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71"/>
  </p:handoutMasterIdLst>
  <p:sldIdLst>
    <p:sldId id="258" r:id="rId2"/>
    <p:sldId id="531" r:id="rId3"/>
    <p:sldId id="532" r:id="rId4"/>
    <p:sldId id="522" r:id="rId5"/>
    <p:sldId id="312" r:id="rId6"/>
    <p:sldId id="449" r:id="rId7"/>
    <p:sldId id="308" r:id="rId8"/>
    <p:sldId id="404" r:id="rId9"/>
    <p:sldId id="434" r:id="rId10"/>
    <p:sldId id="407" r:id="rId11"/>
    <p:sldId id="406" r:id="rId12"/>
    <p:sldId id="502" r:id="rId13"/>
    <p:sldId id="508" r:id="rId14"/>
    <p:sldId id="362" r:id="rId15"/>
    <p:sldId id="509" r:id="rId16"/>
    <p:sldId id="419" r:id="rId17"/>
    <p:sldId id="420" r:id="rId18"/>
    <p:sldId id="506" r:id="rId19"/>
    <p:sldId id="507" r:id="rId20"/>
    <p:sldId id="369" r:id="rId21"/>
    <p:sldId id="436" r:id="rId22"/>
    <p:sldId id="515" r:id="rId23"/>
    <p:sldId id="461" r:id="rId24"/>
    <p:sldId id="413" r:id="rId25"/>
    <p:sldId id="414" r:id="rId26"/>
    <p:sldId id="344" r:id="rId27"/>
    <p:sldId id="429" r:id="rId28"/>
    <p:sldId id="439" r:id="rId29"/>
    <p:sldId id="480" r:id="rId30"/>
    <p:sldId id="520" r:id="rId31"/>
    <p:sldId id="375" r:id="rId32"/>
    <p:sldId id="484" r:id="rId33"/>
    <p:sldId id="485" r:id="rId34"/>
    <p:sldId id="510" r:id="rId35"/>
    <p:sldId id="516" r:id="rId36"/>
    <p:sldId id="511" r:id="rId37"/>
    <p:sldId id="426" r:id="rId38"/>
    <p:sldId id="477" r:id="rId39"/>
    <p:sldId id="445" r:id="rId40"/>
    <p:sldId id="475" r:id="rId41"/>
    <p:sldId id="446" r:id="rId42"/>
    <p:sldId id="512" r:id="rId43"/>
    <p:sldId id="519" r:id="rId44"/>
    <p:sldId id="514" r:id="rId45"/>
    <p:sldId id="383" r:id="rId46"/>
    <p:sldId id="389" r:id="rId47"/>
    <p:sldId id="526" r:id="rId48"/>
    <p:sldId id="392" r:id="rId49"/>
    <p:sldId id="490" r:id="rId50"/>
    <p:sldId id="470" r:id="rId51"/>
    <p:sldId id="530" r:id="rId52"/>
    <p:sldId id="471" r:id="rId53"/>
    <p:sldId id="494" r:id="rId54"/>
    <p:sldId id="503" r:id="rId55"/>
    <p:sldId id="504" r:id="rId56"/>
    <p:sldId id="447" r:id="rId57"/>
    <p:sldId id="317" r:id="rId58"/>
    <p:sldId id="346" r:id="rId59"/>
    <p:sldId id="347" r:id="rId60"/>
    <p:sldId id="534" r:id="rId61"/>
    <p:sldId id="521" r:id="rId62"/>
    <p:sldId id="533" r:id="rId63"/>
    <p:sldId id="535" r:id="rId64"/>
    <p:sldId id="524" r:id="rId65"/>
    <p:sldId id="527" r:id="rId66"/>
    <p:sldId id="536" r:id="rId67"/>
    <p:sldId id="537" r:id="rId68"/>
    <p:sldId id="538" r:id="rId69"/>
    <p:sldId id="525" r:id="rId70"/>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nrique" initials="E" lastIdx="24" clrIdx="0"/>
  <p:cmAuthor id="1" name="NTN" initial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33CC"/>
    <a:srgbClr val="0000FF"/>
  </p:clrMru>
</p:presentationPr>
</file>

<file path=ppt/tableStyles.xml><?xml version="1.0" encoding="utf-8"?>
<a:tblStyleLst xmlns:a="http://schemas.openxmlformats.org/drawingml/2006/main" def="{5C22544A-7EE6-4342-B048-85BDC9FD1C3A}">
  <a:tblStyle styleId="{125E5076-3810-47DD-B79F-674D7AD40C01}" styleName="Estilo oscuro 1 - Énfasi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88" autoAdjust="0"/>
    <p:restoredTop sz="94660"/>
  </p:normalViewPr>
  <p:slideViewPr>
    <p:cSldViewPr>
      <p:cViewPr varScale="1">
        <p:scale>
          <a:sx n="64" d="100"/>
          <a:sy n="64" d="100"/>
        </p:scale>
        <p:origin x="-123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s-ES"/>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108A7561-B166-4DB8-9F19-729D1A4D78A3}" type="datetimeFigureOut">
              <a:rPr lang="es-ES"/>
              <a:pPr>
                <a:defRPr/>
              </a:pPr>
              <a:t>23/10/2010</a:t>
            </a:fld>
            <a:endParaRPr lang="es-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s-ES"/>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FFB473D8-19C1-46AF-A53E-F240D016ACE1}" type="slidenum">
              <a:rPr lang="es-ES"/>
              <a:pPr>
                <a:defRPr/>
              </a:pPr>
              <a:t>‹Nº›</a:t>
            </a:fld>
            <a:endParaRPr lang="es-E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rgbClr val="FF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A58F6467-5983-443D-BCE3-AF367D74E914}" type="datetimeFigureOut">
              <a:rPr lang="es-ES"/>
              <a:pPr>
                <a:defRPr/>
              </a:pPr>
              <a:t>23/10/2010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3A73104-5F7B-405E-9D3A-E1EEB10886C9}"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713C30AE-8905-420E-A035-46DB752B214E}" type="datetimeFigureOut">
              <a:rPr lang="es-ES"/>
              <a:pPr>
                <a:defRPr/>
              </a:pPr>
              <a:t>23/10/2010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DEDAF1EA-FBBE-45F9-BD8F-9301B108D916}"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rgbClr val="FF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63FFAD94-DE2A-4B67-8610-C048217D12AB}" type="datetimeFigureOut">
              <a:rPr lang="es-ES"/>
              <a:pPr>
                <a:defRPr/>
              </a:pPr>
              <a:t>23/10/2010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07DB1CD-3BAE-432E-A4A3-CE9E066E3389}"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846DAD99-43B9-4DF0-9EFF-D78AC8129CA9}" type="datetimeFigureOut">
              <a:rPr lang="es-ES"/>
              <a:pPr>
                <a:defRPr/>
              </a:pPr>
              <a:t>23/10/2010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3F209118-BDC1-4DE5-BA35-A474F38D2EDB}"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30589347-C0F2-4C90-A1FB-64D5BE9B7FCD}" type="datetimeFigureOut">
              <a:rPr lang="es-ES"/>
              <a:pPr>
                <a:defRPr/>
              </a:pPr>
              <a:t>23/10/2010</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DB59F25C-C9A5-4558-981F-AD726D5899DD}"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F11B44C0-463D-498A-B775-2B0818084006}" type="datetimeFigureOut">
              <a:rPr lang="es-ES"/>
              <a:pPr>
                <a:defRPr/>
              </a:pPr>
              <a:t>23/10/2010</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9D74441A-D563-4926-B318-4861D11ED833}"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E8DF63CD-6765-402C-91E8-E8F25FD12DB6}" type="datetimeFigureOut">
              <a:rPr lang="es-ES"/>
              <a:pPr>
                <a:defRPr/>
              </a:pPr>
              <a:t>23/10/2010</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DCA6BAF4-FA55-46FB-A850-6A8987C7C228}"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8E786720-5C9B-4349-A8BC-E80FBA4FF234}" type="datetimeFigureOut">
              <a:rPr lang="es-ES"/>
              <a:pPr>
                <a:defRPr/>
              </a:pPr>
              <a:t>23/10/2010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3ACCC57C-C03C-4F78-9A1E-7FAEE44A2985}"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CF5B89DC-7D81-466C-BD71-FA7F39EE765D}" type="datetimeFigureOut">
              <a:rPr lang="es-ES"/>
              <a:pPr>
                <a:defRPr/>
              </a:pPr>
              <a:t>23/10/2010</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5F5D4E7C-CCBD-4781-981E-CBE6BEA0E5BE}"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2C8DE318-E233-4E88-B57C-9E15C066D2EB}" type="datetimeFigureOut">
              <a:rPr lang="es-ES"/>
              <a:pPr>
                <a:defRPr/>
              </a:pPr>
              <a:t>23/10/2010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662A5EA-6823-4532-962C-8C1BCEFBD3C8}"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6DAEAE36-69F7-43D6-80F2-49AFC67B79D1}" type="datetimeFigureOut">
              <a:rPr lang="es-ES"/>
              <a:pPr>
                <a:defRPr/>
              </a:pPr>
              <a:t>23/10/2010</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4975BB50-5F9D-4B36-95E3-A8C0CDB162B2}" type="slidenum">
              <a:rPr lang="es-ES"/>
              <a:pPr>
                <a:defRPr/>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457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457200" y="6251575"/>
            <a:ext cx="2133600" cy="476250"/>
          </a:xfrm>
        </p:spPr>
        <p:txBody>
          <a:bodyPr/>
          <a:lstStyle>
            <a:lvl1pPr>
              <a:defRPr/>
            </a:lvl1pPr>
          </a:lstStyle>
          <a:p>
            <a:pPr>
              <a:defRPr/>
            </a:pPr>
            <a:endParaRPr lang="es-ES"/>
          </a:p>
        </p:txBody>
      </p:sp>
      <p:sp>
        <p:nvSpPr>
          <p:cNvPr id="6" name="5 Marcador de número de diapositiva"/>
          <p:cNvSpPr>
            <a:spLocks noGrp="1"/>
          </p:cNvSpPr>
          <p:nvPr>
            <p:ph type="sldNum" sz="quarter" idx="11"/>
          </p:nvPr>
        </p:nvSpPr>
        <p:spPr>
          <a:xfrm>
            <a:off x="6553200" y="6248400"/>
            <a:ext cx="2133600" cy="476250"/>
          </a:xfrm>
        </p:spPr>
        <p:txBody>
          <a:bodyPr/>
          <a:lstStyle>
            <a:lvl1pPr>
              <a:defRPr/>
            </a:lvl1pPr>
          </a:lstStyle>
          <a:p>
            <a:pPr>
              <a:defRPr/>
            </a:pPr>
            <a:fld id="{25D9C5DE-3B31-48FA-98CF-9B21AAD09A13}" type="slidenum">
              <a:rPr lang="es-ES"/>
              <a:pPr>
                <a:defRPr/>
              </a:pPr>
              <a:t>‹Nº›</a:t>
            </a:fld>
            <a:endParaRPr lang="es-ES"/>
          </a:p>
        </p:txBody>
      </p:sp>
      <p:sp>
        <p:nvSpPr>
          <p:cNvPr id="7" name="6 Marcador de pie de página"/>
          <p:cNvSpPr>
            <a:spLocks noGrp="1"/>
          </p:cNvSpPr>
          <p:nvPr>
            <p:ph type="ftr" sz="quarter" idx="12"/>
          </p:nvPr>
        </p:nvSpPr>
        <p:spPr>
          <a:xfrm>
            <a:off x="3124200" y="6248400"/>
            <a:ext cx="2895600" cy="476250"/>
          </a:xfrm>
        </p:spPr>
        <p:txBody>
          <a:bodyPr/>
          <a:lstStyle>
            <a:lvl1pPr>
              <a:defRPr/>
            </a:lvl1pPr>
          </a:lstStyle>
          <a:p>
            <a:pPr>
              <a:defRPr/>
            </a:pPr>
            <a:endParaRPr lang="es-E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0" y="0"/>
            <a:ext cx="9144000" cy="1143000"/>
          </a:xfrm>
          <a:prstGeom prst="rect">
            <a:avLst/>
          </a:prstGeom>
        </p:spPr>
        <p:txBody>
          <a:bodyPr vert="horz" lIns="91440" tIns="45720" rIns="91440" bIns="45720" rtlCol="0" anchor="ctr">
            <a:normAutofit/>
          </a:bodyPr>
          <a:lstStyle/>
          <a:p>
            <a:r>
              <a:rPr lang="es-ES" dirty="0" smtClean="0"/>
              <a:t>Haga clic para modificar el estilo de título del patrón</a:t>
            </a:r>
            <a:endParaRPr lang="es-ES" dirty="0"/>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2B6AE4D-43AC-445A-A915-9D6B1A877E14}" type="datetimeFigureOut">
              <a:rPr lang="es-ES"/>
              <a:pPr>
                <a:defRPr/>
              </a:pPr>
              <a:t>23/10/2010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B69195B-51CB-4CE1-A05D-E638CB0517CC}" type="slidenum">
              <a:rPr lang="es-ES"/>
              <a:pPr>
                <a:defRPr/>
              </a:pPr>
              <a:t>‹Nº›</a:t>
            </a:fld>
            <a:endParaRPr lang="es-ES"/>
          </a:p>
        </p:txBody>
      </p:sp>
      <p:pic>
        <p:nvPicPr>
          <p:cNvPr id="1032" name="5 Imagen" descr="oficialesydt.jpg"/>
          <p:cNvPicPr>
            <a:picLocks noChangeAspect="1"/>
          </p:cNvPicPr>
          <p:nvPr/>
        </p:nvPicPr>
        <p:blipFill>
          <a:blip r:embed="rId14" cstate="email"/>
          <a:srcRect/>
          <a:stretch>
            <a:fillRect/>
          </a:stretch>
        </p:blipFill>
        <p:spPr bwMode="auto">
          <a:xfrm>
            <a:off x="6786563" y="6162675"/>
            <a:ext cx="2357437" cy="6953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txStyles>
    <p:titleStyle>
      <a:lvl1pPr algn="ctr" rtl="0" eaLnBrk="0" fontAlgn="base" hangingPunct="0">
        <a:spcBef>
          <a:spcPct val="0"/>
        </a:spcBef>
        <a:spcAft>
          <a:spcPct val="0"/>
        </a:spcAft>
        <a:defRPr sz="4400" b="1" kern="1200">
          <a:solidFill>
            <a:srgbClr val="0070C0"/>
          </a:solidFill>
          <a:effectLst>
            <a:outerShdw blurRad="38100" dist="38100" dir="2700000" algn="tl">
              <a:srgbClr val="000000">
                <a:alpha val="43137"/>
              </a:srgbClr>
            </a:outerShdw>
          </a:effectLst>
          <a:latin typeface="Myriad Pro" pitchFamily="34" charset="0"/>
          <a:ea typeface="+mj-ea"/>
          <a:cs typeface="+mj-cs"/>
        </a:defRPr>
      </a:lvl1pPr>
      <a:lvl2pPr algn="ctr" rtl="0" eaLnBrk="0" fontAlgn="base" hangingPunct="0">
        <a:spcBef>
          <a:spcPct val="0"/>
        </a:spcBef>
        <a:spcAft>
          <a:spcPct val="0"/>
        </a:spcAft>
        <a:defRPr sz="4400" b="1">
          <a:solidFill>
            <a:srgbClr val="0070C0"/>
          </a:solidFill>
          <a:latin typeface="Myriad Pro" pitchFamily="34" charset="0"/>
        </a:defRPr>
      </a:lvl2pPr>
      <a:lvl3pPr algn="ctr" rtl="0" eaLnBrk="0" fontAlgn="base" hangingPunct="0">
        <a:spcBef>
          <a:spcPct val="0"/>
        </a:spcBef>
        <a:spcAft>
          <a:spcPct val="0"/>
        </a:spcAft>
        <a:defRPr sz="4400" b="1">
          <a:solidFill>
            <a:srgbClr val="0070C0"/>
          </a:solidFill>
          <a:latin typeface="Myriad Pro" pitchFamily="34" charset="0"/>
        </a:defRPr>
      </a:lvl3pPr>
      <a:lvl4pPr algn="ctr" rtl="0" eaLnBrk="0" fontAlgn="base" hangingPunct="0">
        <a:spcBef>
          <a:spcPct val="0"/>
        </a:spcBef>
        <a:spcAft>
          <a:spcPct val="0"/>
        </a:spcAft>
        <a:defRPr sz="4400" b="1">
          <a:solidFill>
            <a:srgbClr val="0070C0"/>
          </a:solidFill>
          <a:latin typeface="Myriad Pro" pitchFamily="34" charset="0"/>
        </a:defRPr>
      </a:lvl4pPr>
      <a:lvl5pPr algn="ctr" rtl="0" eaLnBrk="0" fontAlgn="base" hangingPunct="0">
        <a:spcBef>
          <a:spcPct val="0"/>
        </a:spcBef>
        <a:spcAft>
          <a:spcPct val="0"/>
        </a:spcAft>
        <a:defRPr sz="4400" b="1">
          <a:solidFill>
            <a:srgbClr val="0070C0"/>
          </a:solidFill>
          <a:latin typeface="Myriad Pro" pitchFamily="34" charset="0"/>
        </a:defRPr>
      </a:lvl5pPr>
      <a:lvl6pPr marL="457200" algn="ctr" rtl="0" fontAlgn="base">
        <a:spcBef>
          <a:spcPct val="0"/>
        </a:spcBef>
        <a:spcAft>
          <a:spcPct val="0"/>
        </a:spcAft>
        <a:defRPr sz="4400" b="1">
          <a:solidFill>
            <a:srgbClr val="0070C0"/>
          </a:solidFill>
          <a:latin typeface="Myriad Pro" pitchFamily="34" charset="0"/>
        </a:defRPr>
      </a:lvl6pPr>
      <a:lvl7pPr marL="914400" algn="ctr" rtl="0" fontAlgn="base">
        <a:spcBef>
          <a:spcPct val="0"/>
        </a:spcBef>
        <a:spcAft>
          <a:spcPct val="0"/>
        </a:spcAft>
        <a:defRPr sz="4400" b="1">
          <a:solidFill>
            <a:srgbClr val="0070C0"/>
          </a:solidFill>
          <a:latin typeface="Myriad Pro" pitchFamily="34" charset="0"/>
        </a:defRPr>
      </a:lvl7pPr>
      <a:lvl8pPr marL="1371600" algn="ctr" rtl="0" fontAlgn="base">
        <a:spcBef>
          <a:spcPct val="0"/>
        </a:spcBef>
        <a:spcAft>
          <a:spcPct val="0"/>
        </a:spcAft>
        <a:defRPr sz="4400" b="1">
          <a:solidFill>
            <a:srgbClr val="0070C0"/>
          </a:solidFill>
          <a:latin typeface="Myriad Pro" pitchFamily="34" charset="0"/>
        </a:defRPr>
      </a:lvl8pPr>
      <a:lvl9pPr marL="1828800" algn="ctr" rtl="0" fontAlgn="base">
        <a:spcBef>
          <a:spcPct val="0"/>
        </a:spcBef>
        <a:spcAft>
          <a:spcPct val="0"/>
        </a:spcAft>
        <a:defRPr sz="4400" b="1">
          <a:solidFill>
            <a:srgbClr val="0070C0"/>
          </a:solidFill>
          <a:latin typeface="Myriad Pro"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rgbClr val="0070C0"/>
          </a:solidFill>
          <a:latin typeface="Myriad Pro" pitchFamily="34" charset="0"/>
          <a:ea typeface="+mn-ea"/>
          <a:cs typeface="+mn-cs"/>
        </a:defRPr>
      </a:lvl1pPr>
      <a:lvl2pPr marL="742950" indent="-285750" algn="l" rtl="0" eaLnBrk="0" fontAlgn="base" hangingPunct="0">
        <a:spcBef>
          <a:spcPct val="20000"/>
        </a:spcBef>
        <a:spcAft>
          <a:spcPct val="0"/>
        </a:spcAft>
        <a:buFont typeface="Arial" charset="0"/>
        <a:buChar char="–"/>
        <a:defRPr sz="2800" kern="1200">
          <a:solidFill>
            <a:srgbClr val="0070C0"/>
          </a:solidFill>
          <a:latin typeface="Myriad Pro" pitchFamily="34" charset="0"/>
          <a:ea typeface="+mn-ea"/>
          <a:cs typeface="+mn-cs"/>
        </a:defRPr>
      </a:lvl2pPr>
      <a:lvl3pPr marL="1143000" indent="-228600" algn="l" rtl="0" eaLnBrk="0" fontAlgn="base" hangingPunct="0">
        <a:spcBef>
          <a:spcPct val="20000"/>
        </a:spcBef>
        <a:spcAft>
          <a:spcPct val="0"/>
        </a:spcAft>
        <a:buFont typeface="Arial" charset="0"/>
        <a:buChar char="•"/>
        <a:defRPr sz="2400" kern="1200">
          <a:solidFill>
            <a:srgbClr val="0070C0"/>
          </a:solidFill>
          <a:latin typeface="Myriad Pro" pitchFamily="34" charset="0"/>
          <a:ea typeface="+mn-ea"/>
          <a:cs typeface="+mn-cs"/>
        </a:defRPr>
      </a:lvl3pPr>
      <a:lvl4pPr marL="1600200" indent="-228600" algn="l" rtl="0" eaLnBrk="0" fontAlgn="base" hangingPunct="0">
        <a:spcBef>
          <a:spcPct val="20000"/>
        </a:spcBef>
        <a:spcAft>
          <a:spcPct val="0"/>
        </a:spcAft>
        <a:buFont typeface="Arial" charset="0"/>
        <a:buChar char="–"/>
        <a:defRPr sz="2000" kern="1200">
          <a:solidFill>
            <a:srgbClr val="0070C0"/>
          </a:solidFill>
          <a:latin typeface="Myriad Pro" pitchFamily="34" charset="0"/>
          <a:ea typeface="+mn-ea"/>
          <a:cs typeface="+mn-cs"/>
        </a:defRPr>
      </a:lvl4pPr>
      <a:lvl5pPr marL="2057400" indent="-228600" algn="l" rtl="0" eaLnBrk="0" fontAlgn="base" hangingPunct="0">
        <a:spcBef>
          <a:spcPct val="20000"/>
        </a:spcBef>
        <a:spcAft>
          <a:spcPct val="0"/>
        </a:spcAft>
        <a:buFont typeface="Arial" charset="0"/>
        <a:buChar char="»"/>
        <a:defRPr sz="2000" kern="1200">
          <a:solidFill>
            <a:srgbClr val="0070C0"/>
          </a:solidFill>
          <a:latin typeface="Myriad Pro"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6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2" name="Rectangle 14"/>
          <p:cNvSpPr>
            <a:spLocks noGrp="1" noChangeArrowheads="1"/>
          </p:cNvSpPr>
          <p:nvPr>
            <p:ph type="ctrTitle"/>
          </p:nvPr>
        </p:nvSpPr>
        <p:spPr>
          <a:xfrm>
            <a:off x="0" y="785813"/>
            <a:ext cx="9144000" cy="4643437"/>
          </a:xfrm>
        </p:spPr>
        <p:txBody>
          <a:bodyPr>
            <a:noAutofit/>
          </a:bodyPr>
          <a:lstStyle/>
          <a:p>
            <a:pPr eaLnBrk="1" hangingPunct="1">
              <a:defRPr/>
            </a:pPr>
            <a:r>
              <a:rPr lang="es-ES" sz="5400" dirty="0"/>
              <a:t>Reglamento de </a:t>
            </a:r>
            <a:r>
              <a:rPr lang="es-ES" sz="5400" dirty="0" smtClean="0"/>
              <a:t>Competiciones</a:t>
            </a:r>
            <a:br>
              <a:rPr lang="es-ES" sz="5400" dirty="0" smtClean="0"/>
            </a:br>
            <a:r>
              <a:rPr lang="es-ES" sz="5400" dirty="0" smtClean="0"/>
              <a:t>2010</a:t>
            </a:r>
            <a:br>
              <a:rPr lang="es-ES" sz="5400" dirty="0" smtClean="0"/>
            </a:br>
            <a:r>
              <a:rPr lang="es-ES" sz="5400" i="1" dirty="0" smtClean="0"/>
              <a:t>“Aspectos a reforzar”</a:t>
            </a:r>
            <a:endParaRPr lang="es-ES" sz="5400" i="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La situación del Triatlón</a:t>
            </a:r>
            <a:endParaRPr lang="es-ES" dirty="0"/>
          </a:p>
        </p:txBody>
      </p:sp>
      <p:sp>
        <p:nvSpPr>
          <p:cNvPr id="3" name="2 Marcador de contenido"/>
          <p:cNvSpPr>
            <a:spLocks noGrp="1"/>
          </p:cNvSpPr>
          <p:nvPr>
            <p:ph idx="1"/>
          </p:nvPr>
        </p:nvSpPr>
        <p:spPr>
          <a:xfrm>
            <a:off x="467544" y="1268760"/>
            <a:ext cx="8229600" cy="4525963"/>
          </a:xfrm>
        </p:spPr>
        <p:txBody>
          <a:bodyPr/>
          <a:lstStyle/>
          <a:p>
            <a:r>
              <a:rPr lang="es-ES" dirty="0" smtClean="0"/>
              <a:t>Crecimiento de las Competiciones</a:t>
            </a:r>
          </a:p>
          <a:p>
            <a:r>
              <a:rPr lang="es-ES" dirty="0" smtClean="0"/>
              <a:t>Mayor número de atletas en las mismas</a:t>
            </a:r>
          </a:p>
          <a:p>
            <a:r>
              <a:rPr lang="es-ES" dirty="0" smtClean="0"/>
              <a:t>Organizadores necesitan más apoyo</a:t>
            </a:r>
          </a:p>
          <a:p>
            <a:r>
              <a:rPr lang="es-ES" dirty="0" smtClean="0"/>
              <a:t>Confían en nuestros conocimientos y experiencia</a:t>
            </a:r>
          </a:p>
          <a:p>
            <a:r>
              <a:rPr lang="es-ES" dirty="0" smtClean="0"/>
              <a:t>Tenemos que ser los ojos del organizador y los triatletas en las competiciones</a:t>
            </a:r>
          </a:p>
          <a:p>
            <a:r>
              <a:rPr lang="es-ES" dirty="0" smtClean="0"/>
              <a:t>Al final el buen resultado de una competición es el beneficio de todos</a:t>
            </a:r>
            <a:endParaRPr lang="es-E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Por todo ello …</a:t>
            </a:r>
            <a:endParaRPr lang="es-ES" dirty="0"/>
          </a:p>
        </p:txBody>
      </p:sp>
      <p:sp>
        <p:nvSpPr>
          <p:cNvPr id="3" name="2 Marcador de contenido"/>
          <p:cNvSpPr>
            <a:spLocks noGrp="1"/>
          </p:cNvSpPr>
          <p:nvPr>
            <p:ph idx="1"/>
          </p:nvPr>
        </p:nvSpPr>
        <p:spPr>
          <a:xfrm>
            <a:off x="467544" y="1268760"/>
            <a:ext cx="8229600" cy="4525963"/>
          </a:xfrm>
        </p:spPr>
        <p:txBody>
          <a:bodyPr/>
          <a:lstStyle/>
          <a:p>
            <a:r>
              <a:rPr lang="es-ES" dirty="0" smtClean="0"/>
              <a:t>No debemos pecar de escaso número de oficiales</a:t>
            </a:r>
          </a:p>
          <a:p>
            <a:r>
              <a:rPr lang="es-ES" dirty="0" smtClean="0"/>
              <a:t>Hay que dimensionar las necesidades de oficiales acorde a la competición</a:t>
            </a:r>
          </a:p>
          <a:p>
            <a:r>
              <a:rPr lang="es-ES" dirty="0" smtClean="0"/>
              <a:t>Debemos cubrir todas las áreas y liderarlas, al final el organizador y el triatleta lo agradecerá</a:t>
            </a:r>
          </a:p>
          <a:p>
            <a:r>
              <a:rPr lang="es-ES" dirty="0" smtClean="0"/>
              <a:t>Trabajamos por el triatlón en su mas amplio sentido, no para el organizador.</a:t>
            </a:r>
          </a:p>
          <a:p>
            <a:r>
              <a:rPr lang="es-ES" dirty="0" smtClean="0"/>
              <a:t>Recordar =&gt; Los expertos somos NOSOTROS</a:t>
            </a:r>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Sanciones</a:t>
            </a:r>
            <a:endParaRPr lang="es-ES" dirty="0"/>
          </a:p>
        </p:txBody>
      </p:sp>
      <p:sp>
        <p:nvSpPr>
          <p:cNvPr id="3" name="2 Marcador de contenido"/>
          <p:cNvSpPr>
            <a:spLocks noGrp="1"/>
          </p:cNvSpPr>
          <p:nvPr>
            <p:ph idx="1"/>
          </p:nvPr>
        </p:nvSpPr>
        <p:spPr>
          <a:xfrm>
            <a:off x="467544" y="1268760"/>
            <a:ext cx="8229600" cy="4525963"/>
          </a:xfrm>
        </p:spPr>
        <p:txBody>
          <a:bodyPr/>
          <a:lstStyle/>
          <a:p>
            <a:r>
              <a:rPr lang="es-ES" dirty="0" smtClean="0"/>
              <a:t>Advertencias</a:t>
            </a:r>
          </a:p>
          <a:p>
            <a:pPr lvl="1"/>
            <a:r>
              <a:rPr lang="es-ES" dirty="0" smtClean="0"/>
              <a:t>Verbal</a:t>
            </a:r>
          </a:p>
          <a:p>
            <a:pPr lvl="1"/>
            <a:r>
              <a:rPr lang="es-ES" dirty="0" smtClean="0"/>
              <a:t>Amarilla</a:t>
            </a:r>
          </a:p>
          <a:p>
            <a:pPr lvl="2"/>
            <a:r>
              <a:rPr lang="es-ES" dirty="0" smtClean="0"/>
              <a:t>2 tarjetas amarillas = DSQ</a:t>
            </a:r>
          </a:p>
          <a:p>
            <a:pPr lvl="1"/>
            <a:r>
              <a:rPr lang="es-ES" dirty="0" smtClean="0"/>
              <a:t>Por tiempo</a:t>
            </a:r>
          </a:p>
          <a:p>
            <a:pPr lvl="2"/>
            <a:r>
              <a:rPr lang="es-ES" dirty="0" smtClean="0"/>
              <a:t>Irregularidades en la salida = 15 </a:t>
            </a:r>
            <a:r>
              <a:rPr lang="es-ES" dirty="0" err="1" smtClean="0"/>
              <a:t>seg</a:t>
            </a:r>
            <a:r>
              <a:rPr lang="es-ES" dirty="0" smtClean="0"/>
              <a:t>. T1</a:t>
            </a:r>
          </a:p>
          <a:p>
            <a:pPr lvl="2"/>
            <a:r>
              <a:rPr lang="es-ES" dirty="0" smtClean="0"/>
              <a:t>Ciclismo Sprint/Olímpico: 2 amarillas = DSQ</a:t>
            </a:r>
          </a:p>
          <a:p>
            <a:pPr lvl="2"/>
            <a:r>
              <a:rPr lang="es-ES" dirty="0" smtClean="0"/>
              <a:t>Ciclismo LD: 3 amarillas = DSQ</a:t>
            </a:r>
          </a:p>
          <a:p>
            <a:pPr lvl="2"/>
            <a:r>
              <a:rPr lang="es-ES" dirty="0" smtClean="0"/>
              <a:t>Carrera a Pie, solo </a:t>
            </a:r>
            <a:r>
              <a:rPr lang="es-ES" dirty="0" err="1" smtClean="0"/>
              <a:t>Cto</a:t>
            </a:r>
            <a:r>
              <a:rPr lang="es-ES" dirty="0" smtClean="0"/>
              <a:t> España Elite Triatlón y Duatlón</a:t>
            </a:r>
          </a:p>
        </p:txBody>
      </p:sp>
      <p:sp>
        <p:nvSpPr>
          <p:cNvPr id="4" name="3 CuadroTexto"/>
          <p:cNvSpPr txBox="1"/>
          <p:nvPr/>
        </p:nvSpPr>
        <p:spPr>
          <a:xfrm>
            <a:off x="179512" y="5517232"/>
            <a:ext cx="8784976" cy="646331"/>
          </a:xfrm>
          <a:prstGeom prst="rect">
            <a:avLst/>
          </a:prstGeom>
          <a:noFill/>
        </p:spPr>
        <p:txBody>
          <a:bodyPr wrap="square" rtlCol="0">
            <a:spAutoFit/>
          </a:bodyPr>
          <a:lstStyle/>
          <a:p>
            <a:r>
              <a:rPr lang="es-ES" dirty="0" smtClean="0">
                <a:solidFill>
                  <a:srgbClr val="0070C0"/>
                </a:solidFill>
                <a:effectLst>
                  <a:outerShdw blurRad="38100" dist="38100" dir="2700000" algn="tl">
                    <a:srgbClr val="000000">
                      <a:alpha val="43137"/>
                    </a:srgbClr>
                  </a:outerShdw>
                </a:effectLst>
              </a:rPr>
              <a:t>Solo las sanciones consecuencia de faltas por ir a rueda son acumulables para una descalificación.</a:t>
            </a:r>
            <a:endParaRPr lang="es-ES" dirty="0">
              <a:solidFill>
                <a:srgbClr val="0070C0"/>
              </a:solidFill>
              <a:effectLst>
                <a:outerShdw blurRad="38100" dist="38100" dir="2700000" algn="tl">
                  <a:srgbClr val="000000">
                    <a:alpha val="43137"/>
                  </a:srgbClr>
                </a:outerShdw>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eaLnBrk="1" hangingPunct="1">
              <a:defRPr/>
            </a:pPr>
            <a:r>
              <a:rPr lang="es-ES" dirty="0" smtClean="0"/>
              <a:t>Eliminación</a:t>
            </a:r>
            <a:br>
              <a:rPr lang="es-ES" dirty="0" smtClean="0"/>
            </a:br>
            <a:r>
              <a:rPr lang="es-ES" dirty="0" smtClean="0"/>
              <a:t>Tarjeta Roja = Falta MUY Grave</a:t>
            </a:r>
            <a:endParaRPr lang="es-ES" dirty="0"/>
          </a:p>
        </p:txBody>
      </p:sp>
      <p:sp>
        <p:nvSpPr>
          <p:cNvPr id="20483" name="2 Marcador de contenido"/>
          <p:cNvSpPr>
            <a:spLocks noGrp="1"/>
          </p:cNvSpPr>
          <p:nvPr>
            <p:ph idx="1"/>
          </p:nvPr>
        </p:nvSpPr>
        <p:spPr>
          <a:xfrm>
            <a:off x="214313" y="1556792"/>
            <a:ext cx="8715375" cy="4443958"/>
          </a:xfrm>
        </p:spPr>
        <p:txBody>
          <a:bodyPr/>
          <a:lstStyle/>
          <a:p>
            <a:pPr algn="just" eaLnBrk="1" hangingPunct="1"/>
            <a:r>
              <a:rPr lang="es-ES_tradnl" sz="2000" dirty="0" smtClean="0"/>
              <a:t>La eliminación se aplicará ante infracciones de especial gravedad, que puedan alterar las condiciones de seguridad y/o los resultados de una competición. El atleta sancionado con una eliminación no está autorizado a continuar en competición. </a:t>
            </a:r>
          </a:p>
          <a:p>
            <a:pPr algn="just" eaLnBrk="1" hangingPunct="1"/>
            <a:r>
              <a:rPr lang="es-ES_tradnl" sz="2000" dirty="0" smtClean="0"/>
              <a:t>La eliminación solo podrá ser señalada al infractor por el Juez Arbitro, mostrándole una tarjeta roja e indicando su número de dorsal</a:t>
            </a:r>
            <a:endParaRPr lang="es-ES" sz="2000" dirty="0" smtClean="0"/>
          </a:p>
          <a:p>
            <a:pPr algn="just" eaLnBrk="1" hangingPunct="1"/>
            <a:endParaRPr lang="es-ES" sz="20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smtClean="0"/>
              <a:t>Reuniones Técnicas</a:t>
            </a:r>
            <a:endParaRPr lang="es-ES" dirty="0"/>
          </a:p>
        </p:txBody>
      </p:sp>
      <p:sp>
        <p:nvSpPr>
          <p:cNvPr id="21507" name="3 Marcador de contenido"/>
          <p:cNvSpPr>
            <a:spLocks noGrp="1"/>
          </p:cNvSpPr>
          <p:nvPr>
            <p:ph sz="half" idx="2"/>
          </p:nvPr>
        </p:nvSpPr>
        <p:spPr>
          <a:xfrm>
            <a:off x="357188" y="1214438"/>
            <a:ext cx="8429625" cy="3951287"/>
          </a:xfrm>
        </p:spPr>
        <p:txBody>
          <a:bodyPr/>
          <a:lstStyle/>
          <a:p>
            <a:pPr algn="just" eaLnBrk="1" hangingPunct="1"/>
            <a:r>
              <a:rPr lang="es-ES" sz="2800" dirty="0" smtClean="0"/>
              <a:t>Las reuniones... tendrán lugar el día previo a la prueba o bien el mismo día, dependiendo de la categoría de la competición</a:t>
            </a:r>
          </a:p>
          <a:p>
            <a:pPr algn="just" eaLnBrk="1" hangingPunct="1"/>
            <a:r>
              <a:rPr lang="es-ES" sz="2800" dirty="0" smtClean="0"/>
              <a:t>Según el tipo de competición, la asistencia a las mismas puede ser obligatoria para técnicos/delegados de los clubes inscritos y/o atletas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smtClean="0"/>
              <a:t>Equipamiento y Dorsales</a:t>
            </a:r>
            <a:endParaRPr lang="es-ES" dirty="0"/>
          </a:p>
        </p:txBody>
      </p:sp>
      <p:sp>
        <p:nvSpPr>
          <p:cNvPr id="23555" name="2 Marcador de contenido"/>
          <p:cNvSpPr>
            <a:spLocks noGrp="1"/>
          </p:cNvSpPr>
          <p:nvPr>
            <p:ph idx="1"/>
          </p:nvPr>
        </p:nvSpPr>
        <p:spPr>
          <a:xfrm>
            <a:off x="500063" y="1285875"/>
            <a:ext cx="8229600" cy="4525963"/>
          </a:xfrm>
        </p:spPr>
        <p:txBody>
          <a:bodyPr/>
          <a:lstStyle/>
          <a:p>
            <a:pPr algn="just" eaLnBrk="1" hangingPunct="1"/>
            <a:r>
              <a:rPr lang="es-ES" sz="2800" dirty="0" smtClean="0"/>
              <a:t>Natación: No está permitido introducirlo en el agua y por tanto se deberá dejar en el área de transición para su control.</a:t>
            </a:r>
          </a:p>
          <a:p>
            <a:pPr algn="just" eaLnBrk="1" hangingPunct="1"/>
            <a:r>
              <a:rPr lang="es-ES" sz="2800" dirty="0" smtClean="0"/>
              <a:t>Ciclismo: Es obligatorio su uso y debe ser visible desde la espalda del atleta en las competiciones abiertas o por grupos de edad, y en aquellas en las que no esté permitido ir a rueda</a:t>
            </a:r>
          </a:p>
          <a:p>
            <a:pPr algn="just" eaLnBrk="1" hangingPunct="1"/>
            <a:r>
              <a:rPr lang="es-ES" sz="2800" dirty="0" smtClean="0"/>
              <a:t>Carrera: Es obligatorio su uso y debe ser visible desde la parte delantera del atleta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idx="4294967295"/>
          </p:nvPr>
        </p:nvSpPr>
        <p:spPr>
          <a:xfrm>
            <a:off x="0" y="0"/>
            <a:ext cx="5500688" cy="1143000"/>
          </a:xfrm>
        </p:spPr>
        <p:txBody>
          <a:bodyPr>
            <a:normAutofit fontScale="90000"/>
          </a:bodyPr>
          <a:lstStyle/>
          <a:p>
            <a:pPr eaLnBrk="1" hangingPunct="1">
              <a:defRPr/>
            </a:pPr>
            <a:r>
              <a:rPr lang="es-ES" dirty="0" smtClean="0"/>
              <a:t>Material – Dorsales y Marcaje</a:t>
            </a:r>
          </a:p>
        </p:txBody>
      </p:sp>
      <p:sp>
        <p:nvSpPr>
          <p:cNvPr id="29699" name="Rectangle 3"/>
          <p:cNvSpPr>
            <a:spLocks noGrp="1" noChangeArrowheads="1"/>
          </p:cNvSpPr>
          <p:nvPr>
            <p:ph type="body" idx="4294967295"/>
          </p:nvPr>
        </p:nvSpPr>
        <p:spPr>
          <a:xfrm>
            <a:off x="285750" y="1357312"/>
            <a:ext cx="5150346" cy="5024015"/>
          </a:xfrm>
          <a:noFill/>
        </p:spPr>
        <p:txBody>
          <a:bodyPr/>
          <a:lstStyle/>
          <a:p>
            <a:pPr eaLnBrk="1" hangingPunct="1"/>
            <a:r>
              <a:rPr lang="es-ES" sz="2800" dirty="0" smtClean="0"/>
              <a:t>Entender los condicionantes y la identificación del atleta a la hora de aplicar DSQ por no portar o pérdida de dorsal</a:t>
            </a:r>
          </a:p>
          <a:p>
            <a:pPr eaLnBrk="1" hangingPunct="1"/>
            <a:r>
              <a:rPr lang="es-ES" sz="2800" dirty="0" smtClean="0"/>
              <a:t>Paulatina eliminación del marcaje en el cuerpo, salvo en competiciones donde el DT lo considere imprescindible. Solo debe ser obligatorio en competiciones elite donde se competirá sin dorsal</a:t>
            </a:r>
          </a:p>
        </p:txBody>
      </p:sp>
      <p:pic>
        <p:nvPicPr>
          <p:cNvPr id="29700" name="Picture 5"/>
          <p:cNvPicPr>
            <a:picLocks noChangeAspect="1" noChangeArrowheads="1"/>
          </p:cNvPicPr>
          <p:nvPr/>
        </p:nvPicPr>
        <p:blipFill>
          <a:blip r:embed="rId2" cstate="email"/>
          <a:srcRect/>
          <a:stretch>
            <a:fillRect/>
          </a:stretch>
        </p:blipFill>
        <p:spPr bwMode="auto">
          <a:xfrm>
            <a:off x="5543550" y="0"/>
            <a:ext cx="3600450" cy="4800600"/>
          </a:xfrm>
          <a:prstGeom prst="rect">
            <a:avLst/>
          </a:prstGeom>
          <a:noFill/>
          <a:ln w="9525">
            <a:noFill/>
            <a:miter lim="800000"/>
            <a:headEnd/>
            <a:tailEnd/>
          </a:ln>
        </p:spPr>
      </p:pic>
      <p:pic>
        <p:nvPicPr>
          <p:cNvPr id="29701" name="Picture 4" descr="http://www.championchiplevante.com/nuevo/Imagenes/dorsal_personalizado.gif"/>
          <p:cNvPicPr>
            <a:picLocks noChangeAspect="1" noChangeArrowheads="1"/>
          </p:cNvPicPr>
          <p:nvPr/>
        </p:nvPicPr>
        <p:blipFill>
          <a:blip r:embed="rId3" cstate="email"/>
          <a:srcRect/>
          <a:stretch>
            <a:fillRect/>
          </a:stretch>
        </p:blipFill>
        <p:spPr bwMode="auto">
          <a:xfrm>
            <a:off x="5559425" y="3571875"/>
            <a:ext cx="3584575" cy="3286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C:\Users\Jorge\Desktop\FORMACION OFICIALES 2008\minisub8g.jpg"/>
          <p:cNvPicPr>
            <a:picLocks noChangeAspect="1" noChangeArrowheads="1"/>
          </p:cNvPicPr>
          <p:nvPr/>
        </p:nvPicPr>
        <p:blipFill>
          <a:blip r:embed="rId2" cstate="email"/>
          <a:srcRect/>
          <a:stretch>
            <a:fillRect/>
          </a:stretch>
        </p:blipFill>
        <p:spPr bwMode="auto">
          <a:xfrm>
            <a:off x="4768850" y="1643063"/>
            <a:ext cx="4375150" cy="2071687"/>
          </a:xfrm>
          <a:prstGeom prst="rect">
            <a:avLst/>
          </a:prstGeom>
          <a:noFill/>
          <a:ln w="9525">
            <a:noFill/>
            <a:miter lim="800000"/>
            <a:headEnd/>
            <a:tailEnd/>
          </a:ln>
        </p:spPr>
      </p:pic>
      <p:sp>
        <p:nvSpPr>
          <p:cNvPr id="12290" name="Rectangle 2"/>
          <p:cNvSpPr>
            <a:spLocks noGrp="1" noRot="1" noChangeArrowheads="1"/>
          </p:cNvSpPr>
          <p:nvPr>
            <p:ph type="title" idx="4294967295"/>
          </p:nvPr>
        </p:nvSpPr>
        <p:spPr/>
        <p:txBody>
          <a:bodyPr>
            <a:normAutofit fontScale="90000"/>
          </a:bodyPr>
          <a:lstStyle/>
          <a:p>
            <a:pPr eaLnBrk="1" hangingPunct="1">
              <a:defRPr/>
            </a:pPr>
            <a:r>
              <a:rPr lang="es-ES" dirty="0" smtClean="0"/>
              <a:t>Material – Manillares y Acoples</a:t>
            </a:r>
            <a:br>
              <a:rPr lang="es-ES" dirty="0" smtClean="0"/>
            </a:br>
            <a:r>
              <a:rPr lang="es-ES" dirty="0" smtClean="0"/>
              <a:t>IR A RUEDA PERMITIDO</a:t>
            </a:r>
          </a:p>
        </p:txBody>
      </p:sp>
      <p:sp>
        <p:nvSpPr>
          <p:cNvPr id="32772" name="Rectangle 3"/>
          <p:cNvSpPr>
            <a:spLocks noGrp="1" noChangeArrowheads="1"/>
          </p:cNvSpPr>
          <p:nvPr>
            <p:ph type="body" idx="4294967295"/>
          </p:nvPr>
        </p:nvSpPr>
        <p:spPr>
          <a:xfrm>
            <a:off x="357188" y="1571625"/>
            <a:ext cx="4972050" cy="4525963"/>
          </a:xfrm>
          <a:noFill/>
        </p:spPr>
        <p:txBody>
          <a:bodyPr/>
          <a:lstStyle/>
          <a:p>
            <a:pPr algn="just" eaLnBrk="1" hangingPunct="1"/>
            <a:r>
              <a:rPr lang="es-ES_tradnl" sz="2000" smtClean="0"/>
              <a:t>Solo se permiten manillares de curva tradicional, y correctamente taponados</a:t>
            </a:r>
            <a:endParaRPr lang="es-ES" sz="2000" smtClean="0"/>
          </a:p>
          <a:p>
            <a:pPr algn="just" eaLnBrk="1" hangingPunct="1"/>
            <a:r>
              <a:rPr lang="es-ES_tradnl" sz="2000" smtClean="0"/>
              <a:t>Se permiten acoples siempre que no sobrepasen el plano vertical que determinan los extremos exteriores</a:t>
            </a:r>
            <a:r>
              <a:rPr lang="es-ES_tradnl" sz="2000" b="1" smtClean="0"/>
              <a:t> </a:t>
            </a:r>
            <a:r>
              <a:rPr lang="es-ES_tradnl" sz="2000" smtClean="0"/>
              <a:t>de las manetas de freno</a:t>
            </a:r>
            <a:endParaRPr lang="es-ES" sz="2000" smtClean="0"/>
          </a:p>
          <a:p>
            <a:pPr algn="just" eaLnBrk="1" hangingPunct="1"/>
            <a:r>
              <a:rPr lang="es-ES_tradnl" sz="2000" smtClean="0"/>
              <a:t>Los acoples deben estar enfrentados en los extremos</a:t>
            </a:r>
            <a:endParaRPr lang="es-ES" sz="2000" smtClean="0"/>
          </a:p>
          <a:p>
            <a:pPr algn="just" eaLnBrk="1" hangingPunct="1"/>
            <a:r>
              <a:rPr lang="es-ES_tradnl" sz="2000" smtClean="0"/>
              <a:t>No está permitido llevar cambios al final del acople, exceptuando los cambios del sistema “grip-shift”</a:t>
            </a:r>
            <a:endParaRPr lang="es-ES" sz="2000" smtClean="0"/>
          </a:p>
          <a:p>
            <a:pPr algn="just" eaLnBrk="1" hangingPunct="1"/>
            <a:r>
              <a:rPr lang="es-ES_tradnl" sz="2000" smtClean="0"/>
              <a:t>El uso de apoyabrazos está permitido</a:t>
            </a:r>
            <a:endParaRPr lang="es-ES" sz="2000" smtClean="0"/>
          </a:p>
          <a:p>
            <a:pPr algn="just" eaLnBrk="1" hangingPunct="1"/>
            <a:endParaRPr lang="es-ES" sz="2000" smtClean="0"/>
          </a:p>
        </p:txBody>
      </p:sp>
      <p:pic>
        <p:nvPicPr>
          <p:cNvPr id="1026" name="Picture 2" descr="C:\Users\Jorge\Pictures\2010 Garmin Triatlon\2010 Garmin Triatlon 212.JPG"/>
          <p:cNvPicPr>
            <a:picLocks noChangeAspect="1" noChangeArrowheads="1"/>
          </p:cNvPicPr>
          <p:nvPr/>
        </p:nvPicPr>
        <p:blipFill>
          <a:blip r:embed="rId3" cstate="email"/>
          <a:srcRect/>
          <a:stretch>
            <a:fillRect/>
          </a:stretch>
        </p:blipFill>
        <p:spPr bwMode="auto">
          <a:xfrm>
            <a:off x="5508104" y="3429000"/>
            <a:ext cx="3250279" cy="2259632"/>
          </a:xfrm>
          <a:prstGeom prst="rect">
            <a:avLst/>
          </a:prstGeom>
          <a:noFill/>
        </p:spPr>
      </p:pic>
      <p:sp>
        <p:nvSpPr>
          <p:cNvPr id="6" name="5 Elipse"/>
          <p:cNvSpPr/>
          <p:nvPr/>
        </p:nvSpPr>
        <p:spPr>
          <a:xfrm>
            <a:off x="8172400" y="4653136"/>
            <a:ext cx="648072" cy="864096"/>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idx="4294967295"/>
          </p:nvPr>
        </p:nvSpPr>
        <p:spPr/>
        <p:txBody>
          <a:bodyPr>
            <a:normAutofit fontScale="90000"/>
          </a:bodyPr>
          <a:lstStyle/>
          <a:p>
            <a:pPr eaLnBrk="1" hangingPunct="1">
              <a:defRPr/>
            </a:pPr>
            <a:r>
              <a:rPr lang="es-ES" dirty="0" smtClean="0"/>
              <a:t>Material – Manillares y Acoples</a:t>
            </a:r>
            <a:br>
              <a:rPr lang="es-ES" dirty="0" smtClean="0"/>
            </a:br>
            <a:r>
              <a:rPr lang="es-ES" dirty="0" smtClean="0"/>
              <a:t>IR A RUEDA NO PERMITIDO</a:t>
            </a:r>
          </a:p>
        </p:txBody>
      </p:sp>
      <p:sp>
        <p:nvSpPr>
          <p:cNvPr id="33795" name="Rectangle 3"/>
          <p:cNvSpPr>
            <a:spLocks noGrp="1" noChangeArrowheads="1"/>
          </p:cNvSpPr>
          <p:nvPr>
            <p:ph type="body" idx="4294967295"/>
          </p:nvPr>
        </p:nvSpPr>
        <p:spPr>
          <a:xfrm>
            <a:off x="457200" y="1600200"/>
            <a:ext cx="4829175" cy="4525963"/>
          </a:xfrm>
          <a:noFill/>
        </p:spPr>
        <p:txBody>
          <a:bodyPr/>
          <a:lstStyle/>
          <a:p>
            <a:pPr algn="just" eaLnBrk="1" hangingPunct="1"/>
            <a:r>
              <a:rPr lang="es-ES_tradnl" sz="2400" smtClean="0"/>
              <a:t>En las competiciones en las que no esté permitido ir a rueda, sobre el manillar está permitido montar un acople.</a:t>
            </a:r>
            <a:endParaRPr lang="es-ES" sz="2400" smtClean="0"/>
          </a:p>
        </p:txBody>
      </p:sp>
      <p:pic>
        <p:nvPicPr>
          <p:cNvPr id="33796" name="Picture 2" descr="http://amadeo.blog.com/repository/647168/2841405.jpg"/>
          <p:cNvPicPr>
            <a:picLocks noChangeAspect="1" noChangeArrowheads="1"/>
          </p:cNvPicPr>
          <p:nvPr/>
        </p:nvPicPr>
        <p:blipFill>
          <a:blip r:embed="rId2" cstate="email"/>
          <a:srcRect/>
          <a:stretch>
            <a:fillRect/>
          </a:stretch>
        </p:blipFill>
        <p:spPr bwMode="auto">
          <a:xfrm>
            <a:off x="5500688" y="1357313"/>
            <a:ext cx="2879725" cy="2141537"/>
          </a:xfrm>
          <a:prstGeom prst="rect">
            <a:avLst/>
          </a:prstGeom>
          <a:noFill/>
          <a:ln w="9525">
            <a:noFill/>
            <a:miter lim="800000"/>
            <a:headEnd/>
            <a:tailEnd/>
          </a:ln>
        </p:spPr>
      </p:pic>
      <p:pic>
        <p:nvPicPr>
          <p:cNvPr id="33797" name="Picture 2" descr="C:\Users\Jorge\Desktop\FORMACION OFICIALES 2008\GCB.gif"/>
          <p:cNvPicPr>
            <a:picLocks noChangeAspect="1" noChangeArrowheads="1"/>
          </p:cNvPicPr>
          <p:nvPr/>
        </p:nvPicPr>
        <p:blipFill>
          <a:blip r:embed="rId3" cstate="email"/>
          <a:srcRect/>
          <a:stretch>
            <a:fillRect/>
          </a:stretch>
        </p:blipFill>
        <p:spPr bwMode="auto">
          <a:xfrm>
            <a:off x="5500688" y="3357563"/>
            <a:ext cx="2879725" cy="2447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http://abloque.com/web/images/stories/miscelanea/lenticular.jpg"/>
          <p:cNvPicPr>
            <a:picLocks noChangeAspect="1" noChangeArrowheads="1"/>
          </p:cNvPicPr>
          <p:nvPr/>
        </p:nvPicPr>
        <p:blipFill>
          <a:blip r:embed="rId2" cstate="email"/>
          <a:srcRect/>
          <a:stretch>
            <a:fillRect/>
          </a:stretch>
        </p:blipFill>
        <p:spPr bwMode="auto">
          <a:xfrm>
            <a:off x="7072313" y="2000250"/>
            <a:ext cx="1785937" cy="2157413"/>
          </a:xfrm>
          <a:prstGeom prst="rect">
            <a:avLst/>
          </a:prstGeom>
          <a:noFill/>
          <a:ln w="9525">
            <a:noFill/>
            <a:miter lim="800000"/>
            <a:headEnd/>
            <a:tailEnd/>
          </a:ln>
        </p:spPr>
      </p:pic>
      <p:pic>
        <p:nvPicPr>
          <p:cNvPr id="35843" name="Picture 2" descr="http://www.bicicletasmarianorojas.com/WebRoot/StoreES/Shops/61846439/4911/DAD2/D49F/D487/C069/C0A8/28B9/618D/ruedas_0020_de_0020_palos_0020_hed_0020_3.jpg"/>
          <p:cNvPicPr>
            <a:picLocks noChangeAspect="1" noChangeArrowheads="1"/>
          </p:cNvPicPr>
          <p:nvPr/>
        </p:nvPicPr>
        <p:blipFill>
          <a:blip r:embed="rId3" cstate="email"/>
          <a:srcRect/>
          <a:stretch>
            <a:fillRect/>
          </a:stretch>
        </p:blipFill>
        <p:spPr bwMode="auto">
          <a:xfrm>
            <a:off x="7286625" y="214313"/>
            <a:ext cx="1536700" cy="1800225"/>
          </a:xfrm>
          <a:prstGeom prst="rect">
            <a:avLst/>
          </a:prstGeom>
          <a:noFill/>
          <a:ln w="9525">
            <a:noFill/>
            <a:miter lim="800000"/>
            <a:headEnd/>
            <a:tailEnd/>
          </a:ln>
        </p:spPr>
      </p:pic>
      <p:sp>
        <p:nvSpPr>
          <p:cNvPr id="12290" name="Rectangle 2"/>
          <p:cNvSpPr>
            <a:spLocks noGrp="1" noRot="1" noChangeArrowheads="1"/>
          </p:cNvSpPr>
          <p:nvPr>
            <p:ph type="title" idx="4294967295"/>
          </p:nvPr>
        </p:nvSpPr>
        <p:spPr>
          <a:xfrm>
            <a:off x="-142875" y="0"/>
            <a:ext cx="9144000" cy="1143000"/>
          </a:xfrm>
        </p:spPr>
        <p:txBody>
          <a:bodyPr/>
          <a:lstStyle/>
          <a:p>
            <a:pPr eaLnBrk="1" hangingPunct="1">
              <a:defRPr/>
            </a:pPr>
            <a:r>
              <a:rPr lang="es-ES" dirty="0" smtClean="0"/>
              <a:t>Material – Ruedas</a:t>
            </a:r>
          </a:p>
        </p:txBody>
      </p:sp>
      <p:sp>
        <p:nvSpPr>
          <p:cNvPr id="35845" name="Rectangle 3"/>
          <p:cNvSpPr>
            <a:spLocks noGrp="1" noChangeArrowheads="1"/>
          </p:cNvSpPr>
          <p:nvPr>
            <p:ph type="body" idx="4294967295"/>
          </p:nvPr>
        </p:nvSpPr>
        <p:spPr>
          <a:xfrm>
            <a:off x="0" y="1000125"/>
            <a:ext cx="6858000" cy="5126038"/>
          </a:xfrm>
          <a:noFill/>
        </p:spPr>
        <p:txBody>
          <a:bodyPr/>
          <a:lstStyle/>
          <a:p>
            <a:pPr algn="just" eaLnBrk="1" hangingPunct="1"/>
            <a:r>
              <a:rPr lang="es-ES_tradnl" sz="2400" dirty="0" smtClean="0"/>
              <a:t>En las competiciones con </a:t>
            </a:r>
            <a:r>
              <a:rPr lang="es-ES_tradnl" sz="2400" dirty="0" err="1" smtClean="0"/>
              <a:t>drafting</a:t>
            </a:r>
            <a:r>
              <a:rPr lang="es-ES_tradnl" sz="2400" dirty="0" smtClean="0"/>
              <a:t> permitido</a:t>
            </a:r>
            <a:endParaRPr lang="es-ES" sz="2400" dirty="0" smtClean="0"/>
          </a:p>
          <a:p>
            <a:pPr lvl="1" algn="just" eaLnBrk="1" hangingPunct="1"/>
            <a:r>
              <a:rPr lang="es-ES_tradnl" sz="1800" dirty="0" smtClean="0"/>
              <a:t>Las ruedas deberán tener al menos 12 radios</a:t>
            </a:r>
            <a:endParaRPr lang="es-ES" sz="1800" dirty="0" smtClean="0"/>
          </a:p>
          <a:p>
            <a:pPr lvl="1" algn="just" eaLnBrk="1" hangingPunct="1"/>
            <a:r>
              <a:rPr lang="es-ES_tradnl" sz="1800" dirty="0" smtClean="0"/>
              <a:t>No podrán tener mecanismos que faciliten su aceleración</a:t>
            </a:r>
            <a:endParaRPr lang="es-ES" sz="1800" dirty="0" smtClean="0"/>
          </a:p>
          <a:p>
            <a:pPr lvl="1" algn="just" eaLnBrk="1" hangingPunct="1"/>
            <a:r>
              <a:rPr lang="es-ES_tradnl" sz="1800" dirty="0" smtClean="0"/>
              <a:t>Cada rueda tiene que contar con un freno</a:t>
            </a:r>
            <a:endParaRPr lang="es-ES" sz="1800" dirty="0" smtClean="0"/>
          </a:p>
          <a:p>
            <a:pPr algn="just" eaLnBrk="1" hangingPunct="1"/>
            <a:r>
              <a:rPr lang="es-ES_tradnl" sz="2400" dirty="0" smtClean="0"/>
              <a:t>Para competiciones en las que no este permitido ir a rueda, las ruedas no podrán tener mecanismos que faciliten su aceleración y las ruedas traseras admitirán ser cubiertas</a:t>
            </a:r>
            <a:endParaRPr lang="es-ES" sz="2400" dirty="0" smtClean="0"/>
          </a:p>
          <a:p>
            <a:pPr algn="just" eaLnBrk="1" hangingPunct="1"/>
            <a:endParaRPr lang="es-ES" sz="2400" dirty="0" smtClean="0"/>
          </a:p>
        </p:txBody>
      </p:sp>
      <p:pic>
        <p:nvPicPr>
          <p:cNvPr id="35846" name="Picture 6" descr="http://www.bicicletasmarianorojas.com/WebRoot/StoreES/Shops/61846439/4911/DA8B/AFED/4C6B/98DC/C0A8/2936/2AF7/ruedas_0020__0020_hed_0020__0020_jet_0020_50.jpg"/>
          <p:cNvPicPr>
            <a:picLocks noChangeAspect="1" noChangeArrowheads="1"/>
          </p:cNvPicPr>
          <p:nvPr/>
        </p:nvPicPr>
        <p:blipFill>
          <a:blip r:embed="rId4" cstate="email"/>
          <a:srcRect/>
          <a:stretch>
            <a:fillRect/>
          </a:stretch>
        </p:blipFill>
        <p:spPr bwMode="auto">
          <a:xfrm>
            <a:off x="7215188" y="4071938"/>
            <a:ext cx="1547812" cy="1800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785813"/>
          </a:xfrm>
        </p:spPr>
        <p:txBody>
          <a:bodyPr/>
          <a:lstStyle/>
          <a:p>
            <a:pPr eaLnBrk="1" hangingPunct="1">
              <a:defRPr/>
            </a:pPr>
            <a:r>
              <a:rPr lang="es-ES" dirty="0" smtClean="0"/>
              <a:t>Sanciones </a:t>
            </a:r>
            <a:r>
              <a:rPr lang="es-ES" dirty="0" err="1" smtClean="0"/>
              <a:t>comúnes</a:t>
            </a:r>
            <a:endParaRPr lang="es-ES" dirty="0"/>
          </a:p>
        </p:txBody>
      </p:sp>
      <p:graphicFrame>
        <p:nvGraphicFramePr>
          <p:cNvPr id="4" name="3 Tabla"/>
          <p:cNvGraphicFramePr>
            <a:graphicFrameLocks noGrp="1"/>
          </p:cNvGraphicFramePr>
          <p:nvPr/>
        </p:nvGraphicFramePr>
        <p:xfrm>
          <a:off x="214313" y="785813"/>
          <a:ext cx="8786874" cy="4810415"/>
        </p:xfrm>
        <a:graphic>
          <a:graphicData uri="http://schemas.openxmlformats.org/drawingml/2006/table">
            <a:tbl>
              <a:tblPr/>
              <a:tblGrid>
                <a:gridCol w="5009454"/>
                <a:gridCol w="1297091"/>
                <a:gridCol w="2480329"/>
              </a:tblGrid>
              <a:tr h="243539">
                <a:tc>
                  <a:txBody>
                    <a:bodyPr/>
                    <a:lstStyle/>
                    <a:p>
                      <a:pPr>
                        <a:spcAft>
                          <a:spcPts val="0"/>
                        </a:spcAft>
                      </a:pPr>
                      <a:r>
                        <a:rPr lang="es-ES" sz="1400" dirty="0">
                          <a:latin typeface="+mn-lt"/>
                          <a:ea typeface="Times New Roman"/>
                        </a:rPr>
                        <a:t>Participar en una competición utilizando la licencia de otro atleta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a:latin typeface="+mn-lt"/>
                          <a:ea typeface="Times New Roman"/>
                        </a:rPr>
                        <a:t>Comité de Disciplina Deportiva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539">
                <a:tc>
                  <a:txBody>
                    <a:bodyPr/>
                    <a:lstStyle/>
                    <a:p>
                      <a:pPr>
                        <a:spcAft>
                          <a:spcPts val="0"/>
                        </a:spcAft>
                      </a:pPr>
                      <a:r>
                        <a:rPr lang="es-ES" sz="1400">
                          <a:latin typeface="+mn-lt"/>
                          <a:ea typeface="Times New Roman"/>
                        </a:rPr>
                        <a:t>Permitir que otro/s corredor/es compitan amparados en su licencia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a:latin typeface="+mn-lt"/>
                          <a:ea typeface="Times New Roman"/>
                        </a:rPr>
                        <a:t>Comité de Disciplina Deportiva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539">
                <a:tc>
                  <a:txBody>
                    <a:bodyPr/>
                    <a:lstStyle/>
                    <a:p>
                      <a:pPr>
                        <a:spcAft>
                          <a:spcPts val="0"/>
                        </a:spcAft>
                      </a:pPr>
                      <a:r>
                        <a:rPr lang="es-ES" sz="1400" dirty="0">
                          <a:latin typeface="+mn-lt"/>
                          <a:ea typeface="Times New Roman"/>
                        </a:rPr>
                        <a:t>No asistir a la reunión técnica informando al DT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4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400">
                          <a:latin typeface="+mn-lt"/>
                          <a:ea typeface="Times New Roman"/>
                        </a:rPr>
                        <a:t>Al final de la lista de salida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243539">
                <a:tc>
                  <a:txBody>
                    <a:bodyPr/>
                    <a:lstStyle/>
                    <a:p>
                      <a:pPr>
                        <a:spcAft>
                          <a:spcPts val="0"/>
                        </a:spcAft>
                      </a:pPr>
                      <a:r>
                        <a:rPr lang="es-ES" sz="1400" dirty="0">
                          <a:latin typeface="+mn-lt"/>
                          <a:ea typeface="Times New Roman"/>
                        </a:rPr>
                        <a:t>No asistir a la reunión técnica sin informar al DT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4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400" dirty="0" smtClean="0">
                          <a:latin typeface="+mn-lt"/>
                          <a:ea typeface="Times New Roman"/>
                        </a:rPr>
                        <a:t>DSQ</a:t>
                      </a:r>
                      <a:endParaRPr lang="es-ES" sz="1400" dirty="0">
                        <a:latin typeface="+mn-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87077">
                <a:tc>
                  <a:txBody>
                    <a:bodyPr/>
                    <a:lstStyle/>
                    <a:p>
                      <a:pPr>
                        <a:spcAft>
                          <a:spcPts val="0"/>
                        </a:spcAft>
                      </a:pPr>
                      <a:r>
                        <a:rPr lang="es-ES" sz="1400">
                          <a:latin typeface="+mn-lt"/>
                          <a:ea typeface="Times New Roman"/>
                        </a:rPr>
                        <a:t>Dorsales no visibles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dirty="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dirty="0">
                          <a:latin typeface="+mn-lt"/>
                          <a:ea typeface="Times New Roman"/>
                        </a:rPr>
                        <a:t>ADV - si corrige</a:t>
                      </a:r>
                    </a:p>
                    <a:p>
                      <a:pPr>
                        <a:spcAft>
                          <a:spcPts val="0"/>
                        </a:spcAft>
                      </a:pPr>
                      <a:r>
                        <a:rPr lang="es-ES" sz="1400" dirty="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077">
                <a:tc>
                  <a:txBody>
                    <a:bodyPr/>
                    <a:lstStyle/>
                    <a:p>
                      <a:pPr>
                        <a:spcAft>
                          <a:spcPts val="0"/>
                        </a:spcAft>
                      </a:pPr>
                      <a:r>
                        <a:rPr lang="es-ES" sz="1400">
                          <a:latin typeface="+mn-lt"/>
                          <a:ea typeface="Times New Roman"/>
                        </a:rPr>
                        <a:t>Dorsales cortados o doblados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dirty="0">
                          <a:latin typeface="+mn-lt"/>
                          <a:ea typeface="Times New Roman"/>
                        </a:rPr>
                        <a:t>ADV - si corrige</a:t>
                      </a:r>
                    </a:p>
                    <a:p>
                      <a:pPr>
                        <a:spcAft>
                          <a:spcPts val="0"/>
                        </a:spcAft>
                      </a:pPr>
                      <a:r>
                        <a:rPr lang="es-ES" sz="1400" dirty="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539">
                <a:tc>
                  <a:txBody>
                    <a:bodyPr/>
                    <a:lstStyle/>
                    <a:p>
                      <a:pPr>
                        <a:spcAft>
                          <a:spcPts val="0"/>
                        </a:spcAft>
                      </a:pPr>
                      <a:r>
                        <a:rPr lang="es-ES" sz="1400" dirty="0">
                          <a:latin typeface="+mn-lt"/>
                          <a:ea typeface="Times New Roman"/>
                        </a:rPr>
                        <a:t>No portar alguno de los dorsales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400" dirty="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400" dirty="0" smtClean="0">
                          <a:latin typeface="+mn-lt"/>
                          <a:ea typeface="Times New Roman"/>
                        </a:rPr>
                        <a:t>ADV - si corrige</a:t>
                      </a:r>
                    </a:p>
                    <a:p>
                      <a:pPr>
                        <a:spcAft>
                          <a:spcPts val="0"/>
                        </a:spcAft>
                      </a:pPr>
                      <a:r>
                        <a:rPr lang="es-ES" sz="1400" dirty="0" smtClean="0">
                          <a:latin typeface="+mn-lt"/>
                          <a:ea typeface="Times New Roman"/>
                        </a:rPr>
                        <a:t>DSQ – si no corrige</a:t>
                      </a:r>
                      <a:endParaRPr lang="es-ES" sz="1400" dirty="0">
                        <a:latin typeface="+mn-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87077">
                <a:tc>
                  <a:txBody>
                    <a:bodyPr/>
                    <a:lstStyle/>
                    <a:p>
                      <a:pPr>
                        <a:spcAft>
                          <a:spcPts val="0"/>
                        </a:spcAft>
                      </a:pPr>
                      <a:r>
                        <a:rPr lang="es-ES" sz="1400">
                          <a:latin typeface="+mn-lt"/>
                          <a:ea typeface="Times New Roman"/>
                        </a:rPr>
                        <a:t>Competir con el torso desnudo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dirty="0">
                          <a:latin typeface="+mn-lt"/>
                          <a:ea typeface="Times New Roman"/>
                        </a:rPr>
                        <a:t>ADV - si corrige</a:t>
                      </a:r>
                    </a:p>
                    <a:p>
                      <a:pPr>
                        <a:spcAft>
                          <a:spcPts val="0"/>
                        </a:spcAft>
                      </a:pPr>
                      <a:r>
                        <a:rPr lang="es-ES" sz="1400" dirty="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077">
                <a:tc>
                  <a:txBody>
                    <a:bodyPr/>
                    <a:lstStyle/>
                    <a:p>
                      <a:pPr>
                        <a:spcAft>
                          <a:spcPts val="0"/>
                        </a:spcAft>
                      </a:pPr>
                      <a:r>
                        <a:rPr lang="es-ES" sz="1400" dirty="0">
                          <a:latin typeface="+mn-lt"/>
                          <a:ea typeface="Times New Roman"/>
                        </a:rPr>
                        <a:t>No llevar correctamente situados un/los tirante/s sobre los hombros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a:latin typeface="+mn-lt"/>
                          <a:ea typeface="Times New Roman"/>
                        </a:rPr>
                        <a:t>ADV - si corrige</a:t>
                      </a:r>
                    </a:p>
                    <a:p>
                      <a:pPr>
                        <a:spcAft>
                          <a:spcPts val="0"/>
                        </a:spcAft>
                      </a:pPr>
                      <a:r>
                        <a:rPr lang="es-ES" sz="140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077">
                <a:tc>
                  <a:txBody>
                    <a:bodyPr/>
                    <a:lstStyle/>
                    <a:p>
                      <a:pPr>
                        <a:spcAft>
                          <a:spcPts val="0"/>
                        </a:spcAft>
                      </a:pPr>
                      <a:r>
                        <a:rPr lang="es-ES" sz="1400">
                          <a:latin typeface="+mn-lt"/>
                          <a:ea typeface="Times New Roman"/>
                        </a:rPr>
                        <a:t>Abandonar equipamiento o material personal dentro del recorrido; estos deben colocarse de forma segura fuera del recorrido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a:latin typeface="+mn-lt"/>
                          <a:ea typeface="Times New Roman"/>
                        </a:rPr>
                        <a:t>ADV - si corrige</a:t>
                      </a:r>
                    </a:p>
                    <a:p>
                      <a:pPr>
                        <a:spcAft>
                          <a:spcPts val="0"/>
                        </a:spcAft>
                      </a:pPr>
                      <a:r>
                        <a:rPr lang="es-ES" sz="140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077">
                <a:tc>
                  <a:txBody>
                    <a:bodyPr/>
                    <a:lstStyle/>
                    <a:p>
                      <a:pPr>
                        <a:spcAft>
                          <a:spcPts val="0"/>
                        </a:spcAft>
                      </a:pPr>
                      <a:r>
                        <a:rPr lang="es-ES" sz="1400">
                          <a:latin typeface="+mn-lt"/>
                          <a:ea typeface="Times New Roman"/>
                        </a:rPr>
                        <a:t>Usar en competición elementos considerados peligrosos para el propio atleta o para los demás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a:latin typeface="+mn-lt"/>
                          <a:ea typeface="Times New Roman"/>
                        </a:rPr>
                        <a:t>ADV - si corrige</a:t>
                      </a:r>
                    </a:p>
                    <a:p>
                      <a:pPr>
                        <a:spcAft>
                          <a:spcPts val="0"/>
                        </a:spcAft>
                      </a:pPr>
                      <a:r>
                        <a:rPr lang="es-ES" sz="140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077">
                <a:tc>
                  <a:txBody>
                    <a:bodyPr/>
                    <a:lstStyle/>
                    <a:p>
                      <a:pPr>
                        <a:spcAft>
                          <a:spcPts val="0"/>
                        </a:spcAft>
                      </a:pPr>
                      <a:r>
                        <a:rPr lang="es-ES" sz="1400" dirty="0">
                          <a:latin typeface="+mn-lt"/>
                          <a:ea typeface="Times New Roman"/>
                        </a:rPr>
                        <a:t>Usar en competición </a:t>
                      </a:r>
                      <a:r>
                        <a:rPr lang="es-ES" sz="1400" dirty="0" smtClean="0">
                          <a:latin typeface="+mn-lt"/>
                          <a:ea typeface="Times New Roman"/>
                        </a:rPr>
                        <a:t>elementos no autorizados </a:t>
                      </a:r>
                      <a:r>
                        <a:rPr lang="es-ES" sz="1400" dirty="0">
                          <a:latin typeface="+mn-lt"/>
                          <a:ea typeface="Times New Roman"/>
                        </a:rPr>
                        <a:t>considerados como ventaja para el atleta y </a:t>
                      </a:r>
                      <a:r>
                        <a:rPr lang="es-ES" sz="1400" dirty="0" smtClean="0">
                          <a:latin typeface="+mn-lt"/>
                          <a:ea typeface="Times New Roman"/>
                        </a:rPr>
                        <a:t>peligrosos </a:t>
                      </a:r>
                      <a:r>
                        <a:rPr lang="es-ES" sz="1400" dirty="0">
                          <a:latin typeface="+mn-lt"/>
                          <a:ea typeface="Times New Roman"/>
                        </a:rPr>
                        <a:t>para los demás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dirty="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dirty="0">
                          <a:latin typeface="+mn-lt"/>
                          <a:ea typeface="Times New Roman"/>
                        </a:rPr>
                        <a:t>ADV - si corrige</a:t>
                      </a:r>
                    </a:p>
                    <a:p>
                      <a:pPr>
                        <a:spcAft>
                          <a:spcPts val="0"/>
                        </a:spcAft>
                      </a:pPr>
                      <a:r>
                        <a:rPr lang="es-ES" sz="1400" dirty="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9144000" cy="785813"/>
          </a:xfrm>
        </p:spPr>
        <p:txBody>
          <a:bodyPr/>
          <a:lstStyle/>
          <a:p>
            <a:pPr eaLnBrk="1" hangingPunct="1">
              <a:defRPr/>
            </a:pPr>
            <a:r>
              <a:rPr lang="es-ES" dirty="0" smtClean="0"/>
              <a:t>Sanciones </a:t>
            </a:r>
            <a:r>
              <a:rPr lang="es-ES" dirty="0" err="1" smtClean="0"/>
              <a:t>comúnes</a:t>
            </a:r>
            <a:endParaRPr lang="es-ES" dirty="0"/>
          </a:p>
        </p:txBody>
      </p:sp>
      <p:graphicFrame>
        <p:nvGraphicFramePr>
          <p:cNvPr id="5" name="4 Tabla"/>
          <p:cNvGraphicFramePr>
            <a:graphicFrameLocks noGrp="1"/>
          </p:cNvGraphicFramePr>
          <p:nvPr/>
        </p:nvGraphicFramePr>
        <p:xfrm>
          <a:off x="142875" y="714375"/>
          <a:ext cx="8786873" cy="5608320"/>
        </p:xfrm>
        <a:graphic>
          <a:graphicData uri="http://schemas.openxmlformats.org/drawingml/2006/table">
            <a:tbl>
              <a:tblPr/>
              <a:tblGrid>
                <a:gridCol w="5009454"/>
                <a:gridCol w="1297090"/>
                <a:gridCol w="2480329"/>
              </a:tblGrid>
              <a:tr h="974155">
                <a:tc>
                  <a:txBody>
                    <a:bodyPr/>
                    <a:lstStyle/>
                    <a:p>
                      <a:pPr>
                        <a:spcAft>
                          <a:spcPts val="0"/>
                        </a:spcAft>
                      </a:pPr>
                      <a:r>
                        <a:rPr lang="es-ES" sz="1600" dirty="0">
                          <a:latin typeface="+mn-lt"/>
                          <a:ea typeface="Times New Roman"/>
                        </a:rPr>
                        <a:t>No hacer los recorridos marcados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ADV – Si continúa el recorrido correcto en el punto donde se salió</a:t>
                      </a:r>
                    </a:p>
                    <a:p>
                      <a:pPr>
                        <a:spcAft>
                          <a:spcPts val="0"/>
                        </a:spcAft>
                      </a:pPr>
                      <a:r>
                        <a:rPr lang="es-ES" sz="160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539">
                <a:tc>
                  <a:txBody>
                    <a:bodyPr/>
                    <a:lstStyle/>
                    <a:p>
                      <a:pPr>
                        <a:spcAft>
                          <a:spcPts val="0"/>
                        </a:spcAft>
                      </a:pPr>
                      <a:r>
                        <a:rPr lang="es-ES" sz="1600">
                          <a:latin typeface="+mn-lt"/>
                          <a:ea typeface="Times New Roman"/>
                        </a:rPr>
                        <a:t>No corregir la infracción a una norma advertida por un oficial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DSQ</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539">
                <a:tc>
                  <a:txBody>
                    <a:bodyPr/>
                    <a:lstStyle/>
                    <a:p>
                      <a:pPr>
                        <a:spcAft>
                          <a:spcPts val="0"/>
                        </a:spcAft>
                      </a:pPr>
                      <a:r>
                        <a:rPr lang="es-ES" sz="1600">
                          <a:latin typeface="+mn-lt"/>
                          <a:ea typeface="Times New Roman"/>
                        </a:rPr>
                        <a:t>Incumplir una orden dada por un oficial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DSQ</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539">
                <a:tc>
                  <a:txBody>
                    <a:bodyPr/>
                    <a:lstStyle/>
                    <a:p>
                      <a:pPr>
                        <a:spcAft>
                          <a:spcPts val="0"/>
                        </a:spcAft>
                      </a:pPr>
                      <a:r>
                        <a:rPr lang="es-ES" sz="1600">
                          <a:latin typeface="+mn-lt"/>
                          <a:ea typeface="Times New Roman"/>
                        </a:rPr>
                        <a:t>Recibir ayudas externas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DSQ</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539">
                <a:tc>
                  <a:txBody>
                    <a:bodyPr/>
                    <a:lstStyle/>
                    <a:p>
                      <a:pPr>
                        <a:spcAft>
                          <a:spcPts val="0"/>
                        </a:spcAft>
                      </a:pPr>
                      <a:r>
                        <a:rPr lang="es-ES" sz="1600">
                          <a:latin typeface="+mn-lt"/>
                          <a:ea typeface="Times New Roman"/>
                        </a:rPr>
                        <a:t>Interferir intencionadamente la progresión de otro atleta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ELM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077">
                <a:tc>
                  <a:txBody>
                    <a:bodyPr/>
                    <a:lstStyle/>
                    <a:p>
                      <a:pPr>
                        <a:spcAft>
                          <a:spcPts val="0"/>
                        </a:spcAft>
                      </a:pPr>
                      <a:r>
                        <a:rPr lang="es-ES" sz="1600">
                          <a:latin typeface="+mn-lt"/>
                          <a:ea typeface="Times New Roman"/>
                        </a:rPr>
                        <a:t>Falta de respeto o violencia contra otro atleta, un oficial, personas de organización o público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ELM</a:t>
                      </a:r>
                    </a:p>
                    <a:p>
                      <a:pPr>
                        <a:spcAft>
                          <a:spcPts val="0"/>
                        </a:spcAft>
                      </a:pPr>
                      <a:r>
                        <a:rPr lang="es-ES" sz="1600">
                          <a:latin typeface="+mn-lt"/>
                          <a:ea typeface="Times New Roman"/>
                        </a:rPr>
                        <a:t>Comité Disciplina Deportiva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077">
                <a:tc>
                  <a:txBody>
                    <a:bodyPr/>
                    <a:lstStyle/>
                    <a:p>
                      <a:pPr>
                        <a:spcAft>
                          <a:spcPts val="0"/>
                        </a:spcAft>
                      </a:pPr>
                      <a:r>
                        <a:rPr lang="es-ES" sz="1600">
                          <a:latin typeface="+mn-lt"/>
                          <a:ea typeface="Times New Roman"/>
                        </a:rPr>
                        <a:t>Comportamiento antideportivo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ELM</a:t>
                      </a:r>
                    </a:p>
                    <a:p>
                      <a:pPr>
                        <a:spcAft>
                          <a:spcPts val="0"/>
                        </a:spcAft>
                      </a:pPr>
                      <a:r>
                        <a:rPr lang="es-ES" sz="1600">
                          <a:latin typeface="+mn-lt"/>
                          <a:ea typeface="Times New Roman"/>
                        </a:rPr>
                        <a:t>Comité Disciplina Deportiva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077">
                <a:tc>
                  <a:txBody>
                    <a:bodyPr/>
                    <a:lstStyle/>
                    <a:p>
                      <a:pPr>
                        <a:spcAft>
                          <a:spcPts val="0"/>
                        </a:spcAft>
                      </a:pPr>
                      <a:r>
                        <a:rPr lang="es-ES" sz="1600">
                          <a:latin typeface="+mn-lt"/>
                          <a:ea typeface="Times New Roman"/>
                        </a:rPr>
                        <a:t>Falsear datos personales al inscribirse en una competición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ELM</a:t>
                      </a:r>
                    </a:p>
                    <a:p>
                      <a:pPr>
                        <a:spcAft>
                          <a:spcPts val="0"/>
                        </a:spcAft>
                      </a:pPr>
                      <a:r>
                        <a:rPr lang="es-ES" sz="1600">
                          <a:latin typeface="+mn-lt"/>
                          <a:ea typeface="Times New Roman"/>
                        </a:rPr>
                        <a:t>Comité Disciplina Deportiva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539">
                <a:tc>
                  <a:txBody>
                    <a:bodyPr/>
                    <a:lstStyle/>
                    <a:p>
                      <a:pPr>
                        <a:spcAft>
                          <a:spcPts val="0"/>
                        </a:spcAft>
                      </a:pPr>
                      <a:r>
                        <a:rPr lang="es-ES" sz="1600">
                          <a:latin typeface="+mn-lt"/>
                          <a:ea typeface="Times New Roman"/>
                        </a:rPr>
                        <a:t>Dar positivo en un análisis antidopaje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ELM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539">
                <a:tc>
                  <a:txBody>
                    <a:bodyPr/>
                    <a:lstStyle/>
                    <a:p>
                      <a:pPr>
                        <a:spcAft>
                          <a:spcPts val="0"/>
                        </a:spcAft>
                      </a:pPr>
                      <a:r>
                        <a:rPr lang="es-ES" sz="1600">
                          <a:latin typeface="+mn-lt"/>
                          <a:ea typeface="Times New Roman"/>
                        </a:rPr>
                        <a:t>Dos tarjetas amarillas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DSQ</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077">
                <a:tc>
                  <a:txBody>
                    <a:bodyPr/>
                    <a:lstStyle/>
                    <a:p>
                      <a:pPr>
                        <a:spcAft>
                          <a:spcPts val="0"/>
                        </a:spcAft>
                      </a:pPr>
                      <a:r>
                        <a:rPr lang="es-ES" sz="1600">
                          <a:latin typeface="+mn-lt"/>
                          <a:ea typeface="Times New Roman"/>
                        </a:rPr>
                        <a:t>Calentar en zona no permitida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ADV - si corrige</a:t>
                      </a:r>
                    </a:p>
                    <a:p>
                      <a:pPr>
                        <a:spcAft>
                          <a:spcPts val="0"/>
                        </a:spcAft>
                      </a:pPr>
                      <a:r>
                        <a:rPr lang="es-ES" sz="160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077">
                <a:tc>
                  <a:txBody>
                    <a:bodyPr/>
                    <a:lstStyle/>
                    <a:p>
                      <a:pPr>
                        <a:spcAft>
                          <a:spcPts val="0"/>
                        </a:spcAft>
                      </a:pPr>
                      <a:r>
                        <a:rPr lang="es-ES" sz="1600" dirty="0">
                          <a:latin typeface="+mn-lt"/>
                          <a:ea typeface="Times New Roman"/>
                        </a:rPr>
                        <a:t>Entrenar o reconocer circuitos durante el desarrollo de las competiciones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ADV - si corrige</a:t>
                      </a:r>
                    </a:p>
                    <a:p>
                      <a:pPr>
                        <a:spcAft>
                          <a:spcPts val="0"/>
                        </a:spcAft>
                      </a:pPr>
                      <a:r>
                        <a:rPr lang="es-ES" sz="160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7077">
                <a:tc>
                  <a:txBody>
                    <a:bodyPr/>
                    <a:lstStyle/>
                    <a:p>
                      <a:pPr>
                        <a:spcAft>
                          <a:spcPts val="0"/>
                        </a:spcAft>
                      </a:pPr>
                      <a:r>
                        <a:rPr lang="es-ES" sz="1600" dirty="0">
                          <a:latin typeface="+mn-lt"/>
                          <a:ea typeface="Times New Roman"/>
                        </a:rPr>
                        <a:t>Bloquear, empujar, obstruir; el avance de otro atleta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600" dirty="0">
                          <a:latin typeface="+mn-lt"/>
                          <a:ea typeface="Times New Roman"/>
                        </a:rPr>
                        <a:t>General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600" dirty="0">
                          <a:latin typeface="+mn-lt"/>
                          <a:ea typeface="Times New Roman"/>
                        </a:rPr>
                        <a:t>ADV - si corrige</a:t>
                      </a:r>
                    </a:p>
                    <a:p>
                      <a:pPr>
                        <a:spcAft>
                          <a:spcPts val="0"/>
                        </a:spcAft>
                      </a:pPr>
                      <a:r>
                        <a:rPr lang="es-ES" sz="1600" dirty="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idx="4294967295"/>
          </p:nvPr>
        </p:nvSpPr>
        <p:spPr/>
        <p:txBody>
          <a:bodyPr/>
          <a:lstStyle/>
          <a:p>
            <a:pPr eaLnBrk="1" hangingPunct="1">
              <a:defRPr/>
            </a:pPr>
            <a:r>
              <a:rPr lang="es-ES" dirty="0" smtClean="0"/>
              <a:t>Control de salida</a:t>
            </a:r>
          </a:p>
        </p:txBody>
      </p:sp>
      <p:sp>
        <p:nvSpPr>
          <p:cNvPr id="48131" name="Rectangle 3"/>
          <p:cNvSpPr>
            <a:spLocks noGrp="1" noChangeArrowheads="1"/>
          </p:cNvSpPr>
          <p:nvPr>
            <p:ph type="body" idx="4294967295"/>
          </p:nvPr>
        </p:nvSpPr>
        <p:spPr>
          <a:noFill/>
        </p:spPr>
        <p:txBody>
          <a:bodyPr/>
          <a:lstStyle/>
          <a:p>
            <a:pPr eaLnBrk="1" hangingPunct="1">
              <a:buFont typeface="Wingdings" pitchFamily="2" charset="2"/>
              <a:buNone/>
            </a:pPr>
            <a:endParaRPr lang="es-ES" smtClean="0"/>
          </a:p>
          <a:p>
            <a:pPr eaLnBrk="1" hangingPunct="1"/>
            <a:endParaRPr lang="es-ES" smtClean="0"/>
          </a:p>
        </p:txBody>
      </p:sp>
      <p:pic>
        <p:nvPicPr>
          <p:cNvPr id="58372" name="Picture 4" descr="id_683_2006SalfordBGTriathlonWorldCup2006073020060730_7263"/>
          <p:cNvPicPr>
            <a:picLocks noChangeAspect="1" noChangeArrowheads="1"/>
          </p:cNvPicPr>
          <p:nvPr/>
        </p:nvPicPr>
        <p:blipFill>
          <a:blip r:embed="rId2" cstate="email"/>
          <a:srcRect/>
          <a:stretch>
            <a:fillRect/>
          </a:stretch>
        </p:blipFill>
        <p:spPr bwMode="auto">
          <a:xfrm>
            <a:off x="928688" y="1143000"/>
            <a:ext cx="3519487" cy="4967288"/>
          </a:xfrm>
          <a:prstGeom prst="rect">
            <a:avLst/>
          </a:prstGeom>
          <a:noFill/>
          <a:ln w="9525">
            <a:noFill/>
            <a:miter lim="800000"/>
            <a:headEnd/>
            <a:tailEnd/>
          </a:ln>
        </p:spPr>
      </p:pic>
      <p:pic>
        <p:nvPicPr>
          <p:cNvPr id="58373" name="Picture 5" descr="id_683_2006SalfordBGTriathlonWorldCup2006073020060730_7264"/>
          <p:cNvPicPr>
            <a:picLocks noChangeAspect="1" noChangeArrowheads="1"/>
          </p:cNvPicPr>
          <p:nvPr/>
        </p:nvPicPr>
        <p:blipFill>
          <a:blip r:embed="rId3" cstate="email"/>
          <a:srcRect/>
          <a:stretch>
            <a:fillRect/>
          </a:stretch>
        </p:blipFill>
        <p:spPr bwMode="auto">
          <a:xfrm>
            <a:off x="4429125" y="1143000"/>
            <a:ext cx="3636963" cy="49672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8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83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smtClean="0"/>
              <a:t>Sanciones</a:t>
            </a:r>
            <a:endParaRPr lang="es-ES" dirty="0"/>
          </a:p>
        </p:txBody>
      </p:sp>
      <p:graphicFrame>
        <p:nvGraphicFramePr>
          <p:cNvPr id="7" name="6 Tabla"/>
          <p:cNvGraphicFramePr>
            <a:graphicFrameLocks noGrp="1"/>
          </p:cNvGraphicFramePr>
          <p:nvPr/>
        </p:nvGraphicFramePr>
        <p:xfrm>
          <a:off x="214313" y="1285875"/>
          <a:ext cx="8715436" cy="2907042"/>
        </p:xfrm>
        <a:graphic>
          <a:graphicData uri="http://schemas.openxmlformats.org/drawingml/2006/table">
            <a:tbl>
              <a:tblPr/>
              <a:tblGrid>
                <a:gridCol w="4968726"/>
                <a:gridCol w="1286545"/>
                <a:gridCol w="2460165"/>
              </a:tblGrid>
              <a:tr h="904881">
                <a:tc>
                  <a:txBody>
                    <a:bodyPr/>
                    <a:lstStyle/>
                    <a:p>
                      <a:pPr>
                        <a:spcAft>
                          <a:spcPts val="0"/>
                        </a:spcAft>
                      </a:pPr>
                      <a:r>
                        <a:rPr lang="es-ES" sz="1800" dirty="0">
                          <a:latin typeface="+mn-lt"/>
                          <a:ea typeface="Times New Roman"/>
                        </a:rPr>
                        <a:t>Pisar o sobrepasar la línea de salida antes de la salida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800">
                          <a:latin typeface="+mn-lt"/>
                          <a:ea typeface="Times New Roman"/>
                        </a:rPr>
                        <a:t>Salida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800" dirty="0">
                          <a:latin typeface="+mn-lt"/>
                          <a:ea typeface="Times New Roman"/>
                        </a:rPr>
                        <a:t>ADV - si </a:t>
                      </a:r>
                      <a:r>
                        <a:rPr lang="es-ES" sz="1800" dirty="0" smtClean="0">
                          <a:latin typeface="+mn-lt"/>
                          <a:ea typeface="Times New Roman"/>
                        </a:rPr>
                        <a:t>corrige</a:t>
                      </a:r>
                      <a:endParaRPr lang="es-ES" sz="1800" dirty="0">
                        <a:latin typeface="+mn-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04881">
                <a:tc>
                  <a:txBody>
                    <a:bodyPr/>
                    <a:lstStyle/>
                    <a:p>
                      <a:pPr>
                        <a:spcAft>
                          <a:spcPts val="0"/>
                        </a:spcAft>
                      </a:pPr>
                      <a:r>
                        <a:rPr lang="es-ES" sz="1800" dirty="0">
                          <a:latin typeface="+mn-lt"/>
                          <a:ea typeface="Times New Roman"/>
                        </a:rPr>
                        <a:t>Cambiar la posición elegida en la salida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800">
                          <a:latin typeface="+mn-lt"/>
                          <a:ea typeface="Times New Roman"/>
                        </a:rPr>
                        <a:t>Salida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800" dirty="0">
                          <a:latin typeface="+mn-lt"/>
                          <a:ea typeface="Times New Roman"/>
                        </a:rPr>
                        <a:t>ADV - si corrige</a:t>
                      </a:r>
                    </a:p>
                    <a:p>
                      <a:pPr>
                        <a:spcAft>
                          <a:spcPts val="0"/>
                        </a:spcAft>
                      </a:pPr>
                      <a:r>
                        <a:rPr lang="es-ES" sz="1800" dirty="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441">
                <a:tc>
                  <a:txBody>
                    <a:bodyPr/>
                    <a:lstStyle/>
                    <a:p>
                      <a:pPr>
                        <a:spcAft>
                          <a:spcPts val="0"/>
                        </a:spcAft>
                      </a:pPr>
                      <a:r>
                        <a:rPr lang="es-ES" sz="1800" dirty="0">
                          <a:latin typeface="+mn-lt"/>
                          <a:ea typeface="Times New Roman"/>
                        </a:rPr>
                        <a:t>No seguir el protocolo de salida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800" dirty="0">
                          <a:latin typeface="+mn-lt"/>
                          <a:ea typeface="Times New Roman"/>
                        </a:rPr>
                        <a:t>Salida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800" dirty="0">
                          <a:latin typeface="+mn-lt"/>
                          <a:ea typeface="Times New Roman"/>
                        </a:rPr>
                        <a:t>ADV + 15 segundos en 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452441">
                <a:tc>
                  <a:txBody>
                    <a:bodyPr/>
                    <a:lstStyle/>
                    <a:p>
                      <a:pPr>
                        <a:spcAft>
                          <a:spcPts val="0"/>
                        </a:spcAft>
                      </a:pPr>
                      <a:r>
                        <a:rPr lang="es-ES" sz="1800" dirty="0" smtClean="0">
                          <a:latin typeface="+mn-lt"/>
                          <a:ea typeface="Times New Roman"/>
                        </a:rPr>
                        <a:t>Ocupar más de una posición en la salida</a:t>
                      </a:r>
                      <a:endParaRPr lang="es-ES" sz="1800" dirty="0">
                        <a:latin typeface="+mn-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800" dirty="0">
                          <a:latin typeface="+mn-lt"/>
                          <a:ea typeface="Times New Roman"/>
                        </a:rPr>
                        <a:t>Salida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800" dirty="0" smtClean="0">
                          <a:latin typeface="+mn-lt"/>
                          <a:ea typeface="Times New Roman"/>
                        </a:rPr>
                        <a:t>ADV - si corrige</a:t>
                      </a:r>
                    </a:p>
                    <a:p>
                      <a:pPr>
                        <a:spcAft>
                          <a:spcPts val="0"/>
                        </a:spcAft>
                      </a:pPr>
                      <a:r>
                        <a:rPr lang="es-ES" sz="1800" dirty="0" smtClean="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smtClean="0"/>
              <a:t>Temperaturas y uso neopreno</a:t>
            </a:r>
            <a:endParaRPr lang="es-ES" dirty="0"/>
          </a:p>
        </p:txBody>
      </p:sp>
      <p:graphicFrame>
        <p:nvGraphicFramePr>
          <p:cNvPr id="4" name="3 Tabla"/>
          <p:cNvGraphicFramePr>
            <a:graphicFrameLocks noGrp="1"/>
          </p:cNvGraphicFramePr>
          <p:nvPr/>
        </p:nvGraphicFramePr>
        <p:xfrm>
          <a:off x="500063" y="1428750"/>
          <a:ext cx="8072493" cy="2208276"/>
        </p:xfrm>
        <a:graphic>
          <a:graphicData uri="http://schemas.openxmlformats.org/drawingml/2006/table">
            <a:tbl>
              <a:tblPr>
                <a:tableStyleId>{125E5076-3810-47DD-B79F-674D7AD40C01}</a:tableStyleId>
              </a:tblPr>
              <a:tblGrid>
                <a:gridCol w="2017869"/>
                <a:gridCol w="2017869"/>
                <a:gridCol w="2017869"/>
                <a:gridCol w="2018886"/>
              </a:tblGrid>
              <a:tr h="510271">
                <a:tc>
                  <a:txBody>
                    <a:bodyPr/>
                    <a:lstStyle/>
                    <a:p>
                      <a:pPr algn="ctr">
                        <a:lnSpc>
                          <a:spcPct val="115000"/>
                        </a:lnSpc>
                        <a:spcAft>
                          <a:spcPts val="0"/>
                        </a:spcAft>
                      </a:pPr>
                      <a:r>
                        <a:rPr lang="es-ES_tradnl" sz="1800" b="1" dirty="0"/>
                        <a:t>Distancia</a:t>
                      </a:r>
                      <a:endParaRPr lang="es-ES" sz="2800" b="1" dirty="0">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dirty="0"/>
                        <a:t>Prohibido</a:t>
                      </a:r>
                      <a:endParaRPr lang="es-ES" sz="2800" b="1" dirty="0"/>
                    </a:p>
                    <a:p>
                      <a:pPr algn="ctr">
                        <a:lnSpc>
                          <a:spcPct val="115000"/>
                        </a:lnSpc>
                        <a:spcAft>
                          <a:spcPts val="0"/>
                        </a:spcAft>
                      </a:pPr>
                      <a:r>
                        <a:rPr lang="es-ES_tradnl" sz="1800" b="1" dirty="0"/>
                        <a:t>por encima de</a:t>
                      </a:r>
                      <a:endParaRPr lang="es-ES" sz="2800" b="1" dirty="0">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Obligatorio</a:t>
                      </a:r>
                      <a:endParaRPr lang="es-ES" sz="2800" b="1"/>
                    </a:p>
                    <a:p>
                      <a:pPr algn="ctr">
                        <a:lnSpc>
                          <a:spcPct val="115000"/>
                        </a:lnSpc>
                        <a:spcAft>
                          <a:spcPts val="0"/>
                        </a:spcAft>
                      </a:pPr>
                      <a:r>
                        <a:rPr lang="es-ES_tradnl" sz="1800" b="1"/>
                        <a:t>por debajo de</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Estancia máxima</a:t>
                      </a:r>
                      <a:endParaRPr lang="es-ES" sz="2800" b="1"/>
                    </a:p>
                    <a:p>
                      <a:pPr algn="ctr">
                        <a:lnSpc>
                          <a:spcPct val="115000"/>
                        </a:lnSpc>
                        <a:spcAft>
                          <a:spcPts val="0"/>
                        </a:spcAft>
                      </a:pPr>
                      <a:r>
                        <a:rPr lang="es-ES_tradnl" sz="1800" b="1"/>
                        <a:t>en el agua</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55136">
                <a:tc>
                  <a:txBody>
                    <a:bodyPr/>
                    <a:lstStyle/>
                    <a:p>
                      <a:pPr algn="ctr">
                        <a:lnSpc>
                          <a:spcPct val="115000"/>
                        </a:lnSpc>
                        <a:spcAft>
                          <a:spcPts val="0"/>
                        </a:spcAft>
                      </a:pPr>
                      <a:r>
                        <a:rPr lang="es-ES_tradnl" sz="1800" b="1" dirty="0"/>
                        <a:t>300 m.</a:t>
                      </a:r>
                      <a:endParaRPr lang="es-ES" sz="2800" b="1" dirty="0">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20ºC</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14ºC</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10’</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55136">
                <a:tc>
                  <a:txBody>
                    <a:bodyPr/>
                    <a:lstStyle/>
                    <a:p>
                      <a:pPr algn="ctr">
                        <a:lnSpc>
                          <a:spcPct val="115000"/>
                        </a:lnSpc>
                        <a:spcAft>
                          <a:spcPts val="0"/>
                        </a:spcAft>
                      </a:pPr>
                      <a:r>
                        <a:rPr lang="es-ES_tradnl" sz="1800" b="1" dirty="0"/>
                        <a:t>750 m.</a:t>
                      </a:r>
                      <a:endParaRPr lang="es-ES" sz="2800" b="1" dirty="0">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20ºC</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14ºC</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20’</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55136">
                <a:tc>
                  <a:txBody>
                    <a:bodyPr/>
                    <a:lstStyle/>
                    <a:p>
                      <a:pPr algn="ctr">
                        <a:lnSpc>
                          <a:spcPct val="115000"/>
                        </a:lnSpc>
                        <a:spcAft>
                          <a:spcPts val="0"/>
                        </a:spcAft>
                      </a:pPr>
                      <a:r>
                        <a:rPr lang="es-ES_tradnl" sz="1800" b="1"/>
                        <a:t>1.500 m.</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20ºC</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14ºC</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30’</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55136">
                <a:tc>
                  <a:txBody>
                    <a:bodyPr/>
                    <a:lstStyle/>
                    <a:p>
                      <a:pPr algn="ctr">
                        <a:lnSpc>
                          <a:spcPct val="115000"/>
                        </a:lnSpc>
                        <a:spcAft>
                          <a:spcPts val="0"/>
                        </a:spcAft>
                      </a:pPr>
                      <a:r>
                        <a:rPr lang="es-ES_tradnl" sz="1800" b="1"/>
                        <a:t>3.000 m.</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22ºC</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16ºC</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1h 15’</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55136">
                <a:tc>
                  <a:txBody>
                    <a:bodyPr/>
                    <a:lstStyle/>
                    <a:p>
                      <a:pPr algn="ctr">
                        <a:lnSpc>
                          <a:spcPct val="115000"/>
                        </a:lnSpc>
                        <a:spcAft>
                          <a:spcPts val="0"/>
                        </a:spcAft>
                      </a:pPr>
                      <a:r>
                        <a:rPr lang="es-ES_tradnl" sz="1800" b="1"/>
                        <a:t>4.000 m.</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22ºC</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t>16ºC</a:t>
                      </a:r>
                      <a:endParaRPr lang="es-ES" sz="2800" b="1">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dirty="0"/>
                        <a:t>1h 45’</a:t>
                      </a:r>
                      <a:endParaRPr lang="es-ES" sz="2800" b="1" dirty="0">
                        <a:latin typeface="Myriad Pro"/>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52264" name="Rectangle 1"/>
          <p:cNvSpPr>
            <a:spLocks noChangeArrowheads="1"/>
          </p:cNvSpPr>
          <p:nvPr/>
        </p:nvSpPr>
        <p:spPr bwMode="auto">
          <a:xfrm>
            <a:off x="214313" y="1000125"/>
            <a:ext cx="5286375" cy="646113"/>
          </a:xfrm>
          <a:prstGeom prst="rect">
            <a:avLst/>
          </a:prstGeom>
          <a:noFill/>
          <a:ln w="9525">
            <a:noFill/>
            <a:miter lim="800000"/>
            <a:headEnd/>
            <a:tailEnd/>
          </a:ln>
        </p:spPr>
        <p:txBody>
          <a:bodyPr anchor="ctr">
            <a:spAutoFit/>
          </a:bodyPr>
          <a:lstStyle/>
          <a:p>
            <a:pPr indent="269875"/>
            <a:r>
              <a:rPr lang="es-ES_tradnl" b="1">
                <a:solidFill>
                  <a:srgbClr val="0070C0"/>
                </a:solidFill>
                <a:latin typeface="Myriad Pro" pitchFamily="34" charset="0"/>
                <a:ea typeface="Times New Roman" pitchFamily="18" charset="0"/>
                <a:cs typeface="Calibri" pitchFamily="34" charset="0"/>
              </a:rPr>
              <a:t>Competiciones Elite y Elite/Sub23</a:t>
            </a:r>
            <a:endParaRPr lang="es-ES">
              <a:solidFill>
                <a:srgbClr val="0070C0"/>
              </a:solidFill>
              <a:latin typeface="Myriad Pro" pitchFamily="34" charset="0"/>
              <a:ea typeface="Times New Roman" pitchFamily="18" charset="0"/>
              <a:cs typeface="Calibri" pitchFamily="34" charset="0"/>
            </a:endParaRPr>
          </a:p>
          <a:p>
            <a:pPr indent="269875" eaLnBrk="0" hangingPunct="0"/>
            <a:endParaRPr lang="es-ES">
              <a:solidFill>
                <a:srgbClr val="0070C0"/>
              </a:solidFill>
              <a:latin typeface="Myriad Pro" pitchFamily="34" charset="0"/>
              <a:ea typeface="Times New Roman" pitchFamily="18" charset="0"/>
              <a:cs typeface="Calibri" pitchFamily="34" charset="0"/>
            </a:endParaRPr>
          </a:p>
        </p:txBody>
      </p:sp>
      <p:graphicFrame>
        <p:nvGraphicFramePr>
          <p:cNvPr id="6" name="5 Tabla"/>
          <p:cNvGraphicFramePr>
            <a:graphicFrameLocks noGrp="1"/>
          </p:cNvGraphicFramePr>
          <p:nvPr/>
        </p:nvGraphicFramePr>
        <p:xfrm>
          <a:off x="500063" y="4000500"/>
          <a:ext cx="8072494" cy="1892808"/>
        </p:xfrm>
        <a:graphic>
          <a:graphicData uri="http://schemas.openxmlformats.org/drawingml/2006/table">
            <a:tbl>
              <a:tblPr>
                <a:tableStyleId>{125E5076-3810-47DD-B79F-674D7AD40C01}</a:tableStyleId>
              </a:tblPr>
              <a:tblGrid>
                <a:gridCol w="2017615"/>
                <a:gridCol w="2018632"/>
                <a:gridCol w="2017615"/>
                <a:gridCol w="2018632"/>
              </a:tblGrid>
              <a:tr h="176530">
                <a:tc>
                  <a:txBody>
                    <a:bodyPr/>
                    <a:lstStyle/>
                    <a:p>
                      <a:pPr algn="ctr">
                        <a:lnSpc>
                          <a:spcPct val="115000"/>
                        </a:lnSpc>
                        <a:spcAft>
                          <a:spcPts val="0"/>
                        </a:spcAft>
                      </a:pPr>
                      <a:r>
                        <a:rPr lang="es-ES_tradnl" sz="1800" b="1" dirty="0">
                          <a:latin typeface="+mn-lt"/>
                        </a:rPr>
                        <a:t>Distancia</a:t>
                      </a:r>
                      <a:endParaRPr lang="es-ES" sz="2800" b="1" dirty="0">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latin typeface="+mn-lt"/>
                        </a:rPr>
                        <a:t>Prohibido</a:t>
                      </a:r>
                      <a:endParaRPr lang="es-ES" sz="2800" b="1">
                        <a:latin typeface="+mn-lt"/>
                      </a:endParaRPr>
                    </a:p>
                    <a:p>
                      <a:pPr algn="ctr">
                        <a:lnSpc>
                          <a:spcPct val="115000"/>
                        </a:lnSpc>
                        <a:spcAft>
                          <a:spcPts val="0"/>
                        </a:spcAft>
                      </a:pPr>
                      <a:r>
                        <a:rPr lang="es-ES_tradnl" sz="1800" b="1">
                          <a:latin typeface="+mn-lt"/>
                        </a:rPr>
                        <a:t>por encima de</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latin typeface="+mn-lt"/>
                        </a:rPr>
                        <a:t>Obligatorio</a:t>
                      </a:r>
                      <a:endParaRPr lang="es-ES" sz="2800" b="1">
                        <a:latin typeface="+mn-lt"/>
                      </a:endParaRPr>
                    </a:p>
                    <a:p>
                      <a:pPr algn="ctr">
                        <a:lnSpc>
                          <a:spcPct val="115000"/>
                        </a:lnSpc>
                        <a:spcAft>
                          <a:spcPts val="0"/>
                        </a:spcAft>
                      </a:pPr>
                      <a:r>
                        <a:rPr lang="es-ES_tradnl" sz="1800" b="1">
                          <a:latin typeface="+mn-lt"/>
                        </a:rPr>
                        <a:t>por debajo de</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latin typeface="+mn-lt"/>
                        </a:rPr>
                        <a:t>Estancia máxima</a:t>
                      </a:r>
                      <a:endParaRPr lang="es-ES" sz="2800" b="1">
                        <a:latin typeface="+mn-lt"/>
                      </a:endParaRPr>
                    </a:p>
                    <a:p>
                      <a:pPr algn="ctr">
                        <a:lnSpc>
                          <a:spcPct val="115000"/>
                        </a:lnSpc>
                        <a:spcAft>
                          <a:spcPts val="0"/>
                        </a:spcAft>
                      </a:pPr>
                      <a:r>
                        <a:rPr lang="es-ES_tradnl" sz="1800" b="1">
                          <a:latin typeface="+mn-lt"/>
                        </a:rPr>
                        <a:t>en el agua</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111760">
                <a:tc>
                  <a:txBody>
                    <a:bodyPr/>
                    <a:lstStyle/>
                    <a:p>
                      <a:pPr algn="ctr">
                        <a:lnSpc>
                          <a:spcPct val="115000"/>
                        </a:lnSpc>
                        <a:spcAft>
                          <a:spcPts val="0"/>
                        </a:spcAft>
                      </a:pPr>
                      <a:r>
                        <a:rPr lang="es-ES_tradnl" sz="1800" b="1" dirty="0">
                          <a:latin typeface="+mn-lt"/>
                        </a:rPr>
                        <a:t>750 m.</a:t>
                      </a:r>
                      <a:endParaRPr lang="es-ES" sz="2800" b="1" dirty="0">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latin typeface="+mn-lt"/>
                        </a:rPr>
                        <a:t>22ºC</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latin typeface="+mn-lt"/>
                        </a:rPr>
                        <a:t>14ºC</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latin typeface="+mn-lt"/>
                        </a:rPr>
                        <a:t>30’</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111760">
                <a:tc>
                  <a:txBody>
                    <a:bodyPr/>
                    <a:lstStyle/>
                    <a:p>
                      <a:pPr algn="ctr">
                        <a:lnSpc>
                          <a:spcPct val="115000"/>
                        </a:lnSpc>
                        <a:spcAft>
                          <a:spcPts val="0"/>
                        </a:spcAft>
                      </a:pPr>
                      <a:r>
                        <a:rPr lang="es-ES_tradnl" sz="1800" b="1">
                          <a:latin typeface="+mn-lt"/>
                        </a:rPr>
                        <a:t>1.500 m.</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dirty="0">
                          <a:latin typeface="+mn-lt"/>
                        </a:rPr>
                        <a:t>22ºC</a:t>
                      </a:r>
                      <a:endParaRPr lang="es-ES" sz="2800" b="1" dirty="0">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latin typeface="+mn-lt"/>
                        </a:rPr>
                        <a:t>14ºC</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latin typeface="+mn-lt"/>
                        </a:rPr>
                        <a:t>1h 10’</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111760">
                <a:tc>
                  <a:txBody>
                    <a:bodyPr/>
                    <a:lstStyle/>
                    <a:p>
                      <a:pPr algn="ctr">
                        <a:lnSpc>
                          <a:spcPct val="115000"/>
                        </a:lnSpc>
                        <a:spcAft>
                          <a:spcPts val="0"/>
                        </a:spcAft>
                      </a:pPr>
                      <a:r>
                        <a:rPr lang="es-ES_tradnl" sz="1800" b="1">
                          <a:latin typeface="+mn-lt"/>
                        </a:rPr>
                        <a:t>3.000 m.</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dirty="0">
                          <a:latin typeface="+mn-lt"/>
                        </a:rPr>
                        <a:t>23ºC</a:t>
                      </a:r>
                      <a:endParaRPr lang="es-ES" sz="2800" b="1" dirty="0">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latin typeface="+mn-lt"/>
                        </a:rPr>
                        <a:t>16ºC</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latin typeface="+mn-lt"/>
                        </a:rPr>
                        <a:t>1h 40’</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111760">
                <a:tc>
                  <a:txBody>
                    <a:bodyPr/>
                    <a:lstStyle/>
                    <a:p>
                      <a:pPr algn="ctr">
                        <a:lnSpc>
                          <a:spcPct val="115000"/>
                        </a:lnSpc>
                        <a:spcAft>
                          <a:spcPts val="0"/>
                        </a:spcAft>
                      </a:pPr>
                      <a:r>
                        <a:rPr lang="es-ES_tradnl" sz="1800" b="1" dirty="0">
                          <a:latin typeface="+mn-lt"/>
                        </a:rPr>
                        <a:t>4.000 m.</a:t>
                      </a:r>
                      <a:endParaRPr lang="es-ES" sz="2800" b="1" dirty="0">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a:latin typeface="+mn-lt"/>
                        </a:rPr>
                        <a:t>24ºC</a:t>
                      </a:r>
                      <a:endParaRPr lang="es-ES" sz="2800" b="1">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dirty="0">
                          <a:latin typeface="+mn-lt"/>
                        </a:rPr>
                        <a:t>16ºC</a:t>
                      </a:r>
                      <a:endParaRPr lang="es-ES" sz="2800" b="1" dirty="0">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_tradnl" sz="1800" b="1" dirty="0">
                          <a:latin typeface="+mn-lt"/>
                        </a:rPr>
                        <a:t>2h 15’</a:t>
                      </a:r>
                      <a:endParaRPr lang="es-ES" sz="2800" b="1" dirty="0">
                        <a:latin typeface="+mn-lt"/>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52297" name="Rectangle 2"/>
          <p:cNvSpPr>
            <a:spLocks noChangeArrowheads="1"/>
          </p:cNvSpPr>
          <p:nvPr/>
        </p:nvSpPr>
        <p:spPr bwMode="auto">
          <a:xfrm>
            <a:off x="500063" y="5846763"/>
            <a:ext cx="6072187" cy="522287"/>
          </a:xfrm>
          <a:prstGeom prst="rect">
            <a:avLst/>
          </a:prstGeom>
          <a:noFill/>
          <a:ln w="9525">
            <a:noFill/>
            <a:miter lim="800000"/>
            <a:headEnd/>
            <a:tailEnd/>
          </a:ln>
        </p:spPr>
        <p:txBody>
          <a:bodyPr anchor="ctr">
            <a:spAutoFit/>
          </a:bodyPr>
          <a:lstStyle/>
          <a:p>
            <a:pPr algn="just" eaLnBrk="0" hangingPunct="0"/>
            <a:r>
              <a:rPr lang="es-ES_tradnl" sz="1400" b="1">
                <a:solidFill>
                  <a:srgbClr val="0070C0"/>
                </a:solidFill>
                <a:latin typeface="Myriad Pro" pitchFamily="34" charset="0"/>
                <a:ea typeface="Times New Roman" pitchFamily="18" charset="0"/>
                <a:cs typeface="Calibri" pitchFamily="34" charset="0"/>
              </a:rPr>
              <a:t>Los atletas de 50 o más años les está permitido participar con el traje isotérmico sea cual fuese la temperatura del agua.</a:t>
            </a:r>
            <a:endParaRPr lang="es-ES_tradnl" sz="3200" b="1">
              <a:solidFill>
                <a:srgbClr val="0070C0"/>
              </a:solidFill>
              <a:latin typeface="Myriad Pro" pitchFamily="34" charset="0"/>
              <a:ea typeface="Times New Roman" pitchFamily="18" charset="0"/>
              <a:cs typeface="Calibri" pitchFamily="34" charset="0"/>
            </a:endParaRPr>
          </a:p>
        </p:txBody>
      </p:sp>
      <p:sp>
        <p:nvSpPr>
          <p:cNvPr id="52298" name="Rectangle 1"/>
          <p:cNvSpPr>
            <a:spLocks noChangeArrowheads="1"/>
          </p:cNvSpPr>
          <p:nvPr/>
        </p:nvSpPr>
        <p:spPr bwMode="auto">
          <a:xfrm>
            <a:off x="214313" y="3643313"/>
            <a:ext cx="5286375" cy="646112"/>
          </a:xfrm>
          <a:prstGeom prst="rect">
            <a:avLst/>
          </a:prstGeom>
          <a:noFill/>
          <a:ln w="9525">
            <a:noFill/>
            <a:miter lim="800000"/>
            <a:headEnd/>
            <a:tailEnd/>
          </a:ln>
        </p:spPr>
        <p:txBody>
          <a:bodyPr anchor="ctr">
            <a:spAutoFit/>
          </a:bodyPr>
          <a:lstStyle/>
          <a:p>
            <a:pPr indent="269875"/>
            <a:r>
              <a:rPr lang="es-ES_tradnl" b="1">
                <a:solidFill>
                  <a:srgbClr val="0070C0"/>
                </a:solidFill>
                <a:latin typeface="Myriad Pro" pitchFamily="34" charset="0"/>
                <a:ea typeface="Times New Roman" pitchFamily="18" charset="0"/>
                <a:cs typeface="Calibri" pitchFamily="34" charset="0"/>
              </a:rPr>
              <a:t>Competiciones por Grupos de Edad</a:t>
            </a:r>
            <a:endParaRPr lang="es-ES">
              <a:solidFill>
                <a:srgbClr val="0070C0"/>
              </a:solidFill>
              <a:latin typeface="Myriad Pro" pitchFamily="34" charset="0"/>
              <a:ea typeface="Times New Roman" pitchFamily="18" charset="0"/>
              <a:cs typeface="Calibri" pitchFamily="34" charset="0"/>
            </a:endParaRPr>
          </a:p>
          <a:p>
            <a:pPr indent="269875" eaLnBrk="0" hangingPunct="0"/>
            <a:endParaRPr lang="es-ES">
              <a:solidFill>
                <a:srgbClr val="0070C0"/>
              </a:solidFill>
              <a:latin typeface="Myriad Pro" pitchFamily="34" charset="0"/>
              <a:ea typeface="Times New Roman" pitchFamily="18" charset="0"/>
              <a:cs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p:txBody>
          <a:bodyPr/>
          <a:lstStyle/>
          <a:p>
            <a:pPr eaLnBrk="1" hangingPunct="1">
              <a:defRPr/>
            </a:pPr>
            <a:r>
              <a:rPr lang="es-ES" dirty="0" smtClean="0"/>
              <a:t>Temperatura </a:t>
            </a:r>
            <a:r>
              <a:rPr lang="es-ES" dirty="0"/>
              <a:t>Agua</a:t>
            </a:r>
          </a:p>
        </p:txBody>
      </p:sp>
      <p:sp>
        <p:nvSpPr>
          <p:cNvPr id="53251" name="Rectangle 3"/>
          <p:cNvSpPr>
            <a:spLocks noGrp="1" noChangeArrowheads="1"/>
          </p:cNvSpPr>
          <p:nvPr>
            <p:ph type="body" idx="1"/>
          </p:nvPr>
        </p:nvSpPr>
        <p:spPr>
          <a:xfrm>
            <a:off x="428625" y="1428750"/>
            <a:ext cx="5400675" cy="4525963"/>
          </a:xfrm>
        </p:spPr>
        <p:txBody>
          <a:bodyPr/>
          <a:lstStyle/>
          <a:p>
            <a:pPr algn="just" eaLnBrk="1" hangingPunct="1"/>
            <a:r>
              <a:rPr lang="es-ES" sz="2800" smtClean="0"/>
              <a:t>Medición oficial 1 hora antes a 60 cm de profundidad. Esa medición hay que hacerla pública</a:t>
            </a:r>
          </a:p>
          <a:p>
            <a:pPr algn="just" eaLnBrk="1" hangingPunct="1"/>
            <a:r>
              <a:rPr lang="es-ES" sz="2800" smtClean="0"/>
              <a:t>El DT puede obligar al uso del traje de neopreno atendiendo a razones de seguridad (e.g. medusas)</a:t>
            </a:r>
          </a:p>
        </p:txBody>
      </p:sp>
      <p:pic>
        <p:nvPicPr>
          <p:cNvPr id="53252" name="Picture 2" descr="http://photos-g.ak.fbcdn.net/hphotos-ak-snc1/hs184.snc1/6136_122181748117_658923117_2251454_4296498_n.jpg"/>
          <p:cNvPicPr>
            <a:picLocks noChangeAspect="1" noChangeArrowheads="1"/>
          </p:cNvPicPr>
          <p:nvPr/>
        </p:nvPicPr>
        <p:blipFill>
          <a:blip r:embed="rId2" cstate="email"/>
          <a:srcRect/>
          <a:stretch>
            <a:fillRect/>
          </a:stretch>
        </p:blipFill>
        <p:spPr bwMode="auto">
          <a:xfrm>
            <a:off x="6015038" y="1357313"/>
            <a:ext cx="2967037" cy="4448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smtClean="0"/>
              <a:t>Modificaciones</a:t>
            </a:r>
            <a:endParaRPr lang="es-ES" dirty="0"/>
          </a:p>
        </p:txBody>
      </p:sp>
      <p:graphicFrame>
        <p:nvGraphicFramePr>
          <p:cNvPr id="4" name="3 Tabla"/>
          <p:cNvGraphicFramePr>
            <a:graphicFrameLocks noGrp="1"/>
          </p:cNvGraphicFramePr>
          <p:nvPr/>
        </p:nvGraphicFramePr>
        <p:xfrm>
          <a:off x="214313" y="1357313"/>
          <a:ext cx="8715433" cy="4143402"/>
        </p:xfrm>
        <a:graphic>
          <a:graphicData uri="http://schemas.openxmlformats.org/drawingml/2006/table">
            <a:tbl>
              <a:tblPr>
                <a:tableStyleId>{125E5076-3810-47DD-B79F-674D7AD40C01}</a:tableStyleId>
              </a:tblPr>
              <a:tblGrid>
                <a:gridCol w="1918478"/>
                <a:gridCol w="1187331"/>
                <a:gridCol w="1328979"/>
                <a:gridCol w="1328979"/>
                <a:gridCol w="1475833"/>
                <a:gridCol w="1475833"/>
              </a:tblGrid>
              <a:tr h="564173">
                <a:tc rowSpan="2">
                  <a:txBody>
                    <a:bodyPr/>
                    <a:lstStyle/>
                    <a:p>
                      <a:pPr algn="ctr">
                        <a:lnSpc>
                          <a:spcPct val="115000"/>
                        </a:lnSpc>
                        <a:spcAft>
                          <a:spcPts val="0"/>
                        </a:spcAft>
                      </a:pPr>
                      <a:r>
                        <a:rPr lang="es-ES" sz="2000" b="1" dirty="0"/>
                        <a:t>Distancia Original Natación</a:t>
                      </a:r>
                      <a:endParaRPr lang="es-ES" sz="3200" b="1" dirty="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5">
                  <a:txBody>
                    <a:bodyPr/>
                    <a:lstStyle/>
                    <a:p>
                      <a:pPr algn="ctr">
                        <a:lnSpc>
                          <a:spcPct val="115000"/>
                        </a:lnSpc>
                        <a:spcAft>
                          <a:spcPts val="0"/>
                        </a:spcAft>
                      </a:pPr>
                      <a:r>
                        <a:rPr lang="es-ES" sz="2000" b="1" dirty="0"/>
                        <a:t>Temperatura del agua</a:t>
                      </a:r>
                      <a:endParaRPr lang="es-ES" sz="3200" b="1" dirty="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1257125">
                <a:tc vMerge="1">
                  <a:txBody>
                    <a:bodyPr/>
                    <a:lstStyle/>
                    <a:p>
                      <a:endParaRPr lang="es-ES"/>
                    </a:p>
                  </a:txBody>
                  <a:tcPr/>
                </a:tc>
                <a:tc>
                  <a:txBody>
                    <a:bodyPr/>
                    <a:lstStyle/>
                    <a:p>
                      <a:pPr algn="ctr">
                        <a:lnSpc>
                          <a:spcPct val="115000"/>
                        </a:lnSpc>
                        <a:spcAft>
                          <a:spcPts val="0"/>
                        </a:spcAft>
                      </a:pPr>
                      <a:r>
                        <a:rPr lang="es-ES" sz="2000" b="1" dirty="0"/>
                        <a:t>16,9</a:t>
                      </a:r>
                      <a:r>
                        <a:rPr lang="es-ES" sz="2000" b="1" baseline="30000" dirty="0"/>
                        <a:t>o</a:t>
                      </a:r>
                      <a:r>
                        <a:rPr lang="es-ES" sz="2000" b="1" dirty="0"/>
                        <a:t>C</a:t>
                      </a:r>
                      <a:endParaRPr lang="es-ES" sz="3200" b="1" dirty="0"/>
                    </a:p>
                    <a:p>
                      <a:pPr algn="ctr">
                        <a:lnSpc>
                          <a:spcPct val="115000"/>
                        </a:lnSpc>
                        <a:spcAft>
                          <a:spcPts val="0"/>
                        </a:spcAft>
                      </a:pPr>
                      <a:r>
                        <a:rPr lang="es-ES" sz="2000" b="1" dirty="0"/>
                        <a:t>16,0</a:t>
                      </a:r>
                      <a:r>
                        <a:rPr lang="es-ES" sz="2000" b="1" baseline="30000" dirty="0"/>
                        <a:t>o</a:t>
                      </a:r>
                      <a:r>
                        <a:rPr lang="es-ES" sz="2000" b="1" dirty="0"/>
                        <a:t>C</a:t>
                      </a:r>
                      <a:endParaRPr lang="es-ES" sz="3200" b="1" dirty="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b="1" dirty="0"/>
                        <a:t>15,9</a:t>
                      </a:r>
                      <a:r>
                        <a:rPr lang="es-ES" sz="2000" b="1" baseline="30000" dirty="0"/>
                        <a:t>o</a:t>
                      </a:r>
                      <a:r>
                        <a:rPr lang="es-ES" sz="2000" b="1" dirty="0"/>
                        <a:t>C</a:t>
                      </a:r>
                      <a:endParaRPr lang="es-ES" sz="3200" b="1" dirty="0"/>
                    </a:p>
                    <a:p>
                      <a:pPr algn="ctr">
                        <a:lnSpc>
                          <a:spcPct val="115000"/>
                        </a:lnSpc>
                        <a:spcAft>
                          <a:spcPts val="0"/>
                        </a:spcAft>
                      </a:pPr>
                      <a:r>
                        <a:rPr lang="es-ES" sz="2000" b="1" dirty="0"/>
                        <a:t>15,0</a:t>
                      </a:r>
                      <a:r>
                        <a:rPr lang="es-ES" sz="2000" b="1" baseline="30000" dirty="0"/>
                        <a:t>o</a:t>
                      </a:r>
                      <a:r>
                        <a:rPr lang="es-ES" sz="2000" b="1" dirty="0"/>
                        <a:t>C</a:t>
                      </a:r>
                      <a:endParaRPr lang="es-ES" sz="3200" b="1" dirty="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b="1" dirty="0"/>
                        <a:t>14,9</a:t>
                      </a:r>
                      <a:r>
                        <a:rPr lang="es-ES" sz="2000" b="1" baseline="30000" dirty="0"/>
                        <a:t>o</a:t>
                      </a:r>
                      <a:r>
                        <a:rPr lang="es-ES" sz="2000" b="1" dirty="0"/>
                        <a:t>C</a:t>
                      </a:r>
                      <a:endParaRPr lang="es-ES" sz="3200" b="1" dirty="0"/>
                    </a:p>
                    <a:p>
                      <a:pPr algn="ctr">
                        <a:lnSpc>
                          <a:spcPct val="115000"/>
                        </a:lnSpc>
                        <a:spcAft>
                          <a:spcPts val="0"/>
                        </a:spcAft>
                      </a:pPr>
                      <a:r>
                        <a:rPr lang="es-ES" sz="2000" b="1" dirty="0"/>
                        <a:t>14,0</a:t>
                      </a:r>
                      <a:r>
                        <a:rPr lang="es-ES" sz="2000" b="1" baseline="30000" dirty="0"/>
                        <a:t>o</a:t>
                      </a:r>
                      <a:r>
                        <a:rPr lang="es-ES" sz="2000" b="1" dirty="0"/>
                        <a:t>C</a:t>
                      </a:r>
                      <a:endParaRPr lang="es-ES" sz="3200" b="1" dirty="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b="1" dirty="0"/>
                        <a:t>13,9</a:t>
                      </a:r>
                      <a:r>
                        <a:rPr lang="es-ES" sz="2000" b="1" baseline="30000" dirty="0"/>
                        <a:t>o</a:t>
                      </a:r>
                      <a:r>
                        <a:rPr lang="es-ES" sz="2000" b="1" dirty="0"/>
                        <a:t>C</a:t>
                      </a:r>
                      <a:endParaRPr lang="es-ES" sz="3200" b="1" dirty="0"/>
                    </a:p>
                    <a:p>
                      <a:pPr algn="ctr">
                        <a:lnSpc>
                          <a:spcPct val="115000"/>
                        </a:lnSpc>
                        <a:spcAft>
                          <a:spcPts val="0"/>
                        </a:spcAft>
                      </a:pPr>
                      <a:r>
                        <a:rPr lang="es-ES" sz="2000" b="1" dirty="0"/>
                        <a:t>13,0</a:t>
                      </a:r>
                      <a:r>
                        <a:rPr lang="es-ES" sz="2000" b="1" baseline="30000" dirty="0"/>
                        <a:t>o</a:t>
                      </a:r>
                      <a:r>
                        <a:rPr lang="es-ES" sz="2000" b="1" dirty="0"/>
                        <a:t>C</a:t>
                      </a:r>
                      <a:endParaRPr lang="es-ES" sz="3200" b="1" dirty="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b="1" dirty="0"/>
                        <a:t>Menos de 13,0</a:t>
                      </a:r>
                      <a:r>
                        <a:rPr lang="es-ES" sz="2000" b="1" baseline="30000" dirty="0"/>
                        <a:t>o</a:t>
                      </a:r>
                      <a:r>
                        <a:rPr lang="es-ES" sz="2000" b="1" dirty="0"/>
                        <a:t>C</a:t>
                      </a:r>
                      <a:endParaRPr lang="es-ES" sz="3200" b="1" dirty="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80526">
                <a:tc>
                  <a:txBody>
                    <a:bodyPr/>
                    <a:lstStyle/>
                    <a:p>
                      <a:pPr algn="ctr">
                        <a:lnSpc>
                          <a:spcPct val="115000"/>
                        </a:lnSpc>
                        <a:spcAft>
                          <a:spcPts val="0"/>
                        </a:spcAft>
                      </a:pPr>
                      <a:r>
                        <a:rPr lang="es-ES" sz="2000" b="1"/>
                        <a:t>750 m.</a:t>
                      </a:r>
                      <a:endParaRPr lang="es-ES" sz="3200" b="1">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750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750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750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750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dirty="0">
                          <a:solidFill>
                            <a:srgbClr val="FF0000"/>
                          </a:solidFill>
                        </a:rPr>
                        <a:t>Cancelada</a:t>
                      </a:r>
                      <a:endParaRPr lang="es-ES" sz="3200" dirty="0">
                        <a:solidFill>
                          <a:srgbClr val="FF0000"/>
                        </a:solidFill>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80526">
                <a:tc>
                  <a:txBody>
                    <a:bodyPr/>
                    <a:lstStyle/>
                    <a:p>
                      <a:pPr algn="ctr">
                        <a:lnSpc>
                          <a:spcPct val="115000"/>
                        </a:lnSpc>
                        <a:spcAft>
                          <a:spcPts val="0"/>
                        </a:spcAft>
                      </a:pPr>
                      <a:r>
                        <a:rPr lang="es-ES" sz="2000" b="1"/>
                        <a:t>1500 m.</a:t>
                      </a:r>
                      <a:endParaRPr lang="es-ES" sz="3200" b="1">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1.500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1.500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1.500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750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dirty="0">
                          <a:solidFill>
                            <a:srgbClr val="FF0000"/>
                          </a:solidFill>
                        </a:rPr>
                        <a:t>Cancelada</a:t>
                      </a:r>
                      <a:endParaRPr lang="es-ES" sz="3200" dirty="0">
                        <a:solidFill>
                          <a:srgbClr val="FF0000"/>
                        </a:solidFill>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80526">
                <a:tc>
                  <a:txBody>
                    <a:bodyPr/>
                    <a:lstStyle/>
                    <a:p>
                      <a:pPr algn="ctr">
                        <a:lnSpc>
                          <a:spcPct val="115000"/>
                        </a:lnSpc>
                        <a:spcAft>
                          <a:spcPts val="0"/>
                        </a:spcAft>
                      </a:pPr>
                      <a:r>
                        <a:rPr lang="es-ES" sz="2000" b="1"/>
                        <a:t>3000 m.</a:t>
                      </a:r>
                      <a:endParaRPr lang="es-ES" sz="3200" b="1">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3.000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3.000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1.500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dirty="0" smtClean="0">
                          <a:solidFill>
                            <a:srgbClr val="FF0000"/>
                          </a:solidFill>
                        </a:rPr>
                        <a:t>Cancelada</a:t>
                      </a:r>
                      <a:endParaRPr lang="es-ES" sz="3200" dirty="0">
                        <a:solidFill>
                          <a:srgbClr val="FF0000"/>
                        </a:solidFill>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dirty="0">
                          <a:solidFill>
                            <a:srgbClr val="FF0000"/>
                          </a:solidFill>
                        </a:rPr>
                        <a:t>Cancelada</a:t>
                      </a:r>
                      <a:endParaRPr lang="es-ES" sz="3200" dirty="0">
                        <a:solidFill>
                          <a:srgbClr val="FF0000"/>
                        </a:solidFill>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80526">
                <a:tc>
                  <a:txBody>
                    <a:bodyPr/>
                    <a:lstStyle/>
                    <a:p>
                      <a:pPr algn="ctr">
                        <a:lnSpc>
                          <a:spcPct val="115000"/>
                        </a:lnSpc>
                        <a:spcAft>
                          <a:spcPts val="0"/>
                        </a:spcAft>
                      </a:pPr>
                      <a:r>
                        <a:rPr lang="es-ES" sz="2000" b="1" dirty="0"/>
                        <a:t>4000 m.</a:t>
                      </a:r>
                      <a:endParaRPr lang="es-ES" sz="3200" b="1" dirty="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4.000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3.000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1.500 m.</a:t>
                      </a:r>
                      <a:endParaRPr lang="es-ES" sz="3200">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dirty="0">
                          <a:solidFill>
                            <a:srgbClr val="FF0000"/>
                          </a:solidFill>
                        </a:rPr>
                        <a:t>Cancelada</a:t>
                      </a:r>
                      <a:endParaRPr lang="es-ES" sz="3200" dirty="0">
                        <a:solidFill>
                          <a:srgbClr val="FF0000"/>
                        </a:solidFill>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dirty="0">
                          <a:solidFill>
                            <a:srgbClr val="FF0000"/>
                          </a:solidFill>
                        </a:rPr>
                        <a:t>Cancelada</a:t>
                      </a:r>
                      <a:endParaRPr lang="es-ES" sz="3200" dirty="0">
                        <a:solidFill>
                          <a:srgbClr val="FF0000"/>
                        </a:solidFill>
                        <a:latin typeface="+mn-lt"/>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defRPr/>
            </a:pPr>
            <a:r>
              <a:rPr lang="es-ES" dirty="0" smtClean="0"/>
              <a:t>Modificaciones</a:t>
            </a:r>
            <a:endParaRPr lang="es-ES" dirty="0"/>
          </a:p>
        </p:txBody>
      </p:sp>
      <p:graphicFrame>
        <p:nvGraphicFramePr>
          <p:cNvPr id="4" name="3 Tabla"/>
          <p:cNvGraphicFramePr>
            <a:graphicFrameLocks noGrp="1"/>
          </p:cNvGraphicFramePr>
          <p:nvPr/>
        </p:nvGraphicFramePr>
        <p:xfrm>
          <a:off x="214284" y="1571613"/>
          <a:ext cx="8715431" cy="4143405"/>
        </p:xfrm>
        <a:graphic>
          <a:graphicData uri="http://schemas.openxmlformats.org/drawingml/2006/table">
            <a:tbl>
              <a:tblPr>
                <a:tableStyleId>{125E5076-3810-47DD-B79F-674D7AD40C01}</a:tableStyleId>
              </a:tblPr>
              <a:tblGrid>
                <a:gridCol w="862723"/>
                <a:gridCol w="862723"/>
                <a:gridCol w="862723"/>
                <a:gridCol w="862723"/>
                <a:gridCol w="862723"/>
                <a:gridCol w="879958"/>
                <a:gridCol w="879958"/>
                <a:gridCol w="879958"/>
                <a:gridCol w="880971"/>
                <a:gridCol w="880971"/>
              </a:tblGrid>
              <a:tr h="591915">
                <a:tc rowSpan="2" gridSpan="2">
                  <a:txBody>
                    <a:bodyPr/>
                    <a:lstStyle/>
                    <a:p>
                      <a:pPr algn="ctr">
                        <a:lnSpc>
                          <a:spcPct val="115000"/>
                        </a:lnSpc>
                        <a:spcAft>
                          <a:spcPts val="0"/>
                        </a:spcAft>
                      </a:pPr>
                      <a:r>
                        <a:rPr lang="es-ES" sz="2400" dirty="0"/>
                        <a:t>(*)</a:t>
                      </a:r>
                      <a:endParaRPr lang="es-ES" sz="3600" dirty="0">
                        <a:latin typeface="Times New Roman"/>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hMerge="1">
                  <a:txBody>
                    <a:bodyPr/>
                    <a:lstStyle/>
                    <a:p>
                      <a:endParaRPr lang="es-ES"/>
                    </a:p>
                  </a:txBody>
                  <a:tcPr/>
                </a:tc>
                <a:tc gridSpan="8">
                  <a:txBody>
                    <a:bodyPr/>
                    <a:lstStyle/>
                    <a:p>
                      <a:pPr algn="ctr">
                        <a:lnSpc>
                          <a:spcPct val="115000"/>
                        </a:lnSpc>
                        <a:spcAft>
                          <a:spcPts val="0"/>
                        </a:spcAft>
                      </a:pPr>
                      <a:r>
                        <a:rPr lang="es-ES" sz="2400" b="1" dirty="0"/>
                        <a:t>Temperatura Externa</a:t>
                      </a:r>
                      <a:endParaRPr lang="es-ES" sz="3600" b="1" dirty="0">
                        <a:latin typeface="Times New Roman"/>
                        <a:ea typeface="Times New Roman"/>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591915">
                <a:tc gridSpan="2" vMerge="1">
                  <a:txBody>
                    <a:bodyPr/>
                    <a:lstStyle/>
                    <a:p>
                      <a:endParaRPr lang="es-ES"/>
                    </a:p>
                  </a:txBody>
                  <a:tcPr/>
                </a:tc>
                <a:tc hMerge="1" vMerge="1">
                  <a:txBody>
                    <a:bodyPr/>
                    <a:lstStyle/>
                    <a:p>
                      <a:endParaRPr lang="es-ES"/>
                    </a:p>
                  </a:txBody>
                  <a:tcPr/>
                </a:tc>
                <a:tc>
                  <a:txBody>
                    <a:bodyPr/>
                    <a:lstStyle/>
                    <a:p>
                      <a:pPr algn="ctr">
                        <a:lnSpc>
                          <a:spcPct val="115000"/>
                        </a:lnSpc>
                        <a:spcAft>
                          <a:spcPts val="0"/>
                        </a:spcAft>
                      </a:pPr>
                      <a:r>
                        <a:rPr lang="es-ES" sz="2400" b="1"/>
                        <a:t>15</a:t>
                      </a:r>
                      <a:r>
                        <a:rPr lang="es-ES" sz="2400" b="1" baseline="30000"/>
                        <a:t>o</a:t>
                      </a:r>
                      <a:r>
                        <a:rPr lang="es-ES" sz="2400" b="1"/>
                        <a:t>C</a:t>
                      </a:r>
                      <a:endParaRPr lang="es-ES" sz="3600" b="1">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400" b="1" dirty="0"/>
                        <a:t>14</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400" b="1" dirty="0"/>
                        <a:t>13</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400" b="1" dirty="0"/>
                        <a:t>12</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400" b="1" dirty="0"/>
                        <a:t>11</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400" b="1" dirty="0"/>
                        <a:t>10</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400" b="1" dirty="0"/>
                        <a:t>9</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400" b="1" dirty="0"/>
                        <a:t>8</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91915">
                <a:tc rowSpan="5">
                  <a:txBody>
                    <a:bodyPr/>
                    <a:lstStyle/>
                    <a:p>
                      <a:pPr algn="ctr">
                        <a:lnSpc>
                          <a:spcPct val="115000"/>
                        </a:lnSpc>
                        <a:spcAft>
                          <a:spcPts val="0"/>
                        </a:spcAft>
                      </a:pPr>
                      <a:r>
                        <a:rPr lang="es-ES" sz="2400" b="1" dirty="0"/>
                        <a:t>Temperatura Agua</a:t>
                      </a:r>
                      <a:endParaRPr lang="es-ES" sz="3600" b="1" dirty="0">
                        <a:latin typeface="Times New Roman"/>
                        <a:ea typeface="Times New Roman"/>
                        <a:cs typeface="Times New Roman"/>
                      </a:endParaRPr>
                    </a:p>
                  </a:txBody>
                  <a:tcPr marL="68580" marR="68580" marT="0" marB="0" vert="vert27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nSpc>
                          <a:spcPct val="115000"/>
                        </a:lnSpc>
                        <a:spcAft>
                          <a:spcPts val="0"/>
                        </a:spcAft>
                      </a:pPr>
                      <a:r>
                        <a:rPr lang="es-ES" sz="2400" b="1" dirty="0"/>
                        <a:t>18</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16,5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16,0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14,5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14,0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13,5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13,0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91915">
                <a:tc vMerge="1">
                  <a:txBody>
                    <a:bodyPr/>
                    <a:lstStyle/>
                    <a:p>
                      <a:endParaRPr lang="es-ES"/>
                    </a:p>
                  </a:txBody>
                  <a:tcPr/>
                </a:tc>
                <a:tc>
                  <a:txBody>
                    <a:bodyPr/>
                    <a:lstStyle/>
                    <a:p>
                      <a:pPr>
                        <a:lnSpc>
                          <a:spcPct val="115000"/>
                        </a:lnSpc>
                        <a:spcAft>
                          <a:spcPts val="0"/>
                        </a:spcAft>
                      </a:pPr>
                      <a:r>
                        <a:rPr lang="es-ES" sz="2400" b="1" dirty="0"/>
                        <a:t>17</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16,0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14,5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14,0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13,5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13,0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1200" dirty="0">
                          <a:solidFill>
                            <a:srgbClr val="FF0000"/>
                          </a:solidFill>
                        </a:rPr>
                        <a:t>Cancelada</a:t>
                      </a:r>
                      <a:endParaRPr lang="es-ES" sz="2800" dirty="0">
                        <a:solidFill>
                          <a:srgbClr val="FF0000"/>
                        </a:solidFill>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91915">
                <a:tc vMerge="1">
                  <a:txBody>
                    <a:bodyPr/>
                    <a:lstStyle/>
                    <a:p>
                      <a:endParaRPr lang="es-ES"/>
                    </a:p>
                  </a:txBody>
                  <a:tcPr/>
                </a:tc>
                <a:tc>
                  <a:txBody>
                    <a:bodyPr/>
                    <a:lstStyle/>
                    <a:p>
                      <a:pPr>
                        <a:lnSpc>
                          <a:spcPct val="115000"/>
                        </a:lnSpc>
                        <a:spcAft>
                          <a:spcPts val="0"/>
                        </a:spcAft>
                      </a:pPr>
                      <a:r>
                        <a:rPr lang="es-ES" sz="2400" b="1" dirty="0"/>
                        <a:t>16</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14,5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14,0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13,5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13,0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1200" dirty="0">
                          <a:solidFill>
                            <a:srgbClr val="FF0000"/>
                          </a:solidFill>
                        </a:rPr>
                        <a:t>Cancelada</a:t>
                      </a:r>
                      <a:endParaRPr lang="es-ES" sz="2800" dirty="0">
                        <a:solidFill>
                          <a:srgbClr val="FF0000"/>
                        </a:solidFill>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1200" dirty="0">
                          <a:solidFill>
                            <a:srgbClr val="FF0000"/>
                          </a:solidFill>
                        </a:rPr>
                        <a:t>Cancelada</a:t>
                      </a:r>
                      <a:endParaRPr lang="es-ES" sz="2800" dirty="0">
                        <a:solidFill>
                          <a:srgbClr val="FF0000"/>
                        </a:solidFill>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91915">
                <a:tc vMerge="1">
                  <a:txBody>
                    <a:bodyPr/>
                    <a:lstStyle/>
                    <a:p>
                      <a:endParaRPr lang="es-ES"/>
                    </a:p>
                  </a:txBody>
                  <a:tcPr/>
                </a:tc>
                <a:tc>
                  <a:txBody>
                    <a:bodyPr/>
                    <a:lstStyle/>
                    <a:p>
                      <a:pPr>
                        <a:lnSpc>
                          <a:spcPct val="115000"/>
                        </a:lnSpc>
                        <a:spcAft>
                          <a:spcPts val="0"/>
                        </a:spcAft>
                      </a:pPr>
                      <a:r>
                        <a:rPr lang="es-ES" sz="2400" b="1" dirty="0"/>
                        <a:t>15</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15,0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14,5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14,0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13,5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13,0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1200" dirty="0">
                          <a:solidFill>
                            <a:srgbClr val="FF0000"/>
                          </a:solidFill>
                        </a:rPr>
                        <a:t>Cancelada</a:t>
                      </a:r>
                      <a:endParaRPr lang="es-ES" sz="2800" dirty="0">
                        <a:solidFill>
                          <a:srgbClr val="FF0000"/>
                        </a:solidFill>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1200" dirty="0">
                          <a:solidFill>
                            <a:srgbClr val="FF0000"/>
                          </a:solidFill>
                        </a:rPr>
                        <a:t>Cancelada</a:t>
                      </a:r>
                      <a:endParaRPr lang="es-ES" sz="2800" dirty="0">
                        <a:solidFill>
                          <a:srgbClr val="FF0000"/>
                        </a:solidFill>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1200" dirty="0">
                          <a:solidFill>
                            <a:srgbClr val="FF0000"/>
                          </a:solidFill>
                        </a:rPr>
                        <a:t>Cancelada</a:t>
                      </a:r>
                      <a:endParaRPr lang="es-ES" sz="2800" dirty="0">
                        <a:solidFill>
                          <a:srgbClr val="FF0000"/>
                        </a:solidFill>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591915">
                <a:tc vMerge="1">
                  <a:txBody>
                    <a:bodyPr/>
                    <a:lstStyle/>
                    <a:p>
                      <a:endParaRPr lang="es-ES"/>
                    </a:p>
                  </a:txBody>
                  <a:tcPr/>
                </a:tc>
                <a:tc>
                  <a:txBody>
                    <a:bodyPr/>
                    <a:lstStyle/>
                    <a:p>
                      <a:pPr>
                        <a:lnSpc>
                          <a:spcPct val="115000"/>
                        </a:lnSpc>
                        <a:spcAft>
                          <a:spcPts val="0"/>
                        </a:spcAft>
                      </a:pPr>
                      <a:r>
                        <a:rPr lang="es-ES" sz="2400" b="1" dirty="0"/>
                        <a:t>14</a:t>
                      </a:r>
                      <a:r>
                        <a:rPr lang="es-ES" sz="2400" b="1" baseline="30000" dirty="0"/>
                        <a:t>o</a:t>
                      </a:r>
                      <a:r>
                        <a:rPr lang="es-ES" sz="2400" b="1" dirty="0"/>
                        <a:t>C</a:t>
                      </a:r>
                      <a:endParaRPr lang="es-ES" sz="3600" b="1" dirty="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14,0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14,0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13,5</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2000"/>
                        <a:t>13,0</a:t>
                      </a:r>
                      <a:r>
                        <a:rPr lang="es-ES" sz="2400" baseline="30000"/>
                        <a:t>o</a:t>
                      </a:r>
                      <a:r>
                        <a:rPr lang="es-ES" sz="2000"/>
                        <a:t>C</a:t>
                      </a:r>
                      <a:endParaRPr lang="es-ES" sz="3600">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1200" dirty="0">
                          <a:solidFill>
                            <a:srgbClr val="FF0000"/>
                          </a:solidFill>
                        </a:rPr>
                        <a:t>Cancelada</a:t>
                      </a:r>
                      <a:endParaRPr lang="es-ES" sz="2800" dirty="0">
                        <a:solidFill>
                          <a:srgbClr val="FF0000"/>
                        </a:solidFill>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1200" dirty="0">
                          <a:solidFill>
                            <a:srgbClr val="FF0000"/>
                          </a:solidFill>
                        </a:rPr>
                        <a:t>Cancelada</a:t>
                      </a:r>
                      <a:endParaRPr lang="es-ES" sz="2800" dirty="0">
                        <a:solidFill>
                          <a:srgbClr val="FF0000"/>
                        </a:solidFill>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1200" dirty="0">
                          <a:solidFill>
                            <a:srgbClr val="FF0000"/>
                          </a:solidFill>
                        </a:rPr>
                        <a:t>Cancelada</a:t>
                      </a:r>
                      <a:endParaRPr lang="es-ES" sz="2800" dirty="0">
                        <a:solidFill>
                          <a:srgbClr val="FF0000"/>
                        </a:solidFill>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lnSpc>
                          <a:spcPct val="115000"/>
                        </a:lnSpc>
                        <a:spcAft>
                          <a:spcPts val="0"/>
                        </a:spcAft>
                      </a:pPr>
                      <a:r>
                        <a:rPr lang="es-ES" sz="1200" dirty="0">
                          <a:solidFill>
                            <a:srgbClr val="FF0000"/>
                          </a:solidFill>
                        </a:rPr>
                        <a:t>Cancelada</a:t>
                      </a:r>
                      <a:endParaRPr lang="es-ES" sz="2800" dirty="0">
                        <a:solidFill>
                          <a:srgbClr val="FF0000"/>
                        </a:solidFill>
                        <a:latin typeface="Times New Roman"/>
                        <a:ea typeface="Times New Roman"/>
                        <a:cs typeface="Times New Roman"/>
                      </a:endParaRPr>
                    </a:p>
                  </a:txBody>
                  <a:tcPr marL="68580" marR="685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idx="4294967295"/>
          </p:nvPr>
        </p:nvSpPr>
        <p:spPr/>
        <p:txBody>
          <a:bodyPr/>
          <a:lstStyle/>
          <a:p>
            <a:pPr eaLnBrk="1" hangingPunct="1">
              <a:defRPr/>
            </a:pPr>
            <a:r>
              <a:rPr lang="es-ES" dirty="0" smtClean="0"/>
              <a:t>Ubicación en los giros</a:t>
            </a:r>
          </a:p>
        </p:txBody>
      </p:sp>
      <p:pic>
        <p:nvPicPr>
          <p:cNvPr id="58371" name="Picture 4"/>
          <p:cNvPicPr>
            <a:picLocks noChangeAspect="1" noChangeArrowheads="1"/>
          </p:cNvPicPr>
          <p:nvPr/>
        </p:nvPicPr>
        <p:blipFill>
          <a:blip r:embed="rId2" cstate="email"/>
          <a:srcRect/>
          <a:stretch>
            <a:fillRect/>
          </a:stretch>
        </p:blipFill>
        <p:spPr bwMode="auto">
          <a:xfrm>
            <a:off x="928688" y="1071563"/>
            <a:ext cx="7199312" cy="4787900"/>
          </a:xfrm>
          <a:prstGeom prst="rect">
            <a:avLst/>
          </a:prstGeom>
          <a:noFill/>
          <a:ln w="9525">
            <a:noFill/>
            <a:miter lim="800000"/>
            <a:headEnd/>
            <a:tailEnd/>
          </a:ln>
        </p:spPr>
      </p:pic>
      <p:sp>
        <p:nvSpPr>
          <p:cNvPr id="7" name="Oval 5"/>
          <p:cNvSpPr>
            <a:spLocks noChangeArrowheads="1"/>
          </p:cNvSpPr>
          <p:nvPr/>
        </p:nvSpPr>
        <p:spPr bwMode="auto">
          <a:xfrm>
            <a:off x="2714625" y="4214813"/>
            <a:ext cx="1371600" cy="1200150"/>
          </a:xfrm>
          <a:prstGeom prst="ellipse">
            <a:avLst/>
          </a:prstGeom>
          <a:noFill/>
          <a:ln w="76200">
            <a:solidFill>
              <a:srgbClr val="02FE2C"/>
            </a:solidFill>
            <a:round/>
            <a:headEnd/>
            <a:tailEnd/>
          </a:ln>
        </p:spPr>
        <p:txBody>
          <a:bodyPr wrap="none" anchor="ctr"/>
          <a:lstStyle/>
          <a:p>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idx="4294967295"/>
          </p:nvPr>
        </p:nvSpPr>
        <p:spPr/>
        <p:txBody>
          <a:bodyPr/>
          <a:lstStyle/>
          <a:p>
            <a:pPr eaLnBrk="1" hangingPunct="1">
              <a:defRPr/>
            </a:pPr>
            <a:r>
              <a:rPr lang="es-ES" dirty="0" smtClean="0"/>
              <a:t>Control de embarcaciones</a:t>
            </a:r>
          </a:p>
        </p:txBody>
      </p:sp>
      <p:sp>
        <p:nvSpPr>
          <p:cNvPr id="61443" name="Rectangle 3"/>
          <p:cNvSpPr>
            <a:spLocks noGrp="1" noChangeArrowheads="1"/>
          </p:cNvSpPr>
          <p:nvPr>
            <p:ph type="body" idx="4294967295"/>
          </p:nvPr>
        </p:nvSpPr>
        <p:spPr>
          <a:noFill/>
        </p:spPr>
        <p:txBody>
          <a:bodyPr/>
          <a:lstStyle/>
          <a:p>
            <a:pPr eaLnBrk="1" hangingPunct="1">
              <a:buFont typeface="Wingdings" pitchFamily="2" charset="2"/>
              <a:buNone/>
            </a:pPr>
            <a:endParaRPr lang="es-ES" smtClean="0"/>
          </a:p>
          <a:p>
            <a:pPr lvl="1" eaLnBrk="1" hangingPunct="1">
              <a:buFont typeface="Wingdings" pitchFamily="2" charset="2"/>
              <a:buNone/>
            </a:pPr>
            <a:endParaRPr lang="es-ES" smtClean="0"/>
          </a:p>
        </p:txBody>
      </p:sp>
      <p:pic>
        <p:nvPicPr>
          <p:cNvPr id="61444" name="Picture 3"/>
          <p:cNvPicPr>
            <a:picLocks noChangeAspect="1" noChangeArrowheads="1"/>
          </p:cNvPicPr>
          <p:nvPr/>
        </p:nvPicPr>
        <p:blipFill>
          <a:blip r:embed="rId2" cstate="email"/>
          <a:srcRect/>
          <a:stretch>
            <a:fillRect/>
          </a:stretch>
        </p:blipFill>
        <p:spPr bwMode="auto">
          <a:xfrm>
            <a:off x="928688" y="1071563"/>
            <a:ext cx="7199312" cy="4800600"/>
          </a:xfrm>
          <a:prstGeom prst="rect">
            <a:avLst/>
          </a:prstGeom>
          <a:noFill/>
          <a:ln w="9525">
            <a:noFill/>
            <a:miter lim="800000"/>
            <a:headEnd/>
            <a:tailEnd/>
          </a:ln>
        </p:spPr>
      </p:pic>
      <p:sp>
        <p:nvSpPr>
          <p:cNvPr id="7" name="Oval 5"/>
          <p:cNvSpPr>
            <a:spLocks noChangeArrowheads="1"/>
          </p:cNvSpPr>
          <p:nvPr/>
        </p:nvSpPr>
        <p:spPr bwMode="auto">
          <a:xfrm>
            <a:off x="6000750" y="3429000"/>
            <a:ext cx="657225" cy="1200150"/>
          </a:xfrm>
          <a:prstGeom prst="ellipse">
            <a:avLst/>
          </a:prstGeom>
          <a:noFill/>
          <a:ln w="76200">
            <a:solidFill>
              <a:srgbClr val="02FE2C"/>
            </a:solidFill>
            <a:round/>
            <a:headEnd/>
            <a:tailEnd/>
          </a:ln>
        </p:spPr>
        <p:txBody>
          <a:bodyPr wrap="none" anchor="ctr"/>
          <a:lstStyle/>
          <a:p>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Calcetines Compresión</a:t>
            </a:r>
            <a:endParaRPr lang="es-ES" dirty="0"/>
          </a:p>
        </p:txBody>
      </p:sp>
      <p:grpSp>
        <p:nvGrpSpPr>
          <p:cNvPr id="7" name="6 Grupo"/>
          <p:cNvGrpSpPr/>
          <p:nvPr/>
        </p:nvGrpSpPr>
        <p:grpSpPr>
          <a:xfrm>
            <a:off x="1403648" y="1052736"/>
            <a:ext cx="3289626" cy="5040000"/>
            <a:chOff x="1403648" y="1052736"/>
            <a:chExt cx="3289626" cy="5040000"/>
          </a:xfrm>
        </p:grpSpPr>
        <p:pic>
          <p:nvPicPr>
            <p:cNvPr id="73730" name="Picture 2" descr="C:\Users\Jorge\Pictures\2010 Garmin Triatlon\2010 Garmin Triatlon 027.JPG"/>
            <p:cNvPicPr>
              <a:picLocks noChangeAspect="1" noChangeArrowheads="1"/>
            </p:cNvPicPr>
            <p:nvPr/>
          </p:nvPicPr>
          <p:blipFill>
            <a:blip r:embed="rId2" cstate="email"/>
            <a:srcRect/>
            <a:stretch>
              <a:fillRect/>
            </a:stretch>
          </p:blipFill>
          <p:spPr bwMode="auto">
            <a:xfrm>
              <a:off x="1403648" y="1052736"/>
              <a:ext cx="3289626" cy="5040000"/>
            </a:xfrm>
            <a:prstGeom prst="rect">
              <a:avLst/>
            </a:prstGeom>
            <a:noFill/>
          </p:spPr>
        </p:pic>
        <p:sp>
          <p:nvSpPr>
            <p:cNvPr id="5" name="4 Elipse"/>
            <p:cNvSpPr/>
            <p:nvPr/>
          </p:nvSpPr>
          <p:spPr>
            <a:xfrm>
              <a:off x="2267744" y="3068960"/>
              <a:ext cx="648072" cy="1944216"/>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8" name="7 Grupo"/>
          <p:cNvGrpSpPr/>
          <p:nvPr/>
        </p:nvGrpSpPr>
        <p:grpSpPr>
          <a:xfrm>
            <a:off x="4860032" y="1052736"/>
            <a:ext cx="3017778" cy="5040000"/>
            <a:chOff x="4860032" y="1052736"/>
            <a:chExt cx="3017778" cy="5040000"/>
          </a:xfrm>
        </p:grpSpPr>
        <p:pic>
          <p:nvPicPr>
            <p:cNvPr id="73731" name="Picture 3"/>
            <p:cNvPicPr>
              <a:picLocks noChangeAspect="1" noChangeArrowheads="1"/>
            </p:cNvPicPr>
            <p:nvPr/>
          </p:nvPicPr>
          <p:blipFill>
            <a:blip r:embed="rId3" cstate="email"/>
            <a:srcRect/>
            <a:stretch>
              <a:fillRect/>
            </a:stretch>
          </p:blipFill>
          <p:spPr bwMode="auto">
            <a:xfrm>
              <a:off x="4860032" y="1052736"/>
              <a:ext cx="3017778" cy="5040000"/>
            </a:xfrm>
            <a:prstGeom prst="rect">
              <a:avLst/>
            </a:prstGeom>
            <a:noFill/>
            <a:ln w="9525">
              <a:noFill/>
              <a:miter lim="800000"/>
              <a:headEnd/>
              <a:tailEnd/>
            </a:ln>
            <a:effectLst/>
          </p:spPr>
        </p:pic>
        <p:sp>
          <p:nvSpPr>
            <p:cNvPr id="6" name="5 Elipse"/>
            <p:cNvSpPr/>
            <p:nvPr/>
          </p:nvSpPr>
          <p:spPr>
            <a:xfrm>
              <a:off x="6300192" y="4509120"/>
              <a:ext cx="648072" cy="648072"/>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smtClean="0"/>
              <a:t>Sanciones Natación</a:t>
            </a:r>
            <a:endParaRPr lang="es-ES" dirty="0"/>
          </a:p>
        </p:txBody>
      </p:sp>
      <p:graphicFrame>
        <p:nvGraphicFramePr>
          <p:cNvPr id="4" name="3 Tabla"/>
          <p:cNvGraphicFramePr>
            <a:graphicFrameLocks noGrp="1"/>
          </p:cNvGraphicFramePr>
          <p:nvPr/>
        </p:nvGraphicFramePr>
        <p:xfrm>
          <a:off x="214313" y="1714500"/>
          <a:ext cx="8643998" cy="642942"/>
        </p:xfrm>
        <a:graphic>
          <a:graphicData uri="http://schemas.openxmlformats.org/drawingml/2006/table">
            <a:tbl>
              <a:tblPr/>
              <a:tblGrid>
                <a:gridCol w="4927999"/>
                <a:gridCol w="1276000"/>
                <a:gridCol w="2439999"/>
              </a:tblGrid>
              <a:tr h="642942">
                <a:tc>
                  <a:txBody>
                    <a:bodyPr/>
                    <a:lstStyle/>
                    <a:p>
                      <a:pPr>
                        <a:spcAft>
                          <a:spcPts val="0"/>
                        </a:spcAft>
                      </a:pPr>
                      <a:r>
                        <a:rPr lang="es-ES" sz="1600">
                          <a:latin typeface="Calibri"/>
                          <a:ea typeface="Times New Roman"/>
                        </a:rPr>
                        <a:t>Introducir el dorsal en el agua</a:t>
                      </a:r>
                      <a:endParaRPr lang="es-ES" sz="3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Calibri"/>
                          <a:ea typeface="Times New Roman"/>
                        </a:rPr>
                        <a:t>Natación</a:t>
                      </a:r>
                      <a:endParaRPr lang="es-ES" sz="3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dirty="0">
                          <a:latin typeface="Calibri"/>
                          <a:ea typeface="Times New Roman"/>
                        </a:rPr>
                        <a:t>DSQ</a:t>
                      </a:r>
                      <a:endParaRPr lang="es-ES" sz="32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defRPr/>
            </a:pPr>
            <a:endParaRPr lang="en-US" smtClean="0"/>
          </a:p>
        </p:txBody>
      </p:sp>
      <p:pic>
        <p:nvPicPr>
          <p:cNvPr id="63491" name="Picture 7"/>
          <p:cNvPicPr>
            <a:picLocks noChangeAspect="1" noChangeArrowheads="1"/>
          </p:cNvPicPr>
          <p:nvPr/>
        </p:nvPicPr>
        <p:blipFill>
          <a:blip r:embed="rId2" cstate="email"/>
          <a:srcRect/>
          <a:stretch>
            <a:fillRect/>
          </a:stretch>
        </p:blipFill>
        <p:spPr bwMode="auto">
          <a:xfrm>
            <a:off x="0" y="0"/>
            <a:ext cx="9144000" cy="6096000"/>
          </a:xfrm>
          <a:prstGeom prst="rect">
            <a:avLst/>
          </a:prstGeom>
          <a:noFill/>
          <a:ln w="9525">
            <a:noFill/>
            <a:miter lim="800000"/>
            <a:headEnd/>
            <a:tailEnd/>
          </a:ln>
        </p:spPr>
      </p:pic>
      <p:sp>
        <p:nvSpPr>
          <p:cNvPr id="8" name="7 CuadroTexto"/>
          <p:cNvSpPr txBox="1"/>
          <p:nvPr/>
        </p:nvSpPr>
        <p:spPr>
          <a:xfrm>
            <a:off x="500063" y="500063"/>
            <a:ext cx="5387975" cy="830262"/>
          </a:xfrm>
          <a:prstGeom prst="rect">
            <a:avLst/>
          </a:prstGeom>
          <a:noFill/>
        </p:spPr>
        <p:txBody>
          <a:bodyPr wrap="none">
            <a:spAutoFit/>
          </a:bodyPr>
          <a:lstStyle/>
          <a:p>
            <a:pPr>
              <a:defRPr/>
            </a:pPr>
            <a:r>
              <a:rPr lang="es-ES" sz="4800" b="1" dirty="0">
                <a:solidFill>
                  <a:srgbClr val="FF0000"/>
                </a:solidFill>
                <a:effectLst>
                  <a:outerShdw blurRad="38100" dist="38100" dir="2700000" algn="tl">
                    <a:srgbClr val="000000">
                      <a:alpha val="43137"/>
                    </a:srgbClr>
                  </a:outerShdw>
                </a:effectLst>
                <a:latin typeface="+mn-lt"/>
                <a:cs typeface="+mn-cs"/>
              </a:rPr>
              <a:t>¡¡¡ </a:t>
            </a:r>
            <a:r>
              <a:rPr lang="es-ES" sz="4800" b="1">
                <a:solidFill>
                  <a:srgbClr val="FF0000"/>
                </a:solidFill>
                <a:effectLst>
                  <a:outerShdw blurRad="38100" dist="38100" dir="2700000" algn="tl">
                    <a:srgbClr val="000000">
                      <a:alpha val="43137"/>
                    </a:srgbClr>
                  </a:outerShdw>
                </a:effectLst>
                <a:latin typeface="+mn-lt"/>
                <a:cs typeface="+mn-cs"/>
              </a:rPr>
              <a:t>Salida irregular!!!</a:t>
            </a:r>
            <a:endParaRPr lang="es-ES" sz="4800" b="1" dirty="0">
              <a:solidFill>
                <a:srgbClr val="FF0000"/>
              </a:solidFill>
              <a:effectLst>
                <a:outerShdw blurRad="38100" dist="38100" dir="2700000" algn="tl">
                  <a:srgbClr val="000000">
                    <a:alpha val="43137"/>
                  </a:srgbClr>
                </a:outerShdw>
              </a:effectLst>
              <a:latin typeface="+mn-lt"/>
              <a:cs typeface="+mn-cs"/>
            </a:endParaRPr>
          </a:p>
        </p:txBody>
      </p:sp>
      <p:pic>
        <p:nvPicPr>
          <p:cNvPr id="9" name="Picture 23" descr="C:\Users\Jorge\Desktop\delete2.png"/>
          <p:cNvPicPr>
            <a:picLocks noChangeAspect="1" noChangeArrowheads="1"/>
          </p:cNvPicPr>
          <p:nvPr/>
        </p:nvPicPr>
        <p:blipFill>
          <a:blip r:embed="rId3" cstate="email"/>
          <a:srcRect/>
          <a:stretch>
            <a:fillRect/>
          </a:stretch>
        </p:blipFill>
        <p:spPr bwMode="auto">
          <a:xfrm>
            <a:off x="2714625" y="3857625"/>
            <a:ext cx="609600" cy="609600"/>
          </a:xfrm>
          <a:prstGeom prst="rect">
            <a:avLst/>
          </a:prstGeom>
          <a:noFill/>
          <a:ln w="9525">
            <a:noFill/>
            <a:miter lim="800000"/>
            <a:headEnd/>
            <a:tailEnd/>
          </a:ln>
        </p:spPr>
      </p:pic>
      <p:pic>
        <p:nvPicPr>
          <p:cNvPr id="10" name="Picture 23" descr="C:\Users\Jorge\Desktop\delete2.png"/>
          <p:cNvPicPr>
            <a:picLocks noChangeAspect="1" noChangeArrowheads="1"/>
          </p:cNvPicPr>
          <p:nvPr/>
        </p:nvPicPr>
        <p:blipFill>
          <a:blip r:embed="rId3" cstate="email"/>
          <a:srcRect/>
          <a:stretch>
            <a:fillRect/>
          </a:stretch>
        </p:blipFill>
        <p:spPr bwMode="auto">
          <a:xfrm>
            <a:off x="3286125" y="3571875"/>
            <a:ext cx="609600" cy="609600"/>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8" presetClass="entr" presetSubtype="0" accel="5000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8"/>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8"/>
                                        </p:tgtEl>
                                        <p:attrNameLst>
                                          <p:attrName>ppt_y</p:attrName>
                                        </p:attrNameLst>
                                      </p:cBhvr>
                                      <p:tavLst>
                                        <p:tav tm="0">
                                          <p:val>
                                            <p:strVal val="#ppt_y"/>
                                          </p:val>
                                        </p:tav>
                                        <p:tav tm="100000">
                                          <p:val>
                                            <p:strVal val="#ppt_y"/>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p:nvPr>
        </p:nvSpPr>
        <p:spPr/>
        <p:txBody>
          <a:bodyPr/>
          <a:lstStyle/>
          <a:p>
            <a:pPr eaLnBrk="1" hangingPunct="1">
              <a:defRPr/>
            </a:pPr>
            <a:endParaRPr lang="es-ES" smtClean="0"/>
          </a:p>
        </p:txBody>
      </p:sp>
      <p:sp>
        <p:nvSpPr>
          <p:cNvPr id="64515" name="2 Marcador de texto"/>
          <p:cNvSpPr>
            <a:spLocks noGrp="1"/>
          </p:cNvSpPr>
          <p:nvPr>
            <p:ph type="body" sz="half" idx="1"/>
          </p:nvPr>
        </p:nvSpPr>
        <p:spPr/>
        <p:txBody>
          <a:bodyPr/>
          <a:lstStyle/>
          <a:p>
            <a:pPr eaLnBrk="1" hangingPunct="1"/>
            <a:endParaRPr lang="es-ES" smtClean="0"/>
          </a:p>
        </p:txBody>
      </p:sp>
      <p:sp>
        <p:nvSpPr>
          <p:cNvPr id="64516" name="3 Marcador de contenido"/>
          <p:cNvSpPr>
            <a:spLocks noGrp="1"/>
          </p:cNvSpPr>
          <p:nvPr>
            <p:ph sz="half" idx="2"/>
          </p:nvPr>
        </p:nvSpPr>
        <p:spPr/>
        <p:txBody>
          <a:bodyPr/>
          <a:lstStyle/>
          <a:p>
            <a:pPr eaLnBrk="1" hangingPunct="1"/>
            <a:endParaRPr lang="es-ES" smtClean="0"/>
          </a:p>
        </p:txBody>
      </p:sp>
      <p:pic>
        <p:nvPicPr>
          <p:cNvPr id="64517" name="Picture 2"/>
          <p:cNvPicPr>
            <a:picLocks noChangeAspect="1" noChangeArrowheads="1"/>
          </p:cNvPicPr>
          <p:nvPr/>
        </p:nvPicPr>
        <p:blipFill>
          <a:blip r:embed="rId2" cstate="email"/>
          <a:srcRect/>
          <a:stretch>
            <a:fillRect/>
          </a:stretch>
        </p:blipFill>
        <p:spPr bwMode="auto">
          <a:xfrm>
            <a:off x="0" y="0"/>
            <a:ext cx="9144000" cy="6080125"/>
          </a:xfrm>
          <a:prstGeom prst="rect">
            <a:avLst/>
          </a:prstGeom>
          <a:noFill/>
          <a:ln w="9525">
            <a:noFill/>
            <a:miter lim="800000"/>
            <a:headEnd/>
            <a:tailEnd/>
          </a:ln>
        </p:spPr>
      </p:pic>
      <p:sp>
        <p:nvSpPr>
          <p:cNvPr id="6" name="5 CuadroTexto"/>
          <p:cNvSpPr txBox="1"/>
          <p:nvPr/>
        </p:nvSpPr>
        <p:spPr>
          <a:xfrm>
            <a:off x="500063" y="500063"/>
            <a:ext cx="6378575" cy="830262"/>
          </a:xfrm>
          <a:prstGeom prst="rect">
            <a:avLst/>
          </a:prstGeom>
          <a:noFill/>
        </p:spPr>
        <p:txBody>
          <a:bodyPr wrap="none">
            <a:spAutoFit/>
          </a:bodyPr>
          <a:lstStyle/>
          <a:p>
            <a:pPr>
              <a:defRPr/>
            </a:pPr>
            <a:r>
              <a:rPr lang="es-ES" sz="4800" b="1" dirty="0">
                <a:solidFill>
                  <a:srgbClr val="FF0000"/>
                </a:solidFill>
                <a:effectLst>
                  <a:outerShdw blurRad="38100" dist="38100" dir="2700000" algn="tl">
                    <a:srgbClr val="000000">
                      <a:alpha val="43137"/>
                    </a:srgbClr>
                  </a:outerShdw>
                </a:effectLst>
                <a:latin typeface="+mn-lt"/>
                <a:cs typeface="+mn-cs"/>
              </a:rPr>
              <a:t>¡¡¡ 15 segundos en T1 !!!</a:t>
            </a:r>
          </a:p>
        </p:txBody>
      </p:sp>
      <p:pic>
        <p:nvPicPr>
          <p:cNvPr id="8" name="Picture 5" descr="C:\Users\Jorge\Desktop\check2.png"/>
          <p:cNvPicPr>
            <a:picLocks noChangeAspect="1" noChangeArrowheads="1"/>
          </p:cNvPicPr>
          <p:nvPr/>
        </p:nvPicPr>
        <p:blipFill>
          <a:blip r:embed="rId3" cstate="email"/>
          <a:srcRect/>
          <a:stretch>
            <a:fillRect/>
          </a:stretch>
        </p:blipFill>
        <p:spPr bwMode="auto">
          <a:xfrm>
            <a:off x="4143375" y="3214688"/>
            <a:ext cx="1000125" cy="1000125"/>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6"/>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6"/>
                                        </p:tgtEl>
                                        <p:attrNameLst>
                                          <p:attrName>ppt_y</p:attrName>
                                        </p:attrNameLst>
                                      </p:cBhvr>
                                      <p:tavLst>
                                        <p:tav tm="0">
                                          <p:val>
                                            <p:strVal val="#ppt_y"/>
                                          </p:val>
                                        </p:tav>
                                        <p:tav tm="100000">
                                          <p:val>
                                            <p:strVal val="#ppt_y"/>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80">
                                          <p:stCondLst>
                                            <p:cond delay="0"/>
                                          </p:stCondLst>
                                        </p:cTn>
                                        <p:tgtEl>
                                          <p:spTgt spid="8"/>
                                        </p:tgtEl>
                                      </p:cBhvr>
                                    </p:animEffect>
                                    <p:anim calcmode="lin" valueType="num">
                                      <p:cBhvr>
                                        <p:cTn id="1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1" dur="26">
                                          <p:stCondLst>
                                            <p:cond delay="650"/>
                                          </p:stCondLst>
                                        </p:cTn>
                                        <p:tgtEl>
                                          <p:spTgt spid="8"/>
                                        </p:tgtEl>
                                      </p:cBhvr>
                                      <p:to x="100000" y="60000"/>
                                    </p:animScale>
                                    <p:animScale>
                                      <p:cBhvr>
                                        <p:cTn id="22" dur="166" decel="50000">
                                          <p:stCondLst>
                                            <p:cond delay="676"/>
                                          </p:stCondLst>
                                        </p:cTn>
                                        <p:tgtEl>
                                          <p:spTgt spid="8"/>
                                        </p:tgtEl>
                                      </p:cBhvr>
                                      <p:to x="100000" y="100000"/>
                                    </p:animScale>
                                    <p:animScale>
                                      <p:cBhvr>
                                        <p:cTn id="23" dur="26">
                                          <p:stCondLst>
                                            <p:cond delay="1312"/>
                                          </p:stCondLst>
                                        </p:cTn>
                                        <p:tgtEl>
                                          <p:spTgt spid="8"/>
                                        </p:tgtEl>
                                      </p:cBhvr>
                                      <p:to x="100000" y="80000"/>
                                    </p:animScale>
                                    <p:animScale>
                                      <p:cBhvr>
                                        <p:cTn id="24" dur="166" decel="50000">
                                          <p:stCondLst>
                                            <p:cond delay="1338"/>
                                          </p:stCondLst>
                                        </p:cTn>
                                        <p:tgtEl>
                                          <p:spTgt spid="8"/>
                                        </p:tgtEl>
                                      </p:cBhvr>
                                      <p:to x="100000" y="100000"/>
                                    </p:animScale>
                                    <p:animScale>
                                      <p:cBhvr>
                                        <p:cTn id="25" dur="26">
                                          <p:stCondLst>
                                            <p:cond delay="1642"/>
                                          </p:stCondLst>
                                        </p:cTn>
                                        <p:tgtEl>
                                          <p:spTgt spid="8"/>
                                        </p:tgtEl>
                                      </p:cBhvr>
                                      <p:to x="100000" y="90000"/>
                                    </p:animScale>
                                    <p:animScale>
                                      <p:cBhvr>
                                        <p:cTn id="26" dur="166" decel="50000">
                                          <p:stCondLst>
                                            <p:cond delay="1668"/>
                                          </p:stCondLst>
                                        </p:cTn>
                                        <p:tgtEl>
                                          <p:spTgt spid="8"/>
                                        </p:tgtEl>
                                      </p:cBhvr>
                                      <p:to x="100000" y="100000"/>
                                    </p:animScale>
                                    <p:animScale>
                                      <p:cBhvr>
                                        <p:cTn id="27" dur="26">
                                          <p:stCondLst>
                                            <p:cond delay="1808"/>
                                          </p:stCondLst>
                                        </p:cTn>
                                        <p:tgtEl>
                                          <p:spTgt spid="8"/>
                                        </p:tgtEl>
                                      </p:cBhvr>
                                      <p:to x="100000" y="95000"/>
                                    </p:animScale>
                                    <p:animScale>
                                      <p:cBhvr>
                                        <p:cTn id="28"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rrowheads="1"/>
          </p:cNvSpPr>
          <p:nvPr>
            <p:ph type="title"/>
          </p:nvPr>
        </p:nvSpPr>
        <p:spPr/>
        <p:txBody>
          <a:bodyPr/>
          <a:lstStyle/>
          <a:p>
            <a:pPr eaLnBrk="1" hangingPunct="1">
              <a:defRPr/>
            </a:pPr>
            <a:r>
              <a:rPr lang="es-ES" dirty="0"/>
              <a:t>Ciclismo - Desarrollo</a:t>
            </a:r>
          </a:p>
        </p:txBody>
      </p:sp>
      <p:sp>
        <p:nvSpPr>
          <p:cNvPr id="67587" name="Rectangle 3"/>
          <p:cNvSpPr>
            <a:spLocks noGrp="1" noChangeArrowheads="1"/>
          </p:cNvSpPr>
          <p:nvPr>
            <p:ph type="body" idx="1"/>
          </p:nvPr>
        </p:nvSpPr>
        <p:spPr>
          <a:xfrm>
            <a:off x="428625" y="1143000"/>
            <a:ext cx="8229600" cy="4525963"/>
          </a:xfrm>
        </p:spPr>
        <p:txBody>
          <a:bodyPr/>
          <a:lstStyle/>
          <a:p>
            <a:pPr algn="just" eaLnBrk="1" hangingPunct="1"/>
            <a:r>
              <a:rPr lang="es-ES" dirty="0" smtClean="0"/>
              <a:t>Ir a rueda permitido (</a:t>
            </a:r>
            <a:r>
              <a:rPr lang="es-ES" dirty="0" err="1" smtClean="0"/>
              <a:t>Drafting</a:t>
            </a:r>
            <a:r>
              <a:rPr lang="es-ES" dirty="0" smtClean="0"/>
              <a:t>)</a:t>
            </a:r>
          </a:p>
          <a:p>
            <a:pPr lvl="1" algn="just" eaLnBrk="1" hangingPunct="1"/>
            <a:r>
              <a:rPr lang="es-ES" dirty="0" smtClean="0"/>
              <a:t>En competiciones Elite y/o Elite/Sub23, corredor doblado es eliminado</a:t>
            </a:r>
          </a:p>
          <a:p>
            <a:pPr lvl="1" algn="just" eaLnBrk="1" hangingPunct="1"/>
            <a:r>
              <a:rPr lang="es-ES" dirty="0" smtClean="0"/>
              <a:t>En competiciones Abiertas o por Grupos de Edad, los corredores con vuelta perdida, no pueden ir a rueda de los que le preceden en una vuelta</a:t>
            </a:r>
          </a:p>
          <a:p>
            <a:pPr lvl="1" algn="just" eaLnBrk="1" hangingPunct="1"/>
            <a:r>
              <a:rPr lang="es-ES" dirty="0" smtClean="0"/>
              <a:t>No está permitido ir a rueda entre atletas de diferente sexo</a:t>
            </a:r>
          </a:p>
          <a:p>
            <a:pPr algn="just" eaLnBrk="1" hangingPunct="1">
              <a:buNone/>
            </a:pPr>
            <a:endParaRPr lang="es-E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smtClean="0"/>
              <a:t>Ir a rueda NO PERMITIDO</a:t>
            </a:r>
            <a:endParaRPr lang="es-ES" dirty="0"/>
          </a:p>
        </p:txBody>
      </p:sp>
      <p:pic>
        <p:nvPicPr>
          <p:cNvPr id="68611" name="3 Imagen" descr="BICI7metros"/>
          <p:cNvPicPr>
            <a:picLocks noChangeAspect="1" noChangeArrowheads="1"/>
          </p:cNvPicPr>
          <p:nvPr/>
        </p:nvPicPr>
        <p:blipFill>
          <a:blip r:embed="rId2" cstate="email"/>
          <a:srcRect/>
          <a:stretch>
            <a:fillRect/>
          </a:stretch>
        </p:blipFill>
        <p:spPr bwMode="auto">
          <a:xfrm>
            <a:off x="1928813" y="2643188"/>
            <a:ext cx="5357812" cy="2143125"/>
          </a:xfrm>
          <a:prstGeom prst="rect">
            <a:avLst/>
          </a:prstGeom>
          <a:noFill/>
          <a:ln w="9525">
            <a:noFill/>
            <a:miter lim="800000"/>
            <a:headEnd/>
            <a:tailEnd/>
          </a:ln>
        </p:spPr>
      </p:pic>
      <p:sp>
        <p:nvSpPr>
          <p:cNvPr id="68612" name="5 CuadroTexto"/>
          <p:cNvSpPr txBox="1">
            <a:spLocks noChangeArrowheads="1"/>
          </p:cNvSpPr>
          <p:nvPr/>
        </p:nvSpPr>
        <p:spPr bwMode="auto">
          <a:xfrm>
            <a:off x="500063" y="1214438"/>
            <a:ext cx="7858125" cy="1323975"/>
          </a:xfrm>
          <a:prstGeom prst="rect">
            <a:avLst/>
          </a:prstGeom>
          <a:noFill/>
          <a:ln w="9525">
            <a:noFill/>
            <a:miter lim="800000"/>
            <a:headEnd/>
            <a:tailEnd/>
          </a:ln>
        </p:spPr>
        <p:txBody>
          <a:bodyPr>
            <a:spAutoFit/>
          </a:bodyPr>
          <a:lstStyle/>
          <a:p>
            <a:pPr algn="just"/>
            <a:r>
              <a:rPr lang="es-ES_tradnl" sz="2000" dirty="0">
                <a:solidFill>
                  <a:srgbClr val="0070C0"/>
                </a:solidFill>
                <a:latin typeface="Myriad Pro" pitchFamily="34" charset="0"/>
              </a:rPr>
              <a:t>Se considerará que un atleta está infringiendo la norma cuando se encuentre en algún lugar dentro del rectángulo delimitado por 7 m. de largo y 3 m. de ancho, tomando como referencia la rueda trasera de la </a:t>
            </a:r>
            <a:r>
              <a:rPr lang="es-ES_tradnl" sz="2000" dirty="0" smtClean="0">
                <a:solidFill>
                  <a:srgbClr val="0070C0"/>
                </a:solidFill>
                <a:latin typeface="Myriad Pro" pitchFamily="34" charset="0"/>
              </a:rPr>
              <a:t>bicicleta situada delante de él</a:t>
            </a:r>
            <a:endParaRPr lang="es-ES" sz="2000" dirty="0">
              <a:solidFill>
                <a:srgbClr val="0070C0"/>
              </a:solidFill>
              <a:latin typeface="Myriad Pro" pitchFamily="34" charset="0"/>
            </a:endParaRPr>
          </a:p>
        </p:txBody>
      </p:sp>
      <p:sp>
        <p:nvSpPr>
          <p:cNvPr id="68613" name="6 Rectángulo"/>
          <p:cNvSpPr>
            <a:spLocks noChangeArrowheads="1"/>
          </p:cNvSpPr>
          <p:nvPr/>
        </p:nvSpPr>
        <p:spPr bwMode="auto">
          <a:xfrm>
            <a:off x="571500" y="4929188"/>
            <a:ext cx="7929563" cy="369887"/>
          </a:xfrm>
          <a:prstGeom prst="rect">
            <a:avLst/>
          </a:prstGeom>
          <a:noFill/>
          <a:ln w="9525">
            <a:noFill/>
            <a:miter lim="800000"/>
            <a:headEnd/>
            <a:tailEnd/>
          </a:ln>
        </p:spPr>
        <p:txBody>
          <a:bodyPr>
            <a:spAutoFit/>
          </a:bodyPr>
          <a:lstStyle/>
          <a:p>
            <a:pPr algn="ctr"/>
            <a:r>
              <a:rPr lang="es-ES" dirty="0" smtClean="0">
                <a:solidFill>
                  <a:srgbClr val="0070C0"/>
                </a:solidFill>
                <a:latin typeface="Myriad Pro" pitchFamily="34" charset="0"/>
              </a:rPr>
              <a:t>Dimensiones de la zona de </a:t>
            </a:r>
            <a:r>
              <a:rPr lang="es-ES" dirty="0" err="1" smtClean="0">
                <a:solidFill>
                  <a:srgbClr val="0070C0"/>
                </a:solidFill>
                <a:latin typeface="Myriad Pro" pitchFamily="34" charset="0"/>
              </a:rPr>
              <a:t>drafting</a:t>
            </a:r>
            <a:endParaRPr lang="es-ES" dirty="0">
              <a:solidFill>
                <a:srgbClr val="0070C0"/>
              </a:solidFill>
              <a:latin typeface="Myriad Pro"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smtClean="0"/>
              <a:t>Ir a rueda NO PERMITIDO</a:t>
            </a:r>
            <a:endParaRPr lang="es-ES" dirty="0"/>
          </a:p>
        </p:txBody>
      </p:sp>
      <p:pic>
        <p:nvPicPr>
          <p:cNvPr id="70659" name="3 Imagen" descr="drafting"/>
          <p:cNvPicPr>
            <a:picLocks noChangeAspect="1" noChangeArrowheads="1"/>
          </p:cNvPicPr>
          <p:nvPr/>
        </p:nvPicPr>
        <p:blipFill>
          <a:blip r:embed="rId2" cstate="email"/>
          <a:srcRect/>
          <a:stretch>
            <a:fillRect/>
          </a:stretch>
        </p:blipFill>
        <p:spPr bwMode="auto">
          <a:xfrm>
            <a:off x="142875" y="1214438"/>
            <a:ext cx="4784725" cy="1550987"/>
          </a:xfrm>
          <a:prstGeom prst="rect">
            <a:avLst/>
          </a:prstGeom>
          <a:noFill/>
          <a:ln w="9525">
            <a:noFill/>
            <a:miter lim="800000"/>
            <a:headEnd/>
            <a:tailEnd/>
          </a:ln>
        </p:spPr>
      </p:pic>
      <p:pic>
        <p:nvPicPr>
          <p:cNvPr id="70660" name="4 Imagen" descr="drafting3"/>
          <p:cNvPicPr>
            <a:picLocks noChangeAspect="1" noChangeArrowheads="1"/>
          </p:cNvPicPr>
          <p:nvPr/>
        </p:nvPicPr>
        <p:blipFill>
          <a:blip r:embed="rId3" cstate="email"/>
          <a:srcRect/>
          <a:stretch>
            <a:fillRect/>
          </a:stretch>
        </p:blipFill>
        <p:spPr bwMode="auto">
          <a:xfrm>
            <a:off x="4500563" y="1214438"/>
            <a:ext cx="4643437" cy="1520825"/>
          </a:xfrm>
          <a:prstGeom prst="rect">
            <a:avLst/>
          </a:prstGeom>
          <a:noFill/>
          <a:ln w="9525">
            <a:noFill/>
            <a:miter lim="800000"/>
            <a:headEnd/>
            <a:tailEnd/>
          </a:ln>
        </p:spPr>
      </p:pic>
      <p:pic>
        <p:nvPicPr>
          <p:cNvPr id="70661" name="5 Imagen" descr="drafting1"/>
          <p:cNvPicPr>
            <a:picLocks noChangeAspect="1" noChangeArrowheads="1"/>
          </p:cNvPicPr>
          <p:nvPr/>
        </p:nvPicPr>
        <p:blipFill>
          <a:blip r:embed="rId4" cstate="email"/>
          <a:srcRect/>
          <a:stretch>
            <a:fillRect/>
          </a:stretch>
        </p:blipFill>
        <p:spPr bwMode="auto">
          <a:xfrm>
            <a:off x="928688" y="2643188"/>
            <a:ext cx="7199312" cy="1676400"/>
          </a:xfrm>
          <a:prstGeom prst="rect">
            <a:avLst/>
          </a:prstGeom>
          <a:noFill/>
          <a:ln w="9525">
            <a:noFill/>
            <a:miter lim="800000"/>
            <a:headEnd/>
            <a:tailEnd/>
          </a:ln>
        </p:spPr>
      </p:pic>
      <p:pic>
        <p:nvPicPr>
          <p:cNvPr id="70662" name="6 Imagen" descr="drafting2"/>
          <p:cNvPicPr>
            <a:picLocks noChangeAspect="1" noChangeArrowheads="1"/>
          </p:cNvPicPr>
          <p:nvPr/>
        </p:nvPicPr>
        <p:blipFill>
          <a:blip r:embed="rId5" cstate="email"/>
          <a:srcRect/>
          <a:stretch>
            <a:fillRect/>
          </a:stretch>
        </p:blipFill>
        <p:spPr bwMode="auto">
          <a:xfrm>
            <a:off x="1071563" y="4143375"/>
            <a:ext cx="7199312" cy="19542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Rot="1" noChangeArrowheads="1"/>
          </p:cNvSpPr>
          <p:nvPr>
            <p:ph type="title" idx="4294967295"/>
          </p:nvPr>
        </p:nvSpPr>
        <p:spPr/>
        <p:txBody>
          <a:bodyPr/>
          <a:lstStyle/>
          <a:p>
            <a:pPr eaLnBrk="1" hangingPunct="1">
              <a:defRPr/>
            </a:pPr>
            <a:r>
              <a:rPr lang="es-ES" sz="3600" dirty="0" smtClean="0"/>
              <a:t>Control </a:t>
            </a:r>
            <a:r>
              <a:rPr lang="es-ES" sz="3600" dirty="0" err="1" smtClean="0"/>
              <a:t>drafting</a:t>
            </a:r>
            <a:r>
              <a:rPr lang="es-ES" sz="3600" dirty="0" smtClean="0"/>
              <a:t> diferentes sexos</a:t>
            </a:r>
          </a:p>
        </p:txBody>
      </p:sp>
      <p:sp>
        <p:nvSpPr>
          <p:cNvPr id="74755" name="Rectangle 3"/>
          <p:cNvSpPr>
            <a:spLocks noGrp="1" noChangeArrowheads="1"/>
          </p:cNvSpPr>
          <p:nvPr>
            <p:ph type="body" idx="4294967295"/>
          </p:nvPr>
        </p:nvSpPr>
        <p:spPr>
          <a:xfrm>
            <a:off x="457200" y="1600200"/>
            <a:ext cx="8229600" cy="4349750"/>
          </a:xfrm>
          <a:noFill/>
        </p:spPr>
        <p:txBody>
          <a:bodyPr/>
          <a:lstStyle/>
          <a:p>
            <a:pPr eaLnBrk="1" hangingPunct="1"/>
            <a:r>
              <a:rPr lang="es-ES" sz="2800" smtClean="0"/>
              <a:t>No está permitido ir a rueda entre chicos y chicas</a:t>
            </a:r>
          </a:p>
          <a:p>
            <a:pPr eaLnBrk="1" hangingPunct="1"/>
            <a:r>
              <a:rPr lang="es-ES" sz="2800" smtClean="0"/>
              <a:t>Es importante tener número de oficiales suficientes para asignarlos a las diferentes salidas y a controlar los grupos donde vayan las chicas, si están en la misma competición que los chicos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10 Grupo"/>
          <p:cNvGrpSpPr/>
          <p:nvPr/>
        </p:nvGrpSpPr>
        <p:grpSpPr>
          <a:xfrm>
            <a:off x="179512" y="1268760"/>
            <a:ext cx="8964488" cy="4680520"/>
            <a:chOff x="179512" y="1268760"/>
            <a:chExt cx="8964488" cy="4680520"/>
          </a:xfrm>
        </p:grpSpPr>
        <p:pic>
          <p:nvPicPr>
            <p:cNvPr id="3074" name="Picture 2" descr="http://sphotos.ak.fbcdn.net/hphotos-ak-ash2/hs371.ash2/64942_450394289003_665824003_5224839_675806_n.jpg"/>
            <p:cNvPicPr>
              <a:picLocks noChangeAspect="1" noChangeArrowheads="1"/>
            </p:cNvPicPr>
            <p:nvPr/>
          </p:nvPicPr>
          <p:blipFill>
            <a:blip r:embed="rId2" cstate="email"/>
            <a:srcRect/>
            <a:stretch>
              <a:fillRect/>
            </a:stretch>
          </p:blipFill>
          <p:spPr bwMode="auto">
            <a:xfrm>
              <a:off x="179512" y="1268760"/>
              <a:ext cx="2088232" cy="4680520"/>
            </a:xfrm>
            <a:prstGeom prst="rect">
              <a:avLst/>
            </a:prstGeom>
            <a:noFill/>
          </p:spPr>
        </p:pic>
        <p:grpSp>
          <p:nvGrpSpPr>
            <p:cNvPr id="3" name="5 Grupo"/>
            <p:cNvGrpSpPr/>
            <p:nvPr/>
          </p:nvGrpSpPr>
          <p:grpSpPr>
            <a:xfrm>
              <a:off x="2171417" y="1268760"/>
              <a:ext cx="6972583" cy="4680000"/>
              <a:chOff x="1" y="1268760"/>
              <a:chExt cx="6972583" cy="4680000"/>
            </a:xfrm>
          </p:grpSpPr>
          <p:pic>
            <p:nvPicPr>
              <p:cNvPr id="74754" name="Picture 2" descr="C:\Users\Jorge\Pictures\2010 Garmin Triatlon\2010 Garmin Triatlon 080.JPG"/>
              <p:cNvPicPr>
                <a:picLocks noChangeAspect="1" noChangeArrowheads="1"/>
              </p:cNvPicPr>
              <p:nvPr/>
            </p:nvPicPr>
            <p:blipFill>
              <a:blip r:embed="rId3" cstate="email"/>
              <a:srcRect/>
              <a:stretch>
                <a:fillRect/>
              </a:stretch>
            </p:blipFill>
            <p:spPr bwMode="auto">
              <a:xfrm>
                <a:off x="1" y="1268760"/>
                <a:ext cx="4152635" cy="4680000"/>
              </a:xfrm>
              <a:prstGeom prst="rect">
                <a:avLst/>
              </a:prstGeom>
              <a:noFill/>
            </p:spPr>
          </p:pic>
          <p:pic>
            <p:nvPicPr>
              <p:cNvPr id="5" name="Picture 2" descr="C:\Users\Jorge\Pictures\2010 Garmin Triatlon\2010 Garmin Triatlon 115.JPG"/>
              <p:cNvPicPr>
                <a:picLocks noChangeAspect="1" noChangeArrowheads="1"/>
              </p:cNvPicPr>
              <p:nvPr/>
            </p:nvPicPr>
            <p:blipFill>
              <a:blip r:embed="rId4" cstate="email"/>
              <a:srcRect/>
              <a:stretch>
                <a:fillRect/>
              </a:stretch>
            </p:blipFill>
            <p:spPr bwMode="auto">
              <a:xfrm>
                <a:off x="4139952" y="1268760"/>
                <a:ext cx="2832632" cy="4680000"/>
              </a:xfrm>
              <a:prstGeom prst="rect">
                <a:avLst/>
              </a:prstGeom>
              <a:noFill/>
            </p:spPr>
          </p:pic>
        </p:grpSp>
        <p:sp>
          <p:nvSpPr>
            <p:cNvPr id="7" name="6 Elipse"/>
            <p:cNvSpPr/>
            <p:nvPr/>
          </p:nvSpPr>
          <p:spPr>
            <a:xfrm>
              <a:off x="2483768" y="1484784"/>
              <a:ext cx="936104" cy="2880320"/>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Elipse"/>
            <p:cNvSpPr/>
            <p:nvPr/>
          </p:nvSpPr>
          <p:spPr>
            <a:xfrm>
              <a:off x="6588224" y="2276872"/>
              <a:ext cx="936104" cy="2880320"/>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Elipse"/>
            <p:cNvSpPr/>
            <p:nvPr/>
          </p:nvSpPr>
          <p:spPr>
            <a:xfrm>
              <a:off x="2195736" y="1556792"/>
              <a:ext cx="648072" cy="1944216"/>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Elipse"/>
            <p:cNvSpPr/>
            <p:nvPr/>
          </p:nvSpPr>
          <p:spPr>
            <a:xfrm>
              <a:off x="1187624" y="1628800"/>
              <a:ext cx="936104" cy="2880320"/>
            </a:xfrm>
            <a:prstGeom prst="ellipse">
              <a:avLst/>
            </a:prstGeom>
            <a:noFill/>
            <a:ln w="762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2" name="11 CuadroTexto"/>
          <p:cNvSpPr txBox="1"/>
          <p:nvPr/>
        </p:nvSpPr>
        <p:spPr>
          <a:xfrm>
            <a:off x="251520" y="5589240"/>
            <a:ext cx="970971" cy="369332"/>
          </a:xfrm>
          <a:prstGeom prst="rect">
            <a:avLst/>
          </a:prstGeom>
          <a:noFill/>
        </p:spPr>
        <p:txBody>
          <a:bodyPr wrap="none" rtlCol="0">
            <a:spAutoFit/>
          </a:bodyPr>
          <a:lstStyle/>
          <a:p>
            <a:r>
              <a:rPr lang="es-ES" b="1" dirty="0" smtClean="0">
                <a:solidFill>
                  <a:srgbClr val="FFFF00"/>
                </a:solidFill>
                <a:latin typeface="+mn-lt"/>
              </a:rPr>
              <a:t>Vuelta 1</a:t>
            </a:r>
            <a:endParaRPr lang="es-ES" b="1" dirty="0">
              <a:solidFill>
                <a:srgbClr val="FFFF00"/>
              </a:solidFill>
              <a:latin typeface="+mn-lt"/>
            </a:endParaRPr>
          </a:p>
        </p:txBody>
      </p:sp>
      <p:sp>
        <p:nvSpPr>
          <p:cNvPr id="13" name="12 CuadroTexto"/>
          <p:cNvSpPr txBox="1"/>
          <p:nvPr/>
        </p:nvSpPr>
        <p:spPr>
          <a:xfrm>
            <a:off x="2195736" y="5589240"/>
            <a:ext cx="970971" cy="369332"/>
          </a:xfrm>
          <a:prstGeom prst="rect">
            <a:avLst/>
          </a:prstGeom>
          <a:noFill/>
        </p:spPr>
        <p:txBody>
          <a:bodyPr wrap="none" rtlCol="0">
            <a:spAutoFit/>
          </a:bodyPr>
          <a:lstStyle/>
          <a:p>
            <a:r>
              <a:rPr lang="es-ES" b="1" dirty="0" smtClean="0">
                <a:solidFill>
                  <a:srgbClr val="FFFF00"/>
                </a:solidFill>
                <a:latin typeface="+mn-lt"/>
              </a:rPr>
              <a:t>Vuelta 2</a:t>
            </a:r>
            <a:endParaRPr lang="es-ES" b="1" dirty="0">
              <a:solidFill>
                <a:srgbClr val="FFFF00"/>
              </a:solidFill>
              <a:latin typeface="+mn-lt"/>
            </a:endParaRPr>
          </a:p>
        </p:txBody>
      </p:sp>
      <p:sp>
        <p:nvSpPr>
          <p:cNvPr id="14" name="13 CuadroTexto"/>
          <p:cNvSpPr txBox="1"/>
          <p:nvPr/>
        </p:nvSpPr>
        <p:spPr>
          <a:xfrm>
            <a:off x="6300192" y="5589240"/>
            <a:ext cx="970971" cy="369332"/>
          </a:xfrm>
          <a:prstGeom prst="rect">
            <a:avLst/>
          </a:prstGeom>
          <a:noFill/>
        </p:spPr>
        <p:txBody>
          <a:bodyPr wrap="none" rtlCol="0">
            <a:spAutoFit/>
          </a:bodyPr>
          <a:lstStyle/>
          <a:p>
            <a:r>
              <a:rPr lang="es-ES" b="1" dirty="0" smtClean="0">
                <a:solidFill>
                  <a:srgbClr val="FFFF00"/>
                </a:solidFill>
                <a:latin typeface="+mn-lt"/>
              </a:rPr>
              <a:t>Vuelta 3</a:t>
            </a:r>
            <a:endParaRPr lang="es-ES" b="1" dirty="0">
              <a:solidFill>
                <a:srgbClr val="FFFF00"/>
              </a:solidFill>
              <a:latin typeface="+mn-lt"/>
            </a:endParaRPr>
          </a:p>
        </p:txBody>
      </p:sp>
      <p:sp>
        <p:nvSpPr>
          <p:cNvPr id="17" name="Rectangle 2"/>
          <p:cNvSpPr>
            <a:spLocks noGrp="1" noRot="1" noChangeArrowheads="1"/>
          </p:cNvSpPr>
          <p:nvPr>
            <p:ph type="title" idx="4294967295"/>
          </p:nvPr>
        </p:nvSpPr>
        <p:spPr>
          <a:xfrm>
            <a:off x="0" y="0"/>
            <a:ext cx="9144000" cy="1143000"/>
          </a:xfrm>
        </p:spPr>
        <p:txBody>
          <a:bodyPr/>
          <a:lstStyle/>
          <a:p>
            <a:pPr eaLnBrk="1" hangingPunct="1">
              <a:defRPr/>
            </a:pPr>
            <a:r>
              <a:rPr lang="es-ES" sz="3600" dirty="0" smtClean="0"/>
              <a:t>Control </a:t>
            </a:r>
            <a:r>
              <a:rPr lang="es-ES" sz="3600" dirty="0" err="1" smtClean="0"/>
              <a:t>drafting</a:t>
            </a:r>
            <a:r>
              <a:rPr lang="es-ES" sz="3600" dirty="0" smtClean="0"/>
              <a:t> diferentes sexos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Grp="1" noChangeArrowheads="1"/>
          </p:cNvSpPr>
          <p:nvPr>
            <p:ph type="body" idx="4294967295"/>
          </p:nvPr>
        </p:nvSpPr>
        <p:spPr>
          <a:xfrm>
            <a:off x="457200" y="1600200"/>
            <a:ext cx="8229600" cy="4060825"/>
          </a:xfrm>
          <a:noFill/>
        </p:spPr>
        <p:txBody>
          <a:bodyPr/>
          <a:lstStyle/>
          <a:p>
            <a:pPr eaLnBrk="1" hangingPunct="1"/>
            <a:r>
              <a:rPr lang="es-ES" smtClean="0"/>
              <a:t>Control del drafting</a:t>
            </a:r>
          </a:p>
          <a:p>
            <a:pPr eaLnBrk="1" hangingPunct="1"/>
            <a:r>
              <a:rPr lang="es-ES" smtClean="0"/>
              <a:t>Control de ayudas exteriores</a:t>
            </a:r>
          </a:p>
          <a:p>
            <a:pPr eaLnBrk="1" hangingPunct="1"/>
            <a:r>
              <a:rPr lang="es-ES" smtClean="0"/>
              <a:t>Control de la correcta aplicación de las normas de tráfico</a:t>
            </a:r>
          </a:p>
          <a:p>
            <a:pPr eaLnBrk="1" hangingPunct="1"/>
            <a:r>
              <a:rPr lang="es-ES" smtClean="0"/>
              <a:t>Circulación de las motos</a:t>
            </a:r>
          </a:p>
        </p:txBody>
      </p:sp>
      <p:sp>
        <p:nvSpPr>
          <p:cNvPr id="4" name="Rectangle 2"/>
          <p:cNvSpPr>
            <a:spLocks noGrp="1" noRot="1" noChangeArrowheads="1"/>
          </p:cNvSpPr>
          <p:nvPr>
            <p:ph type="title" idx="4294967295"/>
          </p:nvPr>
        </p:nvSpPr>
        <p:spPr/>
        <p:txBody>
          <a:bodyPr/>
          <a:lstStyle/>
          <a:p>
            <a:pPr eaLnBrk="1" hangingPunct="1">
              <a:defRPr/>
            </a:pPr>
            <a:r>
              <a:rPr lang="es-ES" sz="3600" dirty="0" smtClean="0"/>
              <a:t>Funciones – Ir a rueda NO PERMITIDO</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1 Título"/>
          <p:cNvSpPr>
            <a:spLocks noGrp="1"/>
          </p:cNvSpPr>
          <p:nvPr>
            <p:ph type="title"/>
          </p:nvPr>
        </p:nvSpPr>
        <p:spPr/>
        <p:txBody>
          <a:bodyPr/>
          <a:lstStyle/>
          <a:p>
            <a:pPr eaLnBrk="1" hangingPunct="1">
              <a:defRPr/>
            </a:pPr>
            <a:endParaRPr lang="es-ES" smtClean="0"/>
          </a:p>
        </p:txBody>
      </p:sp>
      <p:pic>
        <p:nvPicPr>
          <p:cNvPr id="79875" name="Picture 2"/>
          <p:cNvPicPr>
            <a:picLocks noChangeAspect="1" noChangeArrowheads="1"/>
          </p:cNvPicPr>
          <p:nvPr/>
        </p:nvPicPr>
        <p:blipFill>
          <a:blip r:embed="rId2" cstate="email"/>
          <a:srcRect/>
          <a:stretch>
            <a:fillRect/>
          </a:stretch>
        </p:blipFill>
        <p:spPr bwMode="auto">
          <a:xfrm>
            <a:off x="0" y="0"/>
            <a:ext cx="9144000" cy="6097588"/>
          </a:xfrm>
          <a:prstGeom prst="rect">
            <a:avLst/>
          </a:prstGeom>
          <a:noFill/>
          <a:ln w="9525">
            <a:noFill/>
            <a:miter lim="800000"/>
            <a:headEnd/>
            <a:tailEnd/>
          </a:ln>
        </p:spPr>
      </p:pic>
      <p:pic>
        <p:nvPicPr>
          <p:cNvPr id="5" name="Picture 5" descr="C:\Users\Jorge\Desktop\check2.png"/>
          <p:cNvPicPr>
            <a:picLocks noChangeAspect="1" noChangeArrowheads="1"/>
          </p:cNvPicPr>
          <p:nvPr/>
        </p:nvPicPr>
        <p:blipFill>
          <a:blip r:embed="rId3" cstate="email"/>
          <a:srcRect/>
          <a:stretch>
            <a:fillRect/>
          </a:stretch>
        </p:blipFill>
        <p:spPr bwMode="auto">
          <a:xfrm>
            <a:off x="285750" y="214313"/>
            <a:ext cx="1000125" cy="1000125"/>
          </a:xfrm>
          <a:prstGeom prst="rect">
            <a:avLst/>
          </a:prstGeom>
          <a:noFill/>
          <a:ln w="9525">
            <a:noFill/>
            <a:miter lim="800000"/>
            <a:headEnd/>
            <a:tailEnd/>
          </a:ln>
        </p:spPr>
      </p:pic>
      <p:sp>
        <p:nvSpPr>
          <p:cNvPr id="6" name="Rectangle 2"/>
          <p:cNvSpPr txBox="1">
            <a:spLocks noRot="1" noChangeArrowheads="1"/>
          </p:cNvSpPr>
          <p:nvPr/>
        </p:nvSpPr>
        <p:spPr>
          <a:xfrm>
            <a:off x="0" y="0"/>
            <a:ext cx="9144000" cy="1143000"/>
          </a:xfrm>
          <a:prstGeom prst="rect">
            <a:avLst/>
          </a:prstGeom>
          <a:noFill/>
        </p:spPr>
        <p:txBody>
          <a:bodyPr anchor="ctr">
            <a:normAutofit/>
          </a:bodyPr>
          <a:lstStyle/>
          <a:p>
            <a:pPr algn="ctr">
              <a:defRPr/>
            </a:pPr>
            <a:r>
              <a:rPr lang="es-ES" sz="3600" b="1" dirty="0">
                <a:solidFill>
                  <a:schemeClr val="bg1"/>
                </a:solidFill>
                <a:effectLst>
                  <a:outerShdw blurRad="38100" dist="38100" dir="2700000" algn="tl">
                    <a:srgbClr val="000000">
                      <a:alpha val="43137"/>
                    </a:srgbClr>
                  </a:outerShdw>
                </a:effectLst>
                <a:latin typeface="Myriad Pro" pitchFamily="34" charset="0"/>
                <a:ea typeface="+mj-ea"/>
                <a:cs typeface="+mj-cs"/>
              </a:rPr>
              <a:t>Control del </a:t>
            </a:r>
            <a:r>
              <a:rPr lang="es-ES" sz="3600" b="1" dirty="0" err="1">
                <a:solidFill>
                  <a:schemeClr val="bg1"/>
                </a:solidFill>
                <a:effectLst>
                  <a:outerShdw blurRad="38100" dist="38100" dir="2700000" algn="tl">
                    <a:srgbClr val="000000">
                      <a:alpha val="43137"/>
                    </a:srgbClr>
                  </a:outerShdw>
                </a:effectLst>
                <a:latin typeface="Myriad Pro" pitchFamily="34" charset="0"/>
                <a:ea typeface="+mj-ea"/>
                <a:cs typeface="+mj-cs"/>
              </a:rPr>
              <a:t>drafting</a:t>
            </a:r>
            <a:endParaRPr lang="es-ES" sz="3600" b="1" dirty="0">
              <a:solidFill>
                <a:schemeClr val="bg1"/>
              </a:solidFill>
              <a:effectLst>
                <a:outerShdw blurRad="38100" dist="38100" dir="2700000" algn="tl">
                  <a:srgbClr val="000000">
                    <a:alpha val="43137"/>
                  </a:srgbClr>
                </a:outerShdw>
              </a:effectLst>
              <a:latin typeface="Myriad Pro" pitchFamily="34" charset="0"/>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Título"/>
          <p:cNvSpPr>
            <a:spLocks noGrp="1"/>
          </p:cNvSpPr>
          <p:nvPr>
            <p:ph type="title"/>
          </p:nvPr>
        </p:nvSpPr>
        <p:spPr/>
        <p:txBody>
          <a:bodyPr/>
          <a:lstStyle/>
          <a:p>
            <a:pPr eaLnBrk="1" hangingPunct="1">
              <a:defRPr/>
            </a:pPr>
            <a:endParaRPr lang="es-ES" smtClean="0"/>
          </a:p>
        </p:txBody>
      </p:sp>
      <p:sp>
        <p:nvSpPr>
          <p:cNvPr id="80899" name="2 Marcador de contenido"/>
          <p:cNvSpPr>
            <a:spLocks noGrp="1"/>
          </p:cNvSpPr>
          <p:nvPr>
            <p:ph idx="1"/>
          </p:nvPr>
        </p:nvSpPr>
        <p:spPr/>
        <p:txBody>
          <a:bodyPr/>
          <a:lstStyle/>
          <a:p>
            <a:pPr eaLnBrk="1" hangingPunct="1"/>
            <a:endParaRPr lang="es-ES" smtClean="0"/>
          </a:p>
        </p:txBody>
      </p:sp>
      <p:pic>
        <p:nvPicPr>
          <p:cNvPr id="80900" name="Picture 3" descr="DSCN0014"/>
          <p:cNvPicPr>
            <a:picLocks noChangeAspect="1" noChangeArrowheads="1"/>
          </p:cNvPicPr>
          <p:nvPr/>
        </p:nvPicPr>
        <p:blipFill>
          <a:blip r:embed="rId2" cstate="email"/>
          <a:srcRect/>
          <a:stretch>
            <a:fillRect/>
          </a:stretch>
        </p:blipFill>
        <p:spPr bwMode="auto">
          <a:xfrm>
            <a:off x="0" y="0"/>
            <a:ext cx="9144000" cy="6858000"/>
          </a:xfrm>
          <a:prstGeom prst="rect">
            <a:avLst/>
          </a:prstGeom>
          <a:noFill/>
          <a:ln w="9525">
            <a:noFill/>
            <a:miter lim="800000"/>
            <a:headEnd/>
            <a:tailEnd/>
          </a:ln>
        </p:spPr>
      </p:pic>
      <p:pic>
        <p:nvPicPr>
          <p:cNvPr id="5" name="Picture 13" descr="C:\Users\Jorge\Desktop\delete2.png"/>
          <p:cNvPicPr>
            <a:picLocks noChangeAspect="1" noChangeArrowheads="1"/>
          </p:cNvPicPr>
          <p:nvPr/>
        </p:nvPicPr>
        <p:blipFill>
          <a:blip r:embed="rId3" cstate="email"/>
          <a:srcRect/>
          <a:stretch>
            <a:fillRect/>
          </a:stretch>
        </p:blipFill>
        <p:spPr bwMode="auto">
          <a:xfrm>
            <a:off x="214313" y="285750"/>
            <a:ext cx="928687" cy="928688"/>
          </a:xfrm>
          <a:prstGeom prst="rect">
            <a:avLst/>
          </a:prstGeom>
          <a:noFill/>
          <a:ln w="9525">
            <a:noFill/>
            <a:miter lim="800000"/>
            <a:headEnd/>
            <a:tailEnd/>
          </a:ln>
        </p:spPr>
      </p:pic>
      <p:sp>
        <p:nvSpPr>
          <p:cNvPr id="6" name="Rectangle 2"/>
          <p:cNvSpPr txBox="1">
            <a:spLocks noRot="1" noChangeArrowheads="1"/>
          </p:cNvSpPr>
          <p:nvPr/>
        </p:nvSpPr>
        <p:spPr>
          <a:xfrm>
            <a:off x="0" y="0"/>
            <a:ext cx="9144000" cy="1143000"/>
          </a:xfrm>
          <a:prstGeom prst="rect">
            <a:avLst/>
          </a:prstGeom>
          <a:noFill/>
        </p:spPr>
        <p:txBody>
          <a:bodyPr anchor="ctr">
            <a:normAutofit/>
          </a:bodyPr>
          <a:lstStyle/>
          <a:p>
            <a:pPr algn="ctr">
              <a:defRPr/>
            </a:pPr>
            <a:r>
              <a:rPr lang="es-ES" sz="3600" b="1">
                <a:solidFill>
                  <a:srgbClr val="0070C0"/>
                </a:solidFill>
                <a:effectLst>
                  <a:outerShdw blurRad="38100" dist="38100" dir="2700000" algn="tl">
                    <a:srgbClr val="000000">
                      <a:alpha val="43137"/>
                    </a:srgbClr>
                  </a:outerShdw>
                </a:effectLst>
                <a:latin typeface="Myriad Pro" pitchFamily="34" charset="0"/>
                <a:ea typeface="+mj-ea"/>
                <a:cs typeface="+mj-cs"/>
              </a:rPr>
              <a:t>Control del drafting</a:t>
            </a:r>
            <a:endParaRPr lang="es-ES" sz="3600" b="1" dirty="0">
              <a:solidFill>
                <a:srgbClr val="0070C0"/>
              </a:solidFill>
              <a:effectLst>
                <a:outerShdw blurRad="38100" dist="38100" dir="2700000" algn="tl">
                  <a:srgbClr val="000000">
                    <a:alpha val="43137"/>
                  </a:srgbClr>
                </a:outerShdw>
              </a:effectLst>
              <a:latin typeface="Myriad Pro" pitchFamily="34" charset="0"/>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Ciclismo – </a:t>
            </a:r>
            <a:r>
              <a:rPr lang="es-ES" dirty="0" err="1" smtClean="0"/>
              <a:t>Area</a:t>
            </a:r>
            <a:r>
              <a:rPr lang="es-ES" dirty="0" smtClean="0"/>
              <a:t> de Penalización</a:t>
            </a:r>
            <a:endParaRPr lang="es-ES" dirty="0"/>
          </a:p>
        </p:txBody>
      </p:sp>
      <p:sp>
        <p:nvSpPr>
          <p:cNvPr id="3" name="2 Marcador de contenido"/>
          <p:cNvSpPr>
            <a:spLocks noGrp="1"/>
          </p:cNvSpPr>
          <p:nvPr>
            <p:ph idx="1"/>
          </p:nvPr>
        </p:nvSpPr>
        <p:spPr>
          <a:xfrm>
            <a:off x="0" y="908720"/>
            <a:ext cx="9144000" cy="4896544"/>
          </a:xfrm>
        </p:spPr>
        <p:txBody>
          <a:bodyPr/>
          <a:lstStyle/>
          <a:p>
            <a:pPr lvl="0"/>
            <a:r>
              <a:rPr lang="es-ES" sz="2000" dirty="0" smtClean="0"/>
              <a:t>El número y ubicación de las áreas de penalización las determinará el DT, y siempre estarán ubicados dentro del segmento ciclista.</a:t>
            </a:r>
          </a:p>
          <a:p>
            <a:pPr lvl="0"/>
            <a:r>
              <a:rPr lang="es-ES" sz="2000" dirty="0" smtClean="0"/>
              <a:t>Dichas áreas deben ser seguras y de acceso restringido</a:t>
            </a:r>
          </a:p>
          <a:p>
            <a:pPr lvl="0"/>
            <a:r>
              <a:rPr lang="es-ES" sz="2000" dirty="0" smtClean="0"/>
              <a:t>Señalizaciones:</a:t>
            </a:r>
          </a:p>
          <a:p>
            <a:pPr lvl="1"/>
            <a:r>
              <a:rPr lang="es-ES" sz="1800" dirty="0" err="1" smtClean="0"/>
              <a:t>Penalty</a:t>
            </a:r>
            <a:r>
              <a:rPr lang="es-ES" sz="1800" dirty="0" smtClean="0"/>
              <a:t> Box / </a:t>
            </a:r>
            <a:r>
              <a:rPr lang="es-ES" sz="1800" dirty="0" err="1" smtClean="0"/>
              <a:t>Area</a:t>
            </a:r>
            <a:r>
              <a:rPr lang="es-ES" sz="1800" dirty="0" smtClean="0"/>
              <a:t> de Penalización 1 Km.</a:t>
            </a:r>
          </a:p>
          <a:p>
            <a:pPr lvl="1"/>
            <a:r>
              <a:rPr lang="es-ES" sz="1800" dirty="0" err="1" smtClean="0"/>
              <a:t>Penalty</a:t>
            </a:r>
            <a:r>
              <a:rPr lang="es-ES" sz="1800" dirty="0" smtClean="0"/>
              <a:t> Box / </a:t>
            </a:r>
            <a:r>
              <a:rPr lang="es-ES" sz="1800" dirty="0" err="1" smtClean="0"/>
              <a:t>Area</a:t>
            </a:r>
            <a:r>
              <a:rPr lang="es-ES" sz="1800" dirty="0" smtClean="0"/>
              <a:t> de Penalización</a:t>
            </a:r>
          </a:p>
          <a:p>
            <a:pPr lvl="0"/>
            <a:r>
              <a:rPr lang="es-ES" sz="2000" dirty="0" smtClean="0"/>
              <a:t>Debe existir una carpa con una mesa y dos sillas</a:t>
            </a:r>
          </a:p>
          <a:p>
            <a:pPr lvl="0"/>
            <a:r>
              <a:rPr lang="es-ES" sz="2000" dirty="0" smtClean="0"/>
              <a:t>El PB será controlado y gestionado por Oficiales</a:t>
            </a:r>
          </a:p>
          <a:p>
            <a:pPr lvl="0"/>
            <a:r>
              <a:rPr lang="es-ES" sz="2000" dirty="0" smtClean="0"/>
              <a:t>En caso de necesidades adicionales de voluntarios, estas serán requeridas por el DT</a:t>
            </a:r>
          </a:p>
          <a:p>
            <a:pPr lvl="0"/>
            <a:r>
              <a:rPr lang="es-ES" sz="2000" dirty="0" smtClean="0"/>
              <a:t>Procedimientos para Oficiales:</a:t>
            </a:r>
          </a:p>
          <a:p>
            <a:pPr lvl="1"/>
            <a:r>
              <a:rPr lang="es-ES" sz="1800" dirty="0" smtClean="0"/>
              <a:t>El atleta se detendrá en el PB, y el oficial preguntará si ha recibido más de una sanción</a:t>
            </a:r>
          </a:p>
          <a:p>
            <a:pPr lvl="1"/>
            <a:r>
              <a:rPr lang="es-ES" sz="1800" dirty="0" smtClean="0"/>
              <a:t>El Oficial, registrará en su informe, la hora de entrada en el PB</a:t>
            </a:r>
          </a:p>
          <a:p>
            <a:pPr lvl="1"/>
            <a:r>
              <a:rPr lang="es-ES" sz="1800" dirty="0" smtClean="0"/>
              <a:t>Una vez transcurrido el tiempo, indicará al atleta que puede continuar</a:t>
            </a:r>
          </a:p>
          <a:p>
            <a:pPr lvl="1"/>
            <a:r>
              <a:rPr lang="es-ES" sz="1800" dirty="0" smtClean="0"/>
              <a:t>Al finalizar el segmento ciclista, entregará al Juez Arbitro su informe</a:t>
            </a:r>
          </a:p>
          <a:p>
            <a:endParaRPr lang="es-ES" sz="2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Ciclismo – </a:t>
            </a:r>
            <a:r>
              <a:rPr lang="es-ES" dirty="0" err="1" smtClean="0"/>
              <a:t>Area</a:t>
            </a:r>
            <a:r>
              <a:rPr lang="es-ES" dirty="0" smtClean="0"/>
              <a:t> de Penalización</a:t>
            </a:r>
            <a:endParaRPr lang="es-ES" dirty="0"/>
          </a:p>
        </p:txBody>
      </p:sp>
      <p:sp>
        <p:nvSpPr>
          <p:cNvPr id="3" name="2 Marcador de contenido"/>
          <p:cNvSpPr>
            <a:spLocks noGrp="1"/>
          </p:cNvSpPr>
          <p:nvPr>
            <p:ph idx="1"/>
          </p:nvPr>
        </p:nvSpPr>
        <p:spPr>
          <a:xfrm>
            <a:off x="0" y="1124744"/>
            <a:ext cx="8964488" cy="4525963"/>
          </a:xfrm>
        </p:spPr>
        <p:txBody>
          <a:bodyPr/>
          <a:lstStyle/>
          <a:p>
            <a:pPr lvl="0"/>
            <a:r>
              <a:rPr lang="es-ES" sz="2000" dirty="0" smtClean="0"/>
              <a:t>Procedimientos para los Atletas:</a:t>
            </a:r>
          </a:p>
          <a:p>
            <a:pPr lvl="1"/>
            <a:r>
              <a:rPr lang="es-ES" sz="1800" dirty="0" smtClean="0"/>
              <a:t>En el PB, el atleta permanece en el segmento de ciclismo, por tanto durante su penalización:</a:t>
            </a:r>
          </a:p>
          <a:p>
            <a:pPr lvl="2"/>
            <a:r>
              <a:rPr lang="es-ES" sz="1600" dirty="0" smtClean="0"/>
              <a:t>El atleta debe permanecer con el casco puesto</a:t>
            </a:r>
          </a:p>
          <a:p>
            <a:pPr lvl="2"/>
            <a:r>
              <a:rPr lang="es-ES" sz="1600" dirty="0" smtClean="0"/>
              <a:t>No puede recibir ayuda o avituallamiento externo</a:t>
            </a:r>
          </a:p>
          <a:p>
            <a:pPr lvl="2"/>
            <a:r>
              <a:rPr lang="es-ES" sz="1600" dirty="0" smtClean="0"/>
              <a:t>En caso de querer ir al servicio, el tiempo empleado se incrementará al total de la penalización</a:t>
            </a:r>
          </a:p>
          <a:p>
            <a:pPr lvl="0"/>
            <a:r>
              <a:rPr lang="es-ES" sz="2000" dirty="0" smtClean="0"/>
              <a:t>Procedimientos para Oficiales en el segmento de Ciclismo:</a:t>
            </a:r>
          </a:p>
          <a:p>
            <a:pPr lvl="1"/>
            <a:r>
              <a:rPr lang="es-ES" sz="1800" dirty="0" smtClean="0"/>
              <a:t>Advertir con un silbato al atleta que se va a amonestar</a:t>
            </a:r>
          </a:p>
          <a:p>
            <a:pPr lvl="1"/>
            <a:r>
              <a:rPr lang="es-ES" sz="1800" dirty="0" smtClean="0"/>
              <a:t>Decir en voz alta su número de dorsal</a:t>
            </a:r>
          </a:p>
          <a:p>
            <a:pPr lvl="1"/>
            <a:r>
              <a:rPr lang="es-ES" sz="1800" dirty="0" smtClean="0"/>
              <a:t>Mostrar tarjeta amarilla</a:t>
            </a:r>
          </a:p>
          <a:p>
            <a:pPr lvl="1"/>
            <a:r>
              <a:rPr lang="es-ES" sz="1800" dirty="0" smtClean="0"/>
              <a:t>Informar de la sanción (DRAFTING o BLOCKING)</a:t>
            </a:r>
          </a:p>
          <a:p>
            <a:pPr lvl="1"/>
            <a:r>
              <a:rPr lang="es-ES" sz="1800" dirty="0" smtClean="0"/>
              <a:t>Informar de que tiene que parar en el siguiente PB</a:t>
            </a:r>
          </a:p>
          <a:p>
            <a:pPr lvl="1"/>
            <a:r>
              <a:rPr lang="es-ES" sz="1800" dirty="0" smtClean="0"/>
              <a:t>Anotar el número de dorsal, km del recorrido y hora de la sanción</a:t>
            </a:r>
          </a:p>
          <a:p>
            <a:pPr lvl="1"/>
            <a:r>
              <a:rPr lang="es-ES" sz="1800" dirty="0" smtClean="0"/>
              <a:t>Detenerse en el siguiente PB y facilitar al Oficial responsable, las sanciones mostradas</a:t>
            </a:r>
          </a:p>
          <a:p>
            <a:endParaRPr lang="es-ES" sz="5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C:\Users\Jorge\Desktop\FETRI 2010\RO.4.Registro Area Penalizacion.jpg"/>
          <p:cNvPicPr/>
          <p:nvPr/>
        </p:nvPicPr>
        <p:blipFill>
          <a:blip r:embed="rId2" cstate="email"/>
          <a:srcRect/>
          <a:stretch>
            <a:fillRect/>
          </a:stretch>
        </p:blipFill>
        <p:spPr bwMode="auto">
          <a:xfrm>
            <a:off x="2339752" y="332656"/>
            <a:ext cx="3955946" cy="62093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smtClean="0"/>
              <a:t>Zona de CAMBIO DE RUEDA</a:t>
            </a:r>
            <a:endParaRPr lang="es-ES" dirty="0"/>
          </a:p>
        </p:txBody>
      </p:sp>
      <p:sp>
        <p:nvSpPr>
          <p:cNvPr id="82947" name="Rectangle 1"/>
          <p:cNvSpPr>
            <a:spLocks noChangeArrowheads="1"/>
          </p:cNvSpPr>
          <p:nvPr/>
        </p:nvSpPr>
        <p:spPr bwMode="auto">
          <a:xfrm>
            <a:off x="179512" y="1484784"/>
            <a:ext cx="8786813" cy="3416300"/>
          </a:xfrm>
          <a:prstGeom prst="rect">
            <a:avLst/>
          </a:prstGeom>
          <a:noFill/>
          <a:ln w="9525">
            <a:noFill/>
            <a:miter lim="800000"/>
            <a:headEnd/>
            <a:tailEnd/>
          </a:ln>
        </p:spPr>
        <p:txBody>
          <a:bodyPr anchor="ctr">
            <a:spAutoFit/>
          </a:bodyPr>
          <a:lstStyle/>
          <a:p>
            <a:pPr algn="just" eaLnBrk="0" hangingPunct="0"/>
            <a:r>
              <a:rPr lang="es-ES_tradnl" sz="2400" dirty="0">
                <a:solidFill>
                  <a:srgbClr val="0070C0"/>
                </a:solidFill>
                <a:latin typeface="Myriad Pro" pitchFamily="34" charset="0"/>
                <a:ea typeface="Times New Roman" pitchFamily="18" charset="0"/>
                <a:cs typeface="Calibri" pitchFamily="34" charset="0"/>
              </a:rPr>
              <a:t>En las competiciones Elite y Elite/Sub23, así como en la Liga de Clubes, Copa del Rey, y Campeonato de España de Triatlón por Relevos, se habilitará una zona para que los atletas puedan cambiar las ruedas de la bicicleta. Las ruedas serán depositadas por los atletas o por los técnicos de los clubes debidamente acreditados.</a:t>
            </a:r>
            <a:endParaRPr lang="es-ES" sz="2000" dirty="0">
              <a:solidFill>
                <a:srgbClr val="0070C0"/>
              </a:solidFill>
              <a:latin typeface="Myriad Pro" pitchFamily="34" charset="0"/>
              <a:ea typeface="Times New Roman" pitchFamily="18" charset="0"/>
              <a:cs typeface="Calibri" pitchFamily="34" charset="0"/>
            </a:endParaRPr>
          </a:p>
          <a:p>
            <a:pPr algn="just" eaLnBrk="0" hangingPunct="0"/>
            <a:r>
              <a:rPr lang="es-ES_tradnl" sz="2400" dirty="0">
                <a:solidFill>
                  <a:srgbClr val="0070C0"/>
                </a:solidFill>
                <a:latin typeface="Myriad Pro" pitchFamily="34" charset="0"/>
                <a:ea typeface="Times New Roman" pitchFamily="18" charset="0"/>
                <a:cs typeface="Calibri" pitchFamily="34" charset="0"/>
              </a:rPr>
              <a:t>La zona de cambio de rueda estará supervisada por un oficial asignado a esa área, y el cambio solo lo podrá realizar el atleta, sin recibir ningún tipo de ayuda externa</a:t>
            </a:r>
            <a:endParaRPr lang="es-ES_tradnl" sz="4800" dirty="0">
              <a:solidFill>
                <a:srgbClr val="0070C0"/>
              </a:solidFill>
              <a:latin typeface="Myriad Pro" pitchFamily="34" charset="0"/>
              <a:ea typeface="Times New Roman" pitchFamily="18" charset="0"/>
              <a:cs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1"/>
          <p:cNvPicPr>
            <a:picLocks noChangeAspect="1" noChangeArrowheads="1"/>
          </p:cNvPicPr>
          <p:nvPr/>
        </p:nvPicPr>
        <p:blipFill>
          <a:blip r:embed="rId2" cstate="email"/>
          <a:srcRect/>
          <a:stretch>
            <a:fillRect/>
          </a:stretch>
        </p:blipFill>
        <p:spPr bwMode="auto">
          <a:xfrm>
            <a:off x="3182938" y="1143000"/>
            <a:ext cx="5961062" cy="4471988"/>
          </a:xfrm>
          <a:prstGeom prst="rect">
            <a:avLst/>
          </a:prstGeom>
          <a:noFill/>
          <a:ln w="9525">
            <a:noFill/>
            <a:miter lim="800000"/>
            <a:headEnd/>
            <a:tailEnd/>
          </a:ln>
        </p:spPr>
      </p:pic>
      <p:sp>
        <p:nvSpPr>
          <p:cNvPr id="4" name="Rectangle 2"/>
          <p:cNvSpPr>
            <a:spLocks noGrp="1" noRot="1" noChangeArrowheads="1"/>
          </p:cNvSpPr>
          <p:nvPr>
            <p:ph type="title" idx="4294967295"/>
          </p:nvPr>
        </p:nvSpPr>
        <p:spPr/>
        <p:txBody>
          <a:bodyPr/>
          <a:lstStyle/>
          <a:p>
            <a:pPr eaLnBrk="1" hangingPunct="1">
              <a:defRPr/>
            </a:pPr>
            <a:r>
              <a:rPr lang="es-ES" sz="3600" dirty="0" smtClean="0"/>
              <a:t>Funciones – Cambio de Rueda</a:t>
            </a:r>
          </a:p>
        </p:txBody>
      </p:sp>
      <p:sp>
        <p:nvSpPr>
          <p:cNvPr id="83972" name="Rectangle 1"/>
          <p:cNvSpPr>
            <a:spLocks noChangeArrowheads="1"/>
          </p:cNvSpPr>
          <p:nvPr/>
        </p:nvSpPr>
        <p:spPr bwMode="auto">
          <a:xfrm>
            <a:off x="0" y="1428750"/>
            <a:ext cx="3071813" cy="3786188"/>
          </a:xfrm>
          <a:prstGeom prst="rect">
            <a:avLst/>
          </a:prstGeom>
          <a:noFill/>
          <a:ln w="9525">
            <a:noFill/>
            <a:miter lim="800000"/>
            <a:headEnd/>
            <a:tailEnd/>
          </a:ln>
        </p:spPr>
        <p:txBody>
          <a:bodyPr anchor="ctr">
            <a:spAutoFit/>
          </a:bodyPr>
          <a:lstStyle/>
          <a:p>
            <a:pPr algn="just"/>
            <a:r>
              <a:rPr lang="es-ES_tradnl" sz="2000">
                <a:solidFill>
                  <a:srgbClr val="0070C0"/>
                </a:solidFill>
                <a:latin typeface="Myriad Pro" pitchFamily="34" charset="0"/>
                <a:cs typeface="Calibri" pitchFamily="34" charset="0"/>
              </a:rPr>
              <a:t>Los oficiales asignados a la zona de cambio de rueda, son responsables del control de las ruedas depositadas, el uso de las mismas por parte de los atletas, llevar un registro de su uso, y asegurarse de que las mismas son devueltas al lugar donde fueron retiradas</a:t>
            </a:r>
            <a:endParaRPr lang="es-ES">
              <a:solidFill>
                <a:srgbClr val="0070C0"/>
              </a:solidFill>
              <a:latin typeface="Myriad Pro"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smtClean="0"/>
              <a:t>Sanciones en el Ciclismo</a:t>
            </a:r>
            <a:endParaRPr lang="es-ES" dirty="0"/>
          </a:p>
        </p:txBody>
      </p:sp>
      <p:graphicFrame>
        <p:nvGraphicFramePr>
          <p:cNvPr id="4" name="3 Tabla"/>
          <p:cNvGraphicFramePr>
            <a:graphicFrameLocks noGrp="1"/>
          </p:cNvGraphicFramePr>
          <p:nvPr/>
        </p:nvGraphicFramePr>
        <p:xfrm>
          <a:off x="142875" y="1071563"/>
          <a:ext cx="8786874" cy="5120640"/>
        </p:xfrm>
        <a:graphic>
          <a:graphicData uri="http://schemas.openxmlformats.org/drawingml/2006/table">
            <a:tbl>
              <a:tblPr/>
              <a:tblGrid>
                <a:gridCol w="5009453"/>
                <a:gridCol w="1297091"/>
                <a:gridCol w="2480330"/>
              </a:tblGrid>
              <a:tr h="178595">
                <a:tc>
                  <a:txBody>
                    <a:bodyPr/>
                    <a:lstStyle/>
                    <a:p>
                      <a:pPr>
                        <a:spcAft>
                          <a:spcPts val="0"/>
                        </a:spcAft>
                      </a:pPr>
                      <a:r>
                        <a:rPr lang="es-ES" sz="1400" dirty="0">
                          <a:latin typeface="+mn-lt"/>
                          <a:ea typeface="Times New Roman"/>
                        </a:rPr>
                        <a:t>Circular sin el casco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a:latin typeface="+mn-lt"/>
                          <a:ea typeface="Times New Roman"/>
                        </a:rPr>
                        <a:t>DSQ</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spcAft>
                          <a:spcPts val="0"/>
                        </a:spcAft>
                      </a:pPr>
                      <a:r>
                        <a:rPr lang="es-ES" sz="1400">
                          <a:latin typeface="+mn-lt"/>
                          <a:ea typeface="Times New Roman"/>
                        </a:rPr>
                        <a:t>Llevar el casco incorrectamente abrochado fuera del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a:latin typeface="+mn-lt"/>
                          <a:ea typeface="Times New Roman"/>
                        </a:rPr>
                        <a:t>ADV - si corrige</a:t>
                      </a:r>
                    </a:p>
                    <a:p>
                      <a:pPr>
                        <a:spcAft>
                          <a:spcPts val="0"/>
                        </a:spcAft>
                      </a:pPr>
                      <a:r>
                        <a:rPr lang="es-ES" sz="140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8595">
                <a:tc>
                  <a:txBody>
                    <a:bodyPr/>
                    <a:lstStyle/>
                    <a:p>
                      <a:pPr>
                        <a:spcAft>
                          <a:spcPts val="0"/>
                        </a:spcAft>
                      </a:pPr>
                      <a:r>
                        <a:rPr lang="es-ES" sz="1400" dirty="0">
                          <a:latin typeface="+mn-lt"/>
                          <a:ea typeface="Times New Roman"/>
                        </a:rPr>
                        <a:t>Bloquear a otros atletas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400" dirty="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400" dirty="0">
                          <a:latin typeface="+mn-lt"/>
                          <a:ea typeface="Times New Roman"/>
                        </a:rPr>
                        <a:t>ADV + Área Penalización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78595">
                <a:tc>
                  <a:txBody>
                    <a:bodyPr/>
                    <a:lstStyle/>
                    <a:p>
                      <a:pPr>
                        <a:spcAft>
                          <a:spcPts val="0"/>
                        </a:spcAft>
                      </a:pPr>
                      <a:r>
                        <a:rPr lang="es-ES" sz="1400">
                          <a:latin typeface="+mn-lt"/>
                          <a:ea typeface="Times New Roman"/>
                        </a:rPr>
                        <a:t>Progresar hacia delante sin la bicicleta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a:latin typeface="+mn-lt"/>
                          <a:ea typeface="Times New Roman"/>
                        </a:rPr>
                        <a:t>DSQ</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spcAft>
                          <a:spcPts val="0"/>
                        </a:spcAft>
                      </a:pPr>
                      <a:r>
                        <a:rPr lang="es-ES" sz="1400">
                          <a:latin typeface="+mn-lt"/>
                          <a:ea typeface="Times New Roman"/>
                        </a:rPr>
                        <a:t>No respetar las normas de tráfico si el circuito no está completamente cerrado al tráfico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a:latin typeface="+mn-lt"/>
                          <a:ea typeface="Times New Roman"/>
                        </a:rPr>
                        <a:t>DSQ</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spcAft>
                          <a:spcPts val="0"/>
                        </a:spcAft>
                      </a:pPr>
                      <a:r>
                        <a:rPr lang="es-ES" sz="1400" dirty="0">
                          <a:latin typeface="+mn-lt"/>
                          <a:ea typeface="Times New Roman"/>
                        </a:rPr>
                        <a:t>Llevar auriculares, teléfonos móviles, cámaras de video, de fotos o similar </a:t>
                      </a:r>
                      <a:r>
                        <a:rPr lang="es-ES" sz="1400" dirty="0" smtClean="0">
                          <a:latin typeface="+mn-lt"/>
                          <a:ea typeface="Times New Roman"/>
                        </a:rPr>
                        <a:t>o </a:t>
                      </a:r>
                      <a:r>
                        <a:rPr lang="es-ES" sz="1400" dirty="0">
                          <a:latin typeface="+mn-lt"/>
                          <a:ea typeface="Times New Roman"/>
                        </a:rPr>
                        <a:t>contenedores de cristal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a:latin typeface="+mn-lt"/>
                          <a:ea typeface="Times New Roman"/>
                        </a:rPr>
                        <a:t>ADV - si corrige</a:t>
                      </a:r>
                    </a:p>
                    <a:p>
                      <a:pPr>
                        <a:spcAft>
                          <a:spcPts val="0"/>
                        </a:spcAft>
                      </a:pPr>
                      <a:r>
                        <a:rPr lang="es-ES" sz="140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spcAft>
                          <a:spcPts val="0"/>
                        </a:spcAft>
                      </a:pPr>
                      <a:r>
                        <a:rPr lang="es-ES" sz="1400">
                          <a:latin typeface="+mn-lt"/>
                          <a:ea typeface="Times New Roman"/>
                        </a:rPr>
                        <a:t>Ser doblados en competiciones élite y élite/sub23, para distancias sprint y olímpica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40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400">
                          <a:latin typeface="+mn-lt"/>
                          <a:ea typeface="Times New Roman"/>
                        </a:rPr>
                        <a:t>No Finalizado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190">
                <a:tc>
                  <a:txBody>
                    <a:bodyPr/>
                    <a:lstStyle/>
                    <a:p>
                      <a:pPr>
                        <a:spcAft>
                          <a:spcPts val="0"/>
                        </a:spcAft>
                      </a:pPr>
                      <a:r>
                        <a:rPr lang="es-ES" sz="1400" dirty="0">
                          <a:latin typeface="+mn-lt"/>
                          <a:ea typeface="Times New Roman"/>
                        </a:rPr>
                        <a:t>Ir a rueda entre atletas de diferente sexo, en competiciones donde ir a rueda esté permitido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400" dirty="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400" dirty="0">
                          <a:latin typeface="+mn-lt"/>
                          <a:ea typeface="Times New Roman"/>
                        </a:rPr>
                        <a:t>ADV - si corrige</a:t>
                      </a:r>
                    </a:p>
                    <a:p>
                      <a:pPr>
                        <a:spcAft>
                          <a:spcPts val="0"/>
                        </a:spcAft>
                      </a:pPr>
                      <a:r>
                        <a:rPr lang="es-ES" sz="1400" dirty="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57190">
                <a:tc>
                  <a:txBody>
                    <a:bodyPr/>
                    <a:lstStyle/>
                    <a:p>
                      <a:pPr>
                        <a:spcAft>
                          <a:spcPts val="0"/>
                        </a:spcAft>
                      </a:pPr>
                      <a:r>
                        <a:rPr lang="es-ES" sz="1400" dirty="0">
                          <a:latin typeface="+mn-lt"/>
                          <a:ea typeface="Times New Roman"/>
                        </a:rPr>
                        <a:t>Ir a rueda estando en vueltas distintas, en competiciones donde ir a rueda esté permitido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400" dirty="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400" dirty="0">
                          <a:latin typeface="+mn-lt"/>
                          <a:ea typeface="Times New Roman"/>
                        </a:rPr>
                        <a:t>ADV - si corrige</a:t>
                      </a:r>
                    </a:p>
                    <a:p>
                      <a:pPr>
                        <a:spcAft>
                          <a:spcPts val="0"/>
                        </a:spcAft>
                      </a:pPr>
                      <a:r>
                        <a:rPr lang="es-ES" sz="1400" dirty="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178595">
                <a:tc>
                  <a:txBody>
                    <a:bodyPr/>
                    <a:lstStyle/>
                    <a:p>
                      <a:pPr>
                        <a:spcAft>
                          <a:spcPts val="0"/>
                        </a:spcAft>
                      </a:pPr>
                      <a:r>
                        <a:rPr lang="es-ES" sz="1400" dirty="0">
                          <a:latin typeface="+mn-lt"/>
                          <a:ea typeface="Times New Roman"/>
                        </a:rPr>
                        <a:t>Ir a rueda en las competiciones en las que no esté permitido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400" dirty="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400" dirty="0">
                          <a:latin typeface="+mn-lt"/>
                          <a:ea typeface="Times New Roman"/>
                        </a:rPr>
                        <a:t>ADV + Área Penalización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57190">
                <a:tc>
                  <a:txBody>
                    <a:bodyPr/>
                    <a:lstStyle/>
                    <a:p>
                      <a:pPr>
                        <a:spcAft>
                          <a:spcPts val="0"/>
                        </a:spcAft>
                      </a:pPr>
                      <a:r>
                        <a:rPr lang="es-ES" sz="1400">
                          <a:latin typeface="+mn-lt"/>
                          <a:ea typeface="Times New Roman"/>
                        </a:rPr>
                        <a:t>No detenerse en el Área de Penalización siguiente al lugar en el que le ha sido notificada la sanción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40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400" dirty="0">
                          <a:latin typeface="+mn-lt"/>
                          <a:ea typeface="Times New Roman"/>
                        </a:rPr>
                        <a:t>DSQ</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57190">
                <a:tc>
                  <a:txBody>
                    <a:bodyPr/>
                    <a:lstStyle/>
                    <a:p>
                      <a:pPr>
                        <a:spcAft>
                          <a:spcPts val="0"/>
                        </a:spcAft>
                      </a:pPr>
                      <a:r>
                        <a:rPr lang="es-ES" sz="1400" dirty="0">
                          <a:latin typeface="+mn-lt"/>
                          <a:ea typeface="Times New Roman"/>
                        </a:rPr>
                        <a:t>Coger la bicicleta </a:t>
                      </a:r>
                      <a:r>
                        <a:rPr lang="es-ES" sz="1400" dirty="0" smtClean="0">
                          <a:latin typeface="+mn-lt"/>
                          <a:ea typeface="Times New Roman"/>
                        </a:rPr>
                        <a:t>sin</a:t>
                      </a:r>
                      <a:r>
                        <a:rPr lang="es-ES" sz="1400" baseline="0" dirty="0" smtClean="0">
                          <a:latin typeface="+mn-lt"/>
                          <a:ea typeface="Times New Roman"/>
                        </a:rPr>
                        <a:t> tener el casco correctamente puesto y abrochado</a:t>
                      </a:r>
                      <a:endParaRPr lang="es-ES" sz="1400" dirty="0">
                        <a:latin typeface="+mn-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40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400" dirty="0">
                          <a:latin typeface="+mn-lt"/>
                          <a:ea typeface="Times New Roman"/>
                        </a:rPr>
                        <a:t>ADV - si corrige</a:t>
                      </a:r>
                    </a:p>
                    <a:p>
                      <a:pPr>
                        <a:spcAft>
                          <a:spcPts val="0"/>
                        </a:spcAft>
                      </a:pPr>
                      <a:r>
                        <a:rPr lang="es-ES" sz="1400" dirty="0">
                          <a:latin typeface="+mn-lt"/>
                          <a:ea typeface="Times New Roman"/>
                        </a:rPr>
                        <a:t>DSQ – si no corrige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57190">
                <a:tc>
                  <a:txBody>
                    <a:bodyPr/>
                    <a:lstStyle/>
                    <a:p>
                      <a:pPr>
                        <a:spcAft>
                          <a:spcPts val="0"/>
                        </a:spcAft>
                      </a:pPr>
                      <a:r>
                        <a:rPr lang="es-ES" sz="1400" dirty="0" smtClean="0">
                          <a:latin typeface="+mn-lt"/>
                          <a:ea typeface="Times New Roman"/>
                        </a:rPr>
                        <a:t>Dejar la bicicleta  sin tener el casco</a:t>
                      </a:r>
                      <a:r>
                        <a:rPr lang="es-ES" sz="1400" baseline="0" dirty="0" smtClean="0">
                          <a:latin typeface="+mn-lt"/>
                          <a:ea typeface="Times New Roman"/>
                        </a:rPr>
                        <a:t> correctamente puesto y abrochado</a:t>
                      </a:r>
                      <a:endParaRPr lang="es-ES" sz="1400" dirty="0">
                        <a:latin typeface="+mn-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40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400" dirty="0">
                          <a:latin typeface="+mn-lt"/>
                          <a:ea typeface="Times New Roman"/>
                        </a:rPr>
                        <a:t>GGEE – ADV + Para y Sigue</a:t>
                      </a:r>
                    </a:p>
                    <a:p>
                      <a:pPr>
                        <a:spcAft>
                          <a:spcPts val="0"/>
                        </a:spcAft>
                      </a:pPr>
                      <a:r>
                        <a:rPr lang="es-ES" sz="1400" dirty="0">
                          <a:latin typeface="+mn-lt"/>
                          <a:ea typeface="Times New Roman"/>
                        </a:rPr>
                        <a:t>Elite – ADV + Área Penalización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57190">
                <a:tc>
                  <a:txBody>
                    <a:bodyPr/>
                    <a:lstStyle/>
                    <a:p>
                      <a:pPr>
                        <a:spcAft>
                          <a:spcPts val="0"/>
                        </a:spcAft>
                      </a:pPr>
                      <a:r>
                        <a:rPr lang="es-ES" sz="1400" dirty="0">
                          <a:latin typeface="+mn-lt"/>
                          <a:ea typeface="Times New Roman"/>
                        </a:rPr>
                        <a:t>Circular por el AT </a:t>
                      </a:r>
                      <a:r>
                        <a:rPr lang="es-ES" sz="1400" dirty="0" smtClean="0">
                          <a:latin typeface="+mn-lt"/>
                          <a:ea typeface="Times New Roman"/>
                        </a:rPr>
                        <a:t>sin el casco o incorrectamente abrochado</a:t>
                      </a:r>
                      <a:endParaRPr lang="es-ES" sz="1400" dirty="0">
                        <a:latin typeface="+mn-lt"/>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400">
                          <a:latin typeface="+mn-lt"/>
                          <a:ea typeface="Times New Roman"/>
                        </a:rPr>
                        <a:t>Ciclismo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400" dirty="0">
                          <a:latin typeface="+mn-lt"/>
                          <a:ea typeface="Times New Roman"/>
                        </a:rPr>
                        <a:t>GGEE – ADV + Para y Sigue</a:t>
                      </a:r>
                    </a:p>
                    <a:p>
                      <a:pPr>
                        <a:spcAft>
                          <a:spcPts val="0"/>
                        </a:spcAft>
                      </a:pPr>
                      <a:r>
                        <a:rPr lang="es-ES" sz="1400" dirty="0">
                          <a:latin typeface="+mn-lt"/>
                          <a:ea typeface="Times New Roman"/>
                        </a:rPr>
                        <a:t>Elite – ADV + Área Penalización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0"/>
            <a:ext cx="4357688" cy="1143000"/>
          </a:xfrm>
        </p:spPr>
        <p:txBody>
          <a:bodyPr>
            <a:normAutofit fontScale="90000"/>
          </a:bodyPr>
          <a:lstStyle/>
          <a:p>
            <a:pPr eaLnBrk="1" hangingPunct="1">
              <a:defRPr/>
            </a:pPr>
            <a:r>
              <a:rPr lang="es-ES" dirty="0" smtClean="0"/>
              <a:t>Control de los giros</a:t>
            </a:r>
            <a:endParaRPr lang="es-ES" dirty="0"/>
          </a:p>
        </p:txBody>
      </p:sp>
      <p:pic>
        <p:nvPicPr>
          <p:cNvPr id="92163" name="Picture 2" descr="Doha 2006 01724"/>
          <p:cNvPicPr>
            <a:picLocks noChangeAspect="1" noChangeArrowheads="1"/>
          </p:cNvPicPr>
          <p:nvPr/>
        </p:nvPicPr>
        <p:blipFill>
          <a:blip r:embed="rId2" cstate="email"/>
          <a:srcRect/>
          <a:stretch>
            <a:fillRect/>
          </a:stretch>
        </p:blipFill>
        <p:spPr bwMode="auto">
          <a:xfrm>
            <a:off x="0" y="3271838"/>
            <a:ext cx="4786313" cy="3586162"/>
          </a:xfrm>
          <a:prstGeom prst="rect">
            <a:avLst/>
          </a:prstGeom>
          <a:noFill/>
          <a:ln w="9525">
            <a:noFill/>
            <a:miter lim="800000"/>
            <a:headEnd/>
            <a:tailEnd/>
          </a:ln>
        </p:spPr>
      </p:pic>
      <p:sp>
        <p:nvSpPr>
          <p:cNvPr id="92164" name="Rectangle 3"/>
          <p:cNvSpPr>
            <a:spLocks noGrp="1" noChangeArrowheads="1"/>
          </p:cNvSpPr>
          <p:nvPr>
            <p:ph type="body" idx="4294967295"/>
          </p:nvPr>
        </p:nvSpPr>
        <p:spPr>
          <a:xfrm>
            <a:off x="0" y="1143000"/>
            <a:ext cx="4500563" cy="2857500"/>
          </a:xfrm>
          <a:noFill/>
        </p:spPr>
        <p:txBody>
          <a:bodyPr/>
          <a:lstStyle/>
          <a:p>
            <a:pPr eaLnBrk="1" hangingPunct="1"/>
            <a:r>
              <a:rPr lang="es-ES" sz="2400" dirty="0" smtClean="0"/>
              <a:t>Control de paso en los giros de carrera a pie es IMPRESCINDIBLE</a:t>
            </a:r>
          </a:p>
          <a:p>
            <a:pPr eaLnBrk="1" hangingPunct="1"/>
            <a:r>
              <a:rPr lang="es-ES" sz="2400" dirty="0" smtClean="0"/>
              <a:t>2 Oficiales deben controlar los giros, uno anotando y el otro diciendo los dorsales</a:t>
            </a:r>
          </a:p>
        </p:txBody>
      </p:sp>
      <p:pic>
        <p:nvPicPr>
          <p:cNvPr id="92165" name="4 Imagen" descr="RO.6.2010 Acta de Anotacion_Página_1.jpg"/>
          <p:cNvPicPr>
            <a:picLocks noChangeAspect="1"/>
          </p:cNvPicPr>
          <p:nvPr/>
        </p:nvPicPr>
        <p:blipFill>
          <a:blip r:embed="rId3" cstate="email"/>
          <a:srcRect/>
          <a:stretch>
            <a:fillRect/>
          </a:stretch>
        </p:blipFill>
        <p:spPr bwMode="auto">
          <a:xfrm>
            <a:off x="4294188" y="0"/>
            <a:ext cx="4849812"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smtClean="0"/>
              <a:t>Sanciones en la Carrera a Pie</a:t>
            </a:r>
            <a:endParaRPr lang="es-ES" dirty="0"/>
          </a:p>
        </p:txBody>
      </p:sp>
      <p:graphicFrame>
        <p:nvGraphicFramePr>
          <p:cNvPr id="4" name="3 Tabla"/>
          <p:cNvGraphicFramePr>
            <a:graphicFrameLocks noGrp="1"/>
          </p:cNvGraphicFramePr>
          <p:nvPr/>
        </p:nvGraphicFramePr>
        <p:xfrm>
          <a:off x="214313" y="1857375"/>
          <a:ext cx="8643998" cy="1785950"/>
        </p:xfrm>
        <a:graphic>
          <a:graphicData uri="http://schemas.openxmlformats.org/drawingml/2006/table">
            <a:tbl>
              <a:tblPr/>
              <a:tblGrid>
                <a:gridCol w="4927999"/>
                <a:gridCol w="1276000"/>
                <a:gridCol w="2439999"/>
              </a:tblGrid>
              <a:tr h="258493">
                <a:tc>
                  <a:txBody>
                    <a:bodyPr/>
                    <a:lstStyle/>
                    <a:p>
                      <a:pPr>
                        <a:spcAft>
                          <a:spcPts val="0"/>
                        </a:spcAft>
                      </a:pPr>
                      <a:r>
                        <a:rPr lang="es-ES" sz="1600" dirty="0">
                          <a:latin typeface="Calibri"/>
                          <a:ea typeface="Times New Roman"/>
                        </a:rPr>
                        <a:t>Correr descalzo en la carrera a pie</a:t>
                      </a:r>
                      <a:endParaRPr lang="es-ES" sz="16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Calibri"/>
                          <a:ea typeface="Times New Roman"/>
                        </a:rPr>
                        <a:t>Carrera a pie</a:t>
                      </a:r>
                      <a:endParaRPr lang="es-ES" sz="16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Calibri"/>
                          <a:ea typeface="Times New Roman"/>
                        </a:rPr>
                        <a:t>DSQ</a:t>
                      </a:r>
                      <a:endParaRPr lang="es-ES" sz="16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987">
                <a:tc>
                  <a:txBody>
                    <a:bodyPr/>
                    <a:lstStyle/>
                    <a:p>
                      <a:pPr>
                        <a:spcAft>
                          <a:spcPts val="0"/>
                        </a:spcAft>
                      </a:pPr>
                      <a:r>
                        <a:rPr lang="es-ES" sz="1600" dirty="0">
                          <a:latin typeface="Calibri"/>
                          <a:ea typeface="Times New Roman"/>
                        </a:rPr>
                        <a:t>Llevar auriculares, teléfonos móviles, cámaras de video, de fotos o similar </a:t>
                      </a:r>
                      <a:r>
                        <a:rPr lang="es-ES" sz="1600" dirty="0" err="1" smtClean="0">
                          <a:latin typeface="Calibri"/>
                          <a:ea typeface="Times New Roman"/>
                        </a:rPr>
                        <a:t>Ocontenedores</a:t>
                      </a:r>
                      <a:r>
                        <a:rPr lang="es-ES" sz="1600" dirty="0" smtClean="0">
                          <a:latin typeface="Calibri"/>
                          <a:ea typeface="Times New Roman"/>
                        </a:rPr>
                        <a:t> </a:t>
                      </a:r>
                      <a:r>
                        <a:rPr lang="es-ES" sz="1600" dirty="0">
                          <a:latin typeface="Calibri"/>
                          <a:ea typeface="Times New Roman"/>
                        </a:rPr>
                        <a:t>de cristal</a:t>
                      </a:r>
                      <a:endParaRPr lang="es-ES" sz="16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Calibri"/>
                          <a:ea typeface="Times New Roman"/>
                        </a:rPr>
                        <a:t>Carrera a pie</a:t>
                      </a:r>
                      <a:endParaRPr lang="es-ES" sz="16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Calibri"/>
                          <a:ea typeface="Times New Roman"/>
                        </a:rPr>
                        <a:t>ADV</a:t>
                      </a:r>
                      <a:endParaRPr lang="es-ES" sz="1600">
                        <a:latin typeface="Times New Roman"/>
                        <a:ea typeface="Times New Roman"/>
                      </a:endParaRPr>
                    </a:p>
                    <a:p>
                      <a:pPr>
                        <a:spcAft>
                          <a:spcPts val="0"/>
                        </a:spcAft>
                      </a:pPr>
                      <a:r>
                        <a:rPr lang="es-ES" sz="1600">
                          <a:latin typeface="Calibri"/>
                          <a:ea typeface="Times New Roman"/>
                        </a:rPr>
                        <a:t>DSQ – Si no corrige</a:t>
                      </a:r>
                      <a:endParaRPr lang="es-ES" sz="16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8493">
                <a:tc>
                  <a:txBody>
                    <a:bodyPr/>
                    <a:lstStyle/>
                    <a:p>
                      <a:pPr>
                        <a:spcAft>
                          <a:spcPts val="0"/>
                        </a:spcAft>
                      </a:pPr>
                      <a:r>
                        <a:rPr lang="es-ES" sz="1600">
                          <a:latin typeface="Calibri"/>
                          <a:ea typeface="Times New Roman"/>
                        </a:rPr>
                        <a:t>Correr con el casco</a:t>
                      </a:r>
                      <a:endParaRPr lang="es-ES" sz="16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Calibri"/>
                          <a:ea typeface="Times New Roman"/>
                        </a:rPr>
                        <a:t>Carrera a pie</a:t>
                      </a:r>
                      <a:endParaRPr lang="es-ES" sz="16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Calibri"/>
                          <a:ea typeface="Times New Roman"/>
                        </a:rPr>
                        <a:t>DSQ</a:t>
                      </a:r>
                      <a:endParaRPr lang="es-ES" sz="16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1977">
                <a:tc>
                  <a:txBody>
                    <a:bodyPr/>
                    <a:lstStyle/>
                    <a:p>
                      <a:pPr>
                        <a:spcAft>
                          <a:spcPts val="0"/>
                        </a:spcAft>
                      </a:pPr>
                      <a:r>
                        <a:rPr lang="es-ES" sz="1600" dirty="0">
                          <a:latin typeface="Calibri"/>
                          <a:ea typeface="Times New Roman"/>
                        </a:rPr>
                        <a:t>Usar vallas, árboles, farolas o cualquier otro elemento fijo, para maniobrar en las curvas</a:t>
                      </a:r>
                      <a:endParaRPr lang="es-ES" sz="16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600" dirty="0">
                          <a:latin typeface="Calibri"/>
                          <a:ea typeface="Times New Roman"/>
                        </a:rPr>
                        <a:t>Carrera a pie</a:t>
                      </a:r>
                      <a:endParaRPr lang="es-ES" sz="16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600" dirty="0">
                          <a:latin typeface="Calibri"/>
                          <a:ea typeface="Times New Roman"/>
                        </a:rPr>
                        <a:t>GGEE – ADV + Para y Sigue</a:t>
                      </a:r>
                      <a:endParaRPr lang="es-ES" sz="1600" dirty="0">
                        <a:latin typeface="Times New Roman"/>
                        <a:ea typeface="Times New Roman"/>
                      </a:endParaRPr>
                    </a:p>
                    <a:p>
                      <a:pPr>
                        <a:spcAft>
                          <a:spcPts val="0"/>
                        </a:spcAft>
                      </a:pPr>
                      <a:r>
                        <a:rPr lang="es-ES" sz="1600" dirty="0">
                          <a:latin typeface="Calibri"/>
                          <a:ea typeface="Times New Roman"/>
                        </a:rPr>
                        <a:t>Elite – ADV + Área Penalización</a:t>
                      </a:r>
                      <a:endParaRPr lang="es-ES" sz="16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Carrera – </a:t>
            </a:r>
            <a:r>
              <a:rPr lang="es-ES" dirty="0" err="1" smtClean="0"/>
              <a:t>Area</a:t>
            </a:r>
            <a:r>
              <a:rPr lang="es-ES" dirty="0" smtClean="0"/>
              <a:t> de Penalización</a:t>
            </a:r>
            <a:endParaRPr lang="es-ES" dirty="0"/>
          </a:p>
        </p:txBody>
      </p:sp>
      <p:sp>
        <p:nvSpPr>
          <p:cNvPr id="1025" name="Rectangle 1"/>
          <p:cNvSpPr>
            <a:spLocks noChangeArrowheads="1"/>
          </p:cNvSpPr>
          <p:nvPr/>
        </p:nvSpPr>
        <p:spPr bwMode="auto">
          <a:xfrm>
            <a:off x="0" y="1121847"/>
            <a:ext cx="9144000" cy="54168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Procedimientos para los Oficiales</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Courier New" pitchFamily="49" charset="0"/>
              <a:buChar char="o"/>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El JA informará al Oficial responsable del PB de los dorsales que debe indicar en el panel</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Courier New" pitchFamily="49" charset="0"/>
              <a:buChar char="o"/>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El Oficial colocará los números en el panel y hará una foto de los mismos</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Courier New" pitchFamily="49" charset="0"/>
              <a:buChar char="o"/>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El Oficial responsable de la transición, hará fotos de las irregularidades por mala colocación del equipamiento (casco fuera de la caja, etc.)</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Courier New" pitchFamily="49" charset="0"/>
              <a:buChar char="o"/>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En el caso de que un atleta tenga más de una sanción, se repetirá el número tantas veces, como sanciones tenga</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Courier New" pitchFamily="49" charset="0"/>
              <a:buChar char="o"/>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A medida que los atletas vayan parando, irá retirando los números del panel</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Courier New" pitchFamily="49" charset="0"/>
              <a:buChar char="o"/>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Una vez un atleta se detenga, el Oficial </a:t>
            </a:r>
            <a:r>
              <a:rPr lang="es-ES" dirty="0" smtClean="0">
                <a:solidFill>
                  <a:srgbClr val="0070C0"/>
                </a:solidFill>
                <a:latin typeface="Myriad Pro" pitchFamily="34" charset="0"/>
                <a:ea typeface="Calibri" pitchFamily="34" charset="0"/>
                <a:cs typeface="Calibri" pitchFamily="34" charset="0"/>
              </a:rPr>
              <a:t>cronometrará 15 segundos</a:t>
            </a: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 y una vez pasado el tiempo, le dirá “GO”</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Procedimientos para los atletas:</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Courier New" pitchFamily="49" charset="0"/>
              <a:buChar char="o"/>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Es responsabilidad del atleta de mirar el panel del PB</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Courier New" pitchFamily="49" charset="0"/>
              <a:buChar char="o"/>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Cuando se detenga, seguirá las indicaciones de los Oficiales</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Courier New" pitchFamily="49" charset="0"/>
              <a:buChar char="o"/>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No puede recibir ningún tipo de avituallamiento ni ayuda externa</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Courier New" pitchFamily="49" charset="0"/>
              <a:buChar char="o"/>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El atleta puede parar en cualquiera de las vueltas de carrera a pie. Si tiene más de una sanción, puede cumplirlas todas seguidas, o en vueltas diferentes</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Tx/>
              <a:buFont typeface="Courier New" pitchFamily="49" charset="0"/>
              <a:buChar char="o"/>
              <a:tabLst>
                <a:tab pos="914400" algn="l"/>
              </a:tabLst>
            </a:pPr>
            <a:r>
              <a:rPr kumimoji="0" lang="es-ES" i="0" u="none" strike="noStrike" cap="none" normalizeH="0" baseline="0" dirty="0" smtClean="0">
                <a:ln>
                  <a:noFill/>
                </a:ln>
                <a:solidFill>
                  <a:srgbClr val="0070C0"/>
                </a:solidFill>
                <a:effectLst/>
                <a:latin typeface="Myriad Pro" pitchFamily="34" charset="0"/>
                <a:ea typeface="Calibri" pitchFamily="34" charset="0"/>
                <a:cs typeface="Calibri" pitchFamily="34" charset="0"/>
              </a:rPr>
              <a:t>En caso de que el atleta no se detenga, será descalificado</a:t>
            </a:r>
            <a:endParaRPr kumimoji="0" lang="es-ES" sz="1400" i="0" u="none" strike="noStrike" cap="none" normalizeH="0" baseline="0" dirty="0" smtClean="0">
              <a:ln>
                <a:noFill/>
              </a:ln>
              <a:solidFill>
                <a:srgbClr val="0070C0"/>
              </a:solidFill>
              <a:effectLst/>
              <a:latin typeface="Myriad Pro"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914400" algn="l"/>
              </a:tabLst>
            </a:pPr>
            <a:endParaRPr kumimoji="0" lang="es-ES" sz="4000" i="0" u="none" strike="noStrike" cap="none" normalizeH="0" baseline="0" dirty="0" smtClean="0">
              <a:ln>
                <a:noFill/>
              </a:ln>
              <a:solidFill>
                <a:srgbClr val="0070C0"/>
              </a:solidFill>
              <a:effectLst/>
              <a:latin typeface="Myriad Pro"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Carrera – </a:t>
            </a:r>
            <a:r>
              <a:rPr lang="es-ES" dirty="0" err="1" smtClean="0"/>
              <a:t>Area</a:t>
            </a:r>
            <a:r>
              <a:rPr lang="es-ES" dirty="0" smtClean="0"/>
              <a:t> de Penalización</a:t>
            </a:r>
            <a:endParaRPr lang="es-ES" dirty="0"/>
          </a:p>
        </p:txBody>
      </p:sp>
      <p:sp>
        <p:nvSpPr>
          <p:cNvPr id="4" name="3 Marcador de contenido"/>
          <p:cNvSpPr>
            <a:spLocks noGrp="1"/>
          </p:cNvSpPr>
          <p:nvPr>
            <p:ph sz="half" idx="2"/>
          </p:nvPr>
        </p:nvSpPr>
        <p:spPr>
          <a:xfrm>
            <a:off x="0" y="908720"/>
            <a:ext cx="9144000" cy="4713387"/>
          </a:xfrm>
        </p:spPr>
        <p:txBody>
          <a:bodyPr/>
          <a:lstStyle/>
          <a:p>
            <a:pPr marL="0" lvl="0" indent="0">
              <a:spcBef>
                <a:spcPct val="0"/>
              </a:spcBef>
              <a:buFontTx/>
              <a:buChar char="•"/>
              <a:tabLst>
                <a:tab pos="914400" algn="l"/>
              </a:tabLst>
            </a:pPr>
            <a:r>
              <a:rPr lang="es-ES" sz="1800" dirty="0" smtClean="0">
                <a:ea typeface="Calibri" pitchFamily="34" charset="0"/>
                <a:cs typeface="Calibri" pitchFamily="34" charset="0"/>
              </a:rPr>
              <a:t>Diseño</a:t>
            </a:r>
            <a:endParaRPr lang="es-ES" sz="1400" dirty="0" smtClean="0">
              <a:cs typeface="Arial" pitchFamily="34" charset="0"/>
            </a:endParaRPr>
          </a:p>
          <a:p>
            <a:pPr marL="457200" lvl="1" indent="0">
              <a:spcBef>
                <a:spcPct val="0"/>
              </a:spcBef>
              <a:buFont typeface="Courier New" pitchFamily="49" charset="0"/>
              <a:buChar char="o"/>
              <a:tabLst>
                <a:tab pos="914400" algn="l"/>
              </a:tabLst>
            </a:pPr>
            <a:r>
              <a:rPr lang="es-ES" sz="1800" dirty="0" smtClean="0">
                <a:ea typeface="Calibri" pitchFamily="34" charset="0"/>
                <a:cs typeface="Calibri" pitchFamily="34" charset="0"/>
              </a:rPr>
              <a:t>1 área de penalización estará ubicado al final de la vuelta de carrera a pie, para facilitar la directa comunicación entre los oficiales en el área de transición y los oficiales en el área de penalización</a:t>
            </a:r>
            <a:endParaRPr lang="es-ES" sz="1400" dirty="0" smtClean="0">
              <a:cs typeface="Arial" pitchFamily="34" charset="0"/>
            </a:endParaRPr>
          </a:p>
          <a:p>
            <a:pPr marL="457200" lvl="1" indent="0">
              <a:spcBef>
                <a:spcPct val="0"/>
              </a:spcBef>
              <a:buFont typeface="Courier New" pitchFamily="49" charset="0"/>
              <a:buChar char="o"/>
              <a:tabLst>
                <a:tab pos="914400" algn="l"/>
              </a:tabLst>
            </a:pPr>
            <a:r>
              <a:rPr lang="es-ES" sz="1800" dirty="0" smtClean="0">
                <a:ea typeface="Calibri" pitchFamily="34" charset="0"/>
                <a:cs typeface="Calibri" pitchFamily="34" charset="0"/>
              </a:rPr>
              <a:t>El área de penalización debe ser un área segura</a:t>
            </a:r>
            <a:endParaRPr lang="es-ES" sz="1400" dirty="0" smtClean="0">
              <a:cs typeface="Arial" pitchFamily="34" charset="0"/>
            </a:endParaRPr>
          </a:p>
          <a:p>
            <a:pPr marL="457200" lvl="1" indent="0">
              <a:spcBef>
                <a:spcPct val="0"/>
              </a:spcBef>
              <a:buFont typeface="Courier New" pitchFamily="49" charset="0"/>
              <a:buChar char="o"/>
              <a:tabLst>
                <a:tab pos="914400" algn="l"/>
              </a:tabLst>
            </a:pPr>
            <a:r>
              <a:rPr lang="es-ES" sz="1800" dirty="0" smtClean="0">
                <a:ea typeface="Calibri" pitchFamily="34" charset="0"/>
                <a:cs typeface="Calibri" pitchFamily="34" charset="0"/>
              </a:rPr>
              <a:t>Debe estar claramente señalizada con carteles de 100 m. y 50 m., y visibles para los atletas</a:t>
            </a:r>
            <a:endParaRPr lang="es-ES" sz="1400" dirty="0" smtClean="0">
              <a:cs typeface="Arial" pitchFamily="34" charset="0"/>
            </a:endParaRPr>
          </a:p>
          <a:p>
            <a:pPr marL="0" lvl="0" indent="0">
              <a:spcBef>
                <a:spcPct val="0"/>
              </a:spcBef>
              <a:buFontTx/>
              <a:buChar char="•"/>
              <a:tabLst>
                <a:tab pos="914400" algn="l"/>
              </a:tabLst>
            </a:pPr>
            <a:r>
              <a:rPr lang="es-ES" sz="1800" dirty="0" smtClean="0">
                <a:ea typeface="Calibri" pitchFamily="34" charset="0"/>
                <a:cs typeface="Calibri" pitchFamily="34" charset="0"/>
              </a:rPr>
              <a:t>Equipamiento</a:t>
            </a:r>
            <a:endParaRPr lang="es-ES" sz="1400" dirty="0" smtClean="0">
              <a:cs typeface="Arial" pitchFamily="34" charset="0"/>
            </a:endParaRPr>
          </a:p>
          <a:p>
            <a:pPr marL="457200" lvl="1" indent="0">
              <a:spcBef>
                <a:spcPct val="0"/>
              </a:spcBef>
              <a:buFontTx/>
              <a:buAutoNum type="alphaLcPeriod"/>
              <a:tabLst>
                <a:tab pos="914400" algn="l"/>
              </a:tabLst>
            </a:pPr>
            <a:r>
              <a:rPr lang="es-ES" sz="1800" dirty="0" smtClean="0">
                <a:ea typeface="Calibri" pitchFamily="34" charset="0"/>
                <a:cs typeface="Calibri" pitchFamily="34" charset="0"/>
              </a:rPr>
              <a:t>1 mesa, 2 sillas y un panel para publicaciones</a:t>
            </a:r>
            <a:endParaRPr lang="es-ES" sz="1400" dirty="0" smtClean="0">
              <a:cs typeface="Arial" pitchFamily="34" charset="0"/>
            </a:endParaRPr>
          </a:p>
          <a:p>
            <a:pPr marL="457200" lvl="1" indent="0">
              <a:spcBef>
                <a:spcPct val="0"/>
              </a:spcBef>
              <a:buFontTx/>
              <a:buAutoNum type="alphaLcPeriod"/>
              <a:tabLst>
                <a:tab pos="914400" algn="l"/>
              </a:tabLst>
            </a:pPr>
            <a:r>
              <a:rPr lang="es-ES" sz="1800" dirty="0" smtClean="0">
                <a:ea typeface="Calibri" pitchFamily="34" charset="0"/>
                <a:cs typeface="Calibri" pitchFamily="34" charset="0"/>
              </a:rPr>
              <a:t>Un cartel de indicación </a:t>
            </a:r>
            <a:r>
              <a:rPr lang="es-ES" sz="1800" dirty="0" err="1" smtClean="0">
                <a:ea typeface="Calibri" pitchFamily="34" charset="0"/>
                <a:cs typeface="Calibri" pitchFamily="34" charset="0"/>
              </a:rPr>
              <a:t>Penalty</a:t>
            </a:r>
            <a:r>
              <a:rPr lang="es-ES" sz="1800" dirty="0" smtClean="0">
                <a:ea typeface="Calibri" pitchFamily="34" charset="0"/>
                <a:cs typeface="Calibri" pitchFamily="34" charset="0"/>
              </a:rPr>
              <a:t> Box, y otro de </a:t>
            </a:r>
            <a:r>
              <a:rPr lang="es-ES" sz="1800" dirty="0" err="1" smtClean="0">
                <a:ea typeface="Calibri" pitchFamily="34" charset="0"/>
                <a:cs typeface="Calibri" pitchFamily="34" charset="0"/>
              </a:rPr>
              <a:t>Penalty</a:t>
            </a:r>
            <a:r>
              <a:rPr lang="es-ES" sz="1800" dirty="0" smtClean="0">
                <a:ea typeface="Calibri" pitchFamily="34" charset="0"/>
                <a:cs typeface="Calibri" pitchFamily="34" charset="0"/>
              </a:rPr>
              <a:t> Box Próximo, deben ser claramente visibles, y de un tamaño de 80 x 60</a:t>
            </a:r>
            <a:endParaRPr lang="es-ES" sz="1400" dirty="0" smtClean="0">
              <a:cs typeface="Arial" pitchFamily="34" charset="0"/>
            </a:endParaRPr>
          </a:p>
          <a:p>
            <a:pPr marL="457200" lvl="1" indent="0">
              <a:spcBef>
                <a:spcPct val="0"/>
              </a:spcBef>
              <a:buFontTx/>
              <a:buAutoNum type="alphaLcPeriod"/>
              <a:tabLst>
                <a:tab pos="914400" algn="l"/>
              </a:tabLst>
            </a:pPr>
            <a:r>
              <a:rPr lang="es-ES" sz="1800" dirty="0" smtClean="0">
                <a:ea typeface="Calibri" pitchFamily="34" charset="0"/>
                <a:cs typeface="Calibri" pitchFamily="34" charset="0"/>
              </a:rPr>
              <a:t>El tablón para ubicar los números debe ser lo suficientemente grande, para que los números se puedan colocar de manera visible tal y como se ve en la fotografía</a:t>
            </a:r>
            <a:endParaRPr lang="es-ES" sz="1400" dirty="0" smtClean="0">
              <a:cs typeface="Arial" pitchFamily="34" charset="0"/>
            </a:endParaRPr>
          </a:p>
          <a:p>
            <a:pPr marL="0" lvl="0" indent="0">
              <a:spcBef>
                <a:spcPct val="0"/>
              </a:spcBef>
              <a:buFontTx/>
              <a:buChar char="•"/>
              <a:tabLst>
                <a:tab pos="914400" algn="l"/>
              </a:tabLst>
            </a:pPr>
            <a:r>
              <a:rPr lang="es-ES" sz="1800" dirty="0" smtClean="0">
                <a:ea typeface="Calibri" pitchFamily="34" charset="0"/>
                <a:cs typeface="Calibri" pitchFamily="34" charset="0"/>
              </a:rPr>
              <a:t>Personal</a:t>
            </a:r>
            <a:endParaRPr lang="es-ES" sz="1400" dirty="0" smtClean="0">
              <a:cs typeface="Arial" pitchFamily="34" charset="0"/>
            </a:endParaRPr>
          </a:p>
          <a:p>
            <a:pPr marL="457200" lvl="1" indent="0">
              <a:spcBef>
                <a:spcPct val="0"/>
              </a:spcBef>
              <a:buFontTx/>
              <a:buAutoNum type="alphaLcPeriod"/>
              <a:tabLst>
                <a:tab pos="914400" algn="l"/>
              </a:tabLst>
            </a:pPr>
            <a:r>
              <a:rPr lang="es-ES" sz="1800" dirty="0" smtClean="0">
                <a:ea typeface="Calibri" pitchFamily="34" charset="0"/>
                <a:cs typeface="Calibri" pitchFamily="34" charset="0"/>
              </a:rPr>
              <a:t>El </a:t>
            </a:r>
            <a:r>
              <a:rPr lang="es-ES" sz="1800" dirty="0" err="1" smtClean="0">
                <a:ea typeface="Calibri" pitchFamily="34" charset="0"/>
                <a:cs typeface="Calibri" pitchFamily="34" charset="0"/>
              </a:rPr>
              <a:t>Penalty</a:t>
            </a:r>
            <a:r>
              <a:rPr lang="es-ES" sz="1800" dirty="0" smtClean="0">
                <a:ea typeface="Calibri" pitchFamily="34" charset="0"/>
                <a:cs typeface="Calibri" pitchFamily="34" charset="0"/>
              </a:rPr>
              <a:t> Box, será controlado por los Oficiales</a:t>
            </a:r>
            <a:endParaRPr lang="es-ES" sz="1400" dirty="0" smtClean="0">
              <a:cs typeface="Arial" pitchFamily="34" charset="0"/>
            </a:endParaRPr>
          </a:p>
          <a:p>
            <a:pPr marL="457200" lvl="1" indent="0">
              <a:spcBef>
                <a:spcPct val="0"/>
              </a:spcBef>
              <a:buFontTx/>
              <a:buAutoNum type="alphaLcPeriod"/>
              <a:tabLst>
                <a:tab pos="914400" algn="l"/>
              </a:tabLst>
            </a:pPr>
            <a:r>
              <a:rPr lang="es-ES" sz="1800" dirty="0" smtClean="0">
                <a:ea typeface="Calibri" pitchFamily="34" charset="0"/>
                <a:cs typeface="Calibri" pitchFamily="34" charset="0"/>
              </a:rPr>
              <a:t>Para una buena gestión de la transición, esta tiene que tener un número adecuado de Oficiales. Para ello se necesitan:</a:t>
            </a:r>
            <a:endParaRPr lang="es-ES" sz="1400" dirty="0" smtClean="0">
              <a:cs typeface="Arial" pitchFamily="34" charset="0"/>
            </a:endParaRPr>
          </a:p>
          <a:p>
            <a:pPr marL="914400" lvl="2" indent="0">
              <a:spcBef>
                <a:spcPct val="0"/>
              </a:spcBef>
              <a:buFont typeface="Courier New" pitchFamily="49" charset="0"/>
              <a:buChar char="o"/>
              <a:tabLst>
                <a:tab pos="914400" algn="l"/>
              </a:tabLst>
            </a:pPr>
            <a:r>
              <a:rPr lang="es-ES" dirty="0" smtClean="0">
                <a:ea typeface="Calibri" pitchFamily="34" charset="0"/>
                <a:cs typeface="Calibri" pitchFamily="34" charset="0"/>
              </a:rPr>
              <a:t>1 oficial por cada 20 atletas detrás de los soportes monitorizando la transición</a:t>
            </a:r>
            <a:endParaRPr lang="es-ES" sz="1400" dirty="0" smtClean="0">
              <a:cs typeface="Arial" pitchFamily="34" charset="0"/>
            </a:endParaRPr>
          </a:p>
          <a:p>
            <a:pPr marL="914400" lvl="2" indent="0">
              <a:spcBef>
                <a:spcPct val="0"/>
              </a:spcBef>
              <a:buFont typeface="Courier New" pitchFamily="49" charset="0"/>
              <a:buChar char="o"/>
              <a:tabLst>
                <a:tab pos="914400" algn="l"/>
              </a:tabLst>
            </a:pPr>
            <a:r>
              <a:rPr lang="es-ES" dirty="0" smtClean="0">
                <a:ea typeface="Calibri" pitchFamily="34" charset="0"/>
                <a:cs typeface="Calibri" pitchFamily="34" charset="0"/>
              </a:rPr>
              <a:t>2 oficiales en las líneas de montaje y desmontaje y 1 oficial grabando</a:t>
            </a:r>
            <a:endParaRPr lang="es-ES" sz="1400" dirty="0" smtClean="0">
              <a:cs typeface="Arial" pitchFamily="34" charset="0"/>
            </a:endParaRPr>
          </a:p>
          <a:p>
            <a:pPr marL="914400" lvl="2" indent="0">
              <a:spcBef>
                <a:spcPct val="0"/>
              </a:spcBef>
              <a:buFont typeface="Courier New" pitchFamily="49" charset="0"/>
              <a:buChar char="o"/>
              <a:tabLst>
                <a:tab pos="914400" algn="l"/>
              </a:tabLst>
            </a:pPr>
            <a:r>
              <a:rPr lang="es-ES" dirty="0" smtClean="0">
                <a:ea typeface="Calibri" pitchFamily="34" charset="0"/>
                <a:cs typeface="Calibri" pitchFamily="34" charset="0"/>
              </a:rPr>
              <a:t>1 oficial grabando la transición a ser posible en una toma aérea (desde un puente o lugar elevado)</a:t>
            </a:r>
            <a:endParaRPr lang="es-ES" sz="1400" dirty="0" smtClean="0">
              <a:cs typeface="Arial" pitchFamily="34" charset="0"/>
            </a:endParaRPr>
          </a:p>
          <a:p>
            <a:endParaRPr lang="es-ES" sz="4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Carrera – </a:t>
            </a:r>
            <a:r>
              <a:rPr lang="es-ES" dirty="0" err="1" smtClean="0"/>
              <a:t>Area</a:t>
            </a:r>
            <a:r>
              <a:rPr lang="es-ES" dirty="0" smtClean="0"/>
              <a:t> de Penalización</a:t>
            </a:r>
            <a:endParaRPr lang="es-ES" dirty="0"/>
          </a:p>
        </p:txBody>
      </p:sp>
      <p:pic>
        <p:nvPicPr>
          <p:cNvPr id="7" name="6 Imagen" descr="C:\Users\Jorge\Pictures\Año 2010\2010 Budapest\IMG_2124.JPG"/>
          <p:cNvPicPr/>
          <p:nvPr/>
        </p:nvPicPr>
        <p:blipFill>
          <a:blip r:embed="rId2" cstate="email"/>
          <a:srcRect/>
          <a:stretch>
            <a:fillRect/>
          </a:stretch>
        </p:blipFill>
        <p:spPr bwMode="auto">
          <a:xfrm>
            <a:off x="1259632" y="1196752"/>
            <a:ext cx="6768752" cy="45365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rrowheads="1"/>
          </p:cNvSpPr>
          <p:nvPr>
            <p:ph type="title" idx="4294967295"/>
          </p:nvPr>
        </p:nvSpPr>
        <p:spPr/>
        <p:txBody>
          <a:bodyPr/>
          <a:lstStyle/>
          <a:p>
            <a:pPr eaLnBrk="1" hangingPunct="1">
              <a:defRPr/>
            </a:pPr>
            <a:r>
              <a:rPr lang="es-ES" dirty="0" smtClean="0"/>
              <a:t>Meta</a:t>
            </a:r>
          </a:p>
        </p:txBody>
      </p:sp>
      <p:pic>
        <p:nvPicPr>
          <p:cNvPr id="100355" name="Picture 5" descr="10"/>
          <p:cNvPicPr>
            <a:picLocks noChangeAspect="1" noChangeArrowheads="1"/>
          </p:cNvPicPr>
          <p:nvPr/>
        </p:nvPicPr>
        <p:blipFill>
          <a:blip r:embed="rId2" cstate="email"/>
          <a:srcRect/>
          <a:stretch>
            <a:fillRect/>
          </a:stretch>
        </p:blipFill>
        <p:spPr bwMode="auto">
          <a:xfrm>
            <a:off x="4714875" y="1000125"/>
            <a:ext cx="4006850" cy="4319588"/>
          </a:xfrm>
          <a:prstGeom prst="rect">
            <a:avLst/>
          </a:prstGeom>
          <a:noFill/>
          <a:ln w="9525">
            <a:noFill/>
            <a:miter lim="800000"/>
            <a:headEnd/>
            <a:tailEnd/>
          </a:ln>
        </p:spPr>
      </p:pic>
      <p:pic>
        <p:nvPicPr>
          <p:cNvPr id="100356" name="Picture 2"/>
          <p:cNvPicPr>
            <a:picLocks noChangeAspect="1" noChangeArrowheads="1"/>
          </p:cNvPicPr>
          <p:nvPr/>
        </p:nvPicPr>
        <p:blipFill>
          <a:blip r:embed="rId3" cstate="email"/>
          <a:srcRect/>
          <a:stretch>
            <a:fillRect/>
          </a:stretch>
        </p:blipFill>
        <p:spPr bwMode="auto">
          <a:xfrm>
            <a:off x="357188" y="1000125"/>
            <a:ext cx="4357687" cy="4319588"/>
          </a:xfrm>
          <a:prstGeom prst="rect">
            <a:avLst/>
          </a:prstGeom>
          <a:noFill/>
          <a:ln w="9525">
            <a:noFill/>
            <a:miter lim="800000"/>
            <a:headEnd/>
            <a:tailEnd/>
          </a:ln>
        </p:spPr>
      </p:pic>
      <p:sp>
        <p:nvSpPr>
          <p:cNvPr id="100357" name="Rectangle 3"/>
          <p:cNvSpPr>
            <a:spLocks noGrp="1" noChangeArrowheads="1"/>
          </p:cNvSpPr>
          <p:nvPr>
            <p:ph type="body" idx="4294967295"/>
          </p:nvPr>
        </p:nvSpPr>
        <p:spPr>
          <a:xfrm>
            <a:off x="0" y="5429250"/>
            <a:ext cx="9144000" cy="839788"/>
          </a:xfrm>
          <a:noFill/>
        </p:spPr>
        <p:txBody>
          <a:bodyPr/>
          <a:lstStyle/>
          <a:p>
            <a:pPr eaLnBrk="1" hangingPunct="1"/>
            <a:r>
              <a:rPr lang="es-ES" sz="2400" smtClean="0"/>
              <a:t>La buena colocación de los oficiales en una llegada como esta, es clave para determinar el ganador</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idx="4294967295"/>
          </p:nvPr>
        </p:nvSpPr>
        <p:spPr/>
        <p:txBody>
          <a:bodyPr/>
          <a:lstStyle/>
          <a:p>
            <a:pPr eaLnBrk="1" hangingPunct="1">
              <a:defRPr/>
            </a:pPr>
            <a:r>
              <a:rPr lang="es-ES" dirty="0" smtClean="0"/>
              <a:t>Material en el espacio asignado</a:t>
            </a:r>
          </a:p>
        </p:txBody>
      </p:sp>
      <p:pic>
        <p:nvPicPr>
          <p:cNvPr id="107523" name="Picture 3" descr="DSCN0037"/>
          <p:cNvPicPr>
            <a:picLocks noGrp="1" noChangeAspect="1" noChangeArrowheads="1"/>
          </p:cNvPicPr>
          <p:nvPr>
            <p:ph type="body" idx="4294967295"/>
          </p:nvPr>
        </p:nvPicPr>
        <p:blipFill>
          <a:blip r:embed="rId2" cstate="email"/>
          <a:srcRect/>
          <a:stretch>
            <a:fillRect/>
          </a:stretch>
        </p:blipFill>
        <p:spPr>
          <a:xfrm>
            <a:off x="928688" y="1143000"/>
            <a:ext cx="7199312" cy="4710113"/>
          </a:xfr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Bicicleta mal colocada</a:t>
            </a:r>
            <a:endParaRPr lang="es-ES" dirty="0"/>
          </a:p>
        </p:txBody>
      </p:sp>
      <p:pic>
        <p:nvPicPr>
          <p:cNvPr id="2050" name="Imagen 1" descr="http://sphotos.ak.fbcdn.net/hphotos-ak-snc3/hs576.snc3/31392_1476401950575_1249514505_31289520_6772623_n.jpg"/>
          <p:cNvPicPr>
            <a:picLocks noChangeAspect="1" noChangeArrowheads="1"/>
          </p:cNvPicPr>
          <p:nvPr/>
        </p:nvPicPr>
        <p:blipFill>
          <a:blip r:embed="rId2" cstate="email"/>
          <a:srcRect/>
          <a:stretch>
            <a:fillRect/>
          </a:stretch>
        </p:blipFill>
        <p:spPr bwMode="auto">
          <a:xfrm>
            <a:off x="1187624" y="908720"/>
            <a:ext cx="6858000" cy="514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idx="4294967295"/>
          </p:nvPr>
        </p:nvSpPr>
        <p:spPr/>
        <p:txBody>
          <a:bodyPr/>
          <a:lstStyle/>
          <a:p>
            <a:pPr eaLnBrk="1" hangingPunct="1">
              <a:defRPr/>
            </a:pPr>
            <a:r>
              <a:rPr lang="es-ES" dirty="0" smtClean="0"/>
              <a:t>Línea de montaje</a:t>
            </a:r>
          </a:p>
        </p:txBody>
      </p:sp>
      <p:pic>
        <p:nvPicPr>
          <p:cNvPr id="113667" name="Picture 1"/>
          <p:cNvPicPr>
            <a:picLocks noChangeAspect="1" noChangeArrowheads="1"/>
          </p:cNvPicPr>
          <p:nvPr/>
        </p:nvPicPr>
        <p:blipFill>
          <a:blip r:embed="rId2" cstate="email"/>
          <a:srcRect/>
          <a:stretch>
            <a:fillRect/>
          </a:stretch>
        </p:blipFill>
        <p:spPr bwMode="auto">
          <a:xfrm>
            <a:off x="1000125" y="1357313"/>
            <a:ext cx="7199313" cy="42148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2" cstate="email"/>
          <a:srcRect/>
          <a:stretch>
            <a:fillRect/>
          </a:stretch>
        </p:blipFill>
        <p:spPr bwMode="auto">
          <a:xfrm>
            <a:off x="0" y="555625"/>
            <a:ext cx="9144000" cy="5588000"/>
          </a:xfrm>
          <a:prstGeom prst="rect">
            <a:avLst/>
          </a:prstGeom>
          <a:noFill/>
          <a:ln w="9525">
            <a:noFill/>
            <a:miter lim="800000"/>
            <a:headEnd/>
            <a:tailEnd/>
          </a:ln>
        </p:spPr>
      </p:pic>
      <p:sp>
        <p:nvSpPr>
          <p:cNvPr id="2" name="1 Título"/>
          <p:cNvSpPr>
            <a:spLocks noGrp="1"/>
          </p:cNvSpPr>
          <p:nvPr>
            <p:ph type="title"/>
          </p:nvPr>
        </p:nvSpPr>
        <p:spPr/>
        <p:txBody>
          <a:bodyPr/>
          <a:lstStyle/>
          <a:p>
            <a:pPr eaLnBrk="1" hangingPunct="1">
              <a:defRPr/>
            </a:pPr>
            <a:r>
              <a:rPr lang="es-ES" dirty="0" smtClean="0"/>
              <a:t>Línea de desmontaje</a:t>
            </a:r>
            <a:endParaRPr lang="es-E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Título"/>
          <p:cNvSpPr>
            <a:spLocks noGrp="1"/>
          </p:cNvSpPr>
          <p:nvPr>
            <p:ph type="title"/>
          </p:nvPr>
        </p:nvSpPr>
        <p:spPr/>
        <p:txBody>
          <a:bodyPr/>
          <a:lstStyle/>
          <a:p>
            <a:pPr eaLnBrk="1" hangingPunct="1">
              <a:defRPr/>
            </a:pPr>
            <a:r>
              <a:rPr lang="es-ES" dirty="0" smtClean="0"/>
              <a:t>Casco desabrochado en T1</a:t>
            </a:r>
          </a:p>
        </p:txBody>
      </p:sp>
      <p:pic>
        <p:nvPicPr>
          <p:cNvPr id="120835" name="Picture 2" descr="C:\Users\Jorge\Desktop\FORMACION OFICIALES 2008\pinedo2007_2626.jpg"/>
          <p:cNvPicPr>
            <a:picLocks noChangeAspect="1" noChangeArrowheads="1"/>
          </p:cNvPicPr>
          <p:nvPr/>
        </p:nvPicPr>
        <p:blipFill>
          <a:blip r:embed="rId2" cstate="email"/>
          <a:srcRect/>
          <a:stretch>
            <a:fillRect/>
          </a:stretch>
        </p:blipFill>
        <p:spPr bwMode="auto">
          <a:xfrm>
            <a:off x="1000125" y="857250"/>
            <a:ext cx="7199313" cy="5148263"/>
          </a:xfrm>
          <a:prstGeom prst="rect">
            <a:avLst/>
          </a:prstGeom>
          <a:noFill/>
          <a:ln w="9525">
            <a:noFill/>
            <a:miter lim="800000"/>
            <a:headEnd/>
            <a:tailEnd/>
          </a:ln>
        </p:spPr>
      </p:pic>
      <p:sp>
        <p:nvSpPr>
          <p:cNvPr id="5" name="4 Elipse"/>
          <p:cNvSpPr/>
          <p:nvPr/>
        </p:nvSpPr>
        <p:spPr>
          <a:xfrm>
            <a:off x="4643438" y="1000125"/>
            <a:ext cx="1785937" cy="185737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Casco a punto de desabrocharse</a:t>
            </a:r>
            <a:endParaRPr lang="es-ES" dirty="0"/>
          </a:p>
        </p:txBody>
      </p:sp>
      <p:pic>
        <p:nvPicPr>
          <p:cNvPr id="4" name="Imagen 1" descr="http://sphotos.ak.fbcdn.net/hphotos-ak-ash2/hs095.ash2/38086_449221124467_231210169467_6102393_5549525_n.jpg"/>
          <p:cNvPicPr>
            <a:picLocks noChangeAspect="1" noChangeArrowheads="1"/>
          </p:cNvPicPr>
          <p:nvPr/>
        </p:nvPicPr>
        <p:blipFill>
          <a:blip r:embed="rId2" cstate="email"/>
          <a:srcRect/>
          <a:stretch>
            <a:fillRect/>
          </a:stretch>
        </p:blipFill>
        <p:spPr bwMode="auto">
          <a:xfrm>
            <a:off x="827584" y="980728"/>
            <a:ext cx="7496998" cy="49945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C:\Users\Jorge\Imagenes\Triatlon Varias\Teruel Prueba Nacional 02.JPG"/>
          <p:cNvPicPr>
            <a:picLocks noChangeAspect="1" noChangeArrowheads="1"/>
          </p:cNvPicPr>
          <p:nvPr/>
        </p:nvPicPr>
        <p:blipFill>
          <a:blip r:embed="rId2" cstate="email"/>
          <a:srcRect/>
          <a:stretch>
            <a:fillRect/>
          </a:stretch>
        </p:blipFill>
        <p:spPr bwMode="auto">
          <a:xfrm>
            <a:off x="2071688" y="1035050"/>
            <a:ext cx="4622800" cy="5394325"/>
          </a:xfrm>
          <a:prstGeom prst="rect">
            <a:avLst/>
          </a:prstGeom>
          <a:noFill/>
          <a:ln w="9525">
            <a:noFill/>
            <a:miter lim="800000"/>
            <a:headEnd/>
            <a:tailEnd/>
          </a:ln>
        </p:spPr>
      </p:pic>
      <p:sp>
        <p:nvSpPr>
          <p:cNvPr id="5" name="4 Elipse"/>
          <p:cNvSpPr/>
          <p:nvPr/>
        </p:nvSpPr>
        <p:spPr>
          <a:xfrm>
            <a:off x="3500438" y="1928813"/>
            <a:ext cx="1071562" cy="150018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4" name="1 Título"/>
          <p:cNvSpPr>
            <a:spLocks noGrp="1"/>
          </p:cNvSpPr>
          <p:nvPr>
            <p:ph type="title"/>
          </p:nvPr>
        </p:nvSpPr>
        <p:spPr/>
        <p:txBody>
          <a:bodyPr/>
          <a:lstStyle/>
          <a:p>
            <a:pPr eaLnBrk="1" hangingPunct="1">
              <a:defRPr/>
            </a:pPr>
            <a:r>
              <a:rPr lang="es-ES" dirty="0" smtClean="0"/>
              <a:t>Casco desabrochado en T2</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smtClean="0"/>
              <a:t>Ayuda externa en Transición</a:t>
            </a:r>
            <a:endParaRPr lang="es-ES" dirty="0"/>
          </a:p>
        </p:txBody>
      </p:sp>
      <p:pic>
        <p:nvPicPr>
          <p:cNvPr id="122883" name="Picture 2"/>
          <p:cNvPicPr>
            <a:picLocks noChangeAspect="1" noChangeArrowheads="1"/>
          </p:cNvPicPr>
          <p:nvPr/>
        </p:nvPicPr>
        <p:blipFill>
          <a:blip r:embed="rId2" cstate="email"/>
          <a:srcRect/>
          <a:stretch>
            <a:fillRect/>
          </a:stretch>
        </p:blipFill>
        <p:spPr bwMode="auto">
          <a:xfrm>
            <a:off x="500063" y="1785938"/>
            <a:ext cx="8228012" cy="3429000"/>
          </a:xfrm>
          <a:prstGeom prst="rect">
            <a:avLst/>
          </a:prstGeom>
          <a:noFill/>
          <a:ln w="9525">
            <a:noFill/>
            <a:miter lim="800000"/>
            <a:headEnd/>
            <a:tailEnd/>
          </a:ln>
        </p:spPr>
      </p:pic>
      <p:sp>
        <p:nvSpPr>
          <p:cNvPr id="5" name="4 Elipse"/>
          <p:cNvSpPr/>
          <p:nvPr/>
        </p:nvSpPr>
        <p:spPr>
          <a:xfrm>
            <a:off x="3500438" y="2643188"/>
            <a:ext cx="1071562" cy="1500187"/>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p:cNvPicPr>
            <a:picLocks noChangeAspect="1" noChangeArrowheads="1"/>
          </p:cNvPicPr>
          <p:nvPr/>
        </p:nvPicPr>
        <p:blipFill>
          <a:blip r:embed="rId2" cstate="email"/>
          <a:srcRect/>
          <a:stretch>
            <a:fillRect/>
          </a:stretch>
        </p:blipFill>
        <p:spPr bwMode="auto">
          <a:xfrm>
            <a:off x="1071563" y="714375"/>
            <a:ext cx="7199312" cy="5400675"/>
          </a:xfrm>
          <a:prstGeom prst="rect">
            <a:avLst/>
          </a:prstGeom>
          <a:noFill/>
          <a:ln w="9525">
            <a:noFill/>
            <a:miter lim="800000"/>
            <a:headEnd/>
            <a:tailEnd/>
          </a:ln>
        </p:spPr>
      </p:pic>
      <p:sp>
        <p:nvSpPr>
          <p:cNvPr id="2" name="1 Título"/>
          <p:cNvSpPr>
            <a:spLocks noGrp="1"/>
          </p:cNvSpPr>
          <p:nvPr>
            <p:ph type="title"/>
          </p:nvPr>
        </p:nvSpPr>
        <p:spPr/>
        <p:txBody>
          <a:bodyPr/>
          <a:lstStyle/>
          <a:p>
            <a:pPr>
              <a:defRPr/>
            </a:pPr>
            <a:r>
              <a:rPr lang="es-ES" dirty="0" smtClean="0"/>
              <a:t>Marcas prohibidas en Transición</a:t>
            </a:r>
            <a:endParaRPr lang="es-ES" dirty="0"/>
          </a:p>
        </p:txBody>
      </p:sp>
      <p:sp>
        <p:nvSpPr>
          <p:cNvPr id="5" name="4 Elipse"/>
          <p:cNvSpPr/>
          <p:nvPr/>
        </p:nvSpPr>
        <p:spPr>
          <a:xfrm>
            <a:off x="3643313" y="2428875"/>
            <a:ext cx="2357437" cy="150018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defRPr/>
            </a:pPr>
            <a:r>
              <a:rPr lang="es-ES" dirty="0" smtClean="0"/>
              <a:t>Material que no es de competición no autorizado en Transición</a:t>
            </a:r>
            <a:endParaRPr lang="es-ES" dirty="0"/>
          </a:p>
        </p:txBody>
      </p:sp>
      <p:pic>
        <p:nvPicPr>
          <p:cNvPr id="124931" name="Picture 2"/>
          <p:cNvPicPr>
            <a:picLocks noChangeAspect="1" noChangeArrowheads="1"/>
          </p:cNvPicPr>
          <p:nvPr/>
        </p:nvPicPr>
        <p:blipFill>
          <a:blip r:embed="rId2" cstate="email"/>
          <a:srcRect/>
          <a:stretch>
            <a:fillRect/>
          </a:stretch>
        </p:blipFill>
        <p:spPr bwMode="auto">
          <a:xfrm>
            <a:off x="1357313" y="1214438"/>
            <a:ext cx="6480175" cy="4859337"/>
          </a:xfrm>
          <a:prstGeom prst="rect">
            <a:avLst/>
          </a:prstGeom>
          <a:noFill/>
          <a:ln w="9525">
            <a:noFill/>
            <a:miter lim="800000"/>
            <a:headEnd/>
            <a:tailEnd/>
          </a:ln>
        </p:spPr>
      </p:pic>
      <p:sp>
        <p:nvSpPr>
          <p:cNvPr id="5" name="4 Elipse"/>
          <p:cNvSpPr/>
          <p:nvPr/>
        </p:nvSpPr>
        <p:spPr>
          <a:xfrm rot="20242042">
            <a:off x="3298825" y="3697288"/>
            <a:ext cx="3071813" cy="193992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eaLnBrk="1" hangingPunct="1">
              <a:defRPr/>
            </a:pPr>
            <a:r>
              <a:rPr lang="es-ES" dirty="0" smtClean="0"/>
              <a:t>Sanciones en el </a:t>
            </a:r>
            <a:r>
              <a:rPr lang="es-ES" dirty="0" err="1" smtClean="0"/>
              <a:t>Area</a:t>
            </a:r>
            <a:r>
              <a:rPr lang="es-ES" dirty="0" smtClean="0"/>
              <a:t> de Transición</a:t>
            </a:r>
            <a:endParaRPr lang="es-ES" dirty="0"/>
          </a:p>
        </p:txBody>
      </p:sp>
      <p:graphicFrame>
        <p:nvGraphicFramePr>
          <p:cNvPr id="5" name="4 Tabla"/>
          <p:cNvGraphicFramePr>
            <a:graphicFrameLocks noGrp="1"/>
          </p:cNvGraphicFramePr>
          <p:nvPr/>
        </p:nvGraphicFramePr>
        <p:xfrm>
          <a:off x="142875" y="1000125"/>
          <a:ext cx="8858312" cy="5543554"/>
        </p:xfrm>
        <a:graphic>
          <a:graphicData uri="http://schemas.openxmlformats.org/drawingml/2006/table">
            <a:tbl>
              <a:tblPr/>
              <a:tblGrid>
                <a:gridCol w="5050180"/>
                <a:gridCol w="1307636"/>
                <a:gridCol w="2500496"/>
              </a:tblGrid>
              <a:tr h="666754">
                <a:tc>
                  <a:txBody>
                    <a:bodyPr/>
                    <a:lstStyle/>
                    <a:p>
                      <a:pPr>
                        <a:spcAft>
                          <a:spcPts val="0"/>
                        </a:spcAft>
                      </a:pPr>
                      <a:r>
                        <a:rPr lang="es-ES" sz="1600" dirty="0">
                          <a:latin typeface="+mn-lt"/>
                          <a:ea typeface="Times New Roman"/>
                        </a:rPr>
                        <a:t>No presentación de licencia o DNI a la entrada del área de transición (control de material)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Área Transición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No se permite la entrada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6754">
                <a:tc>
                  <a:txBody>
                    <a:bodyPr/>
                    <a:lstStyle/>
                    <a:p>
                      <a:pPr>
                        <a:spcAft>
                          <a:spcPts val="0"/>
                        </a:spcAft>
                      </a:pPr>
                      <a:r>
                        <a:rPr lang="es-ES" sz="1600" dirty="0">
                          <a:latin typeface="+mn-lt"/>
                          <a:ea typeface="Times New Roman"/>
                        </a:rPr>
                        <a:t>No usar exclusivamente el espacio asignado en el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600" dirty="0">
                          <a:latin typeface="+mn-lt"/>
                          <a:ea typeface="Times New Roman"/>
                        </a:rPr>
                        <a:t>Área Transición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600" dirty="0">
                          <a:latin typeface="+mn-lt"/>
                          <a:ea typeface="Times New Roman"/>
                        </a:rPr>
                        <a:t>GGEE – ADV + Para y Sigue</a:t>
                      </a:r>
                    </a:p>
                    <a:p>
                      <a:pPr>
                        <a:spcAft>
                          <a:spcPts val="0"/>
                        </a:spcAft>
                      </a:pPr>
                      <a:r>
                        <a:rPr lang="es-ES" sz="1600" dirty="0">
                          <a:latin typeface="+mn-lt"/>
                          <a:ea typeface="Times New Roman"/>
                        </a:rPr>
                        <a:t>Elite – ADV + Área Penalización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33377">
                <a:tc>
                  <a:txBody>
                    <a:bodyPr/>
                    <a:lstStyle/>
                    <a:p>
                      <a:pPr>
                        <a:spcAft>
                          <a:spcPts val="0"/>
                        </a:spcAft>
                      </a:pPr>
                      <a:r>
                        <a:rPr lang="es-ES" sz="1600">
                          <a:latin typeface="+mn-lt"/>
                          <a:ea typeface="Times New Roman"/>
                        </a:rPr>
                        <a:t>Utilizar marcas o elementos distintivos para identificar la zona en el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600">
                          <a:latin typeface="+mn-lt"/>
                          <a:ea typeface="Times New Roman"/>
                        </a:rPr>
                        <a:t>Área Transición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ES" sz="1600">
                          <a:latin typeface="+mn-lt"/>
                          <a:ea typeface="Times New Roman"/>
                        </a:rPr>
                        <a:t>ADV</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6754">
                <a:tc>
                  <a:txBody>
                    <a:bodyPr/>
                    <a:lstStyle/>
                    <a:p>
                      <a:pPr>
                        <a:spcAft>
                          <a:spcPts val="0"/>
                        </a:spcAft>
                      </a:pPr>
                      <a:r>
                        <a:rPr lang="es-ES" sz="1600" dirty="0">
                          <a:latin typeface="+mn-lt"/>
                          <a:ea typeface="Times New Roman"/>
                        </a:rPr>
                        <a:t>Montar en la bicicleta antes de la línea de montaje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600" dirty="0">
                          <a:latin typeface="+mn-lt"/>
                          <a:ea typeface="Times New Roman"/>
                        </a:rPr>
                        <a:t>Área Transición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600" dirty="0">
                          <a:latin typeface="+mn-lt"/>
                          <a:ea typeface="Times New Roman"/>
                        </a:rPr>
                        <a:t>GGEE – ADV + Para y Sigue</a:t>
                      </a:r>
                    </a:p>
                    <a:p>
                      <a:pPr>
                        <a:spcAft>
                          <a:spcPts val="0"/>
                        </a:spcAft>
                      </a:pPr>
                      <a:r>
                        <a:rPr lang="es-ES" sz="1600" dirty="0">
                          <a:latin typeface="+mn-lt"/>
                          <a:ea typeface="Times New Roman"/>
                        </a:rPr>
                        <a:t>Elite – ADV + Área Penalización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666754">
                <a:tc>
                  <a:txBody>
                    <a:bodyPr/>
                    <a:lstStyle/>
                    <a:p>
                      <a:pPr>
                        <a:spcAft>
                          <a:spcPts val="0"/>
                        </a:spcAft>
                      </a:pPr>
                      <a:r>
                        <a:rPr lang="es-ES" sz="1600">
                          <a:latin typeface="+mn-lt"/>
                          <a:ea typeface="Times New Roman"/>
                        </a:rPr>
                        <a:t>Desmontar de la bicicleta después de la línea de desmontaje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600">
                          <a:latin typeface="+mn-lt"/>
                          <a:ea typeface="Times New Roman"/>
                        </a:rPr>
                        <a:t>Área Transición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600" dirty="0">
                          <a:latin typeface="+mn-lt"/>
                          <a:ea typeface="Times New Roman"/>
                        </a:rPr>
                        <a:t>GGEE – ADV + Para y Sigue</a:t>
                      </a:r>
                    </a:p>
                    <a:p>
                      <a:pPr>
                        <a:spcAft>
                          <a:spcPts val="0"/>
                        </a:spcAft>
                      </a:pPr>
                      <a:r>
                        <a:rPr lang="es-ES" sz="1600" dirty="0">
                          <a:latin typeface="+mn-lt"/>
                          <a:ea typeface="Times New Roman"/>
                        </a:rPr>
                        <a:t>Elite – ADV + Área Penalización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666754">
                <a:tc>
                  <a:txBody>
                    <a:bodyPr/>
                    <a:lstStyle/>
                    <a:p>
                      <a:pPr>
                        <a:spcAft>
                          <a:spcPts val="0"/>
                        </a:spcAft>
                      </a:pPr>
                      <a:r>
                        <a:rPr lang="es-ES" sz="1600">
                          <a:latin typeface="+mn-lt"/>
                          <a:ea typeface="Times New Roman"/>
                        </a:rPr>
                        <a:t>Colgar la bicicleta por una de las partes de manillar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600">
                          <a:latin typeface="+mn-lt"/>
                          <a:ea typeface="Times New Roman"/>
                        </a:rPr>
                        <a:t>Área Transición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600" dirty="0">
                          <a:latin typeface="+mn-lt"/>
                          <a:ea typeface="Times New Roman"/>
                        </a:rPr>
                        <a:t>GGEE – ADV + Para y Sigue</a:t>
                      </a:r>
                    </a:p>
                    <a:p>
                      <a:pPr>
                        <a:spcAft>
                          <a:spcPts val="0"/>
                        </a:spcAft>
                      </a:pPr>
                      <a:r>
                        <a:rPr lang="es-ES" sz="1600" dirty="0">
                          <a:latin typeface="+mn-lt"/>
                          <a:ea typeface="Times New Roman"/>
                        </a:rPr>
                        <a:t>Elite – ADV + Área Penalización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666754">
                <a:tc>
                  <a:txBody>
                    <a:bodyPr/>
                    <a:lstStyle/>
                    <a:p>
                      <a:pPr>
                        <a:spcAft>
                          <a:spcPts val="0"/>
                        </a:spcAft>
                      </a:pPr>
                      <a:r>
                        <a:rPr lang="es-ES" sz="1600">
                          <a:latin typeface="+mn-lt"/>
                          <a:ea typeface="Times New Roman"/>
                        </a:rPr>
                        <a:t>Circular en bicicleta por el área de transición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600">
                          <a:latin typeface="+mn-lt"/>
                          <a:ea typeface="Times New Roman"/>
                        </a:rPr>
                        <a:t>Área Transición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600" dirty="0">
                          <a:latin typeface="+mn-lt"/>
                          <a:ea typeface="Times New Roman"/>
                        </a:rPr>
                        <a:t>GGEE – ADV + Para y Sigue</a:t>
                      </a:r>
                    </a:p>
                    <a:p>
                      <a:pPr>
                        <a:spcAft>
                          <a:spcPts val="0"/>
                        </a:spcAft>
                      </a:pPr>
                      <a:r>
                        <a:rPr lang="es-ES" sz="1600" dirty="0">
                          <a:latin typeface="+mn-lt"/>
                          <a:ea typeface="Times New Roman"/>
                        </a:rPr>
                        <a:t>Elite – ADV + Área Penalización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666754">
                <a:tc>
                  <a:txBody>
                    <a:bodyPr/>
                    <a:lstStyle/>
                    <a:p>
                      <a:pPr>
                        <a:spcAft>
                          <a:spcPts val="0"/>
                        </a:spcAft>
                      </a:pPr>
                      <a:r>
                        <a:rPr lang="es-ES" sz="1600">
                          <a:latin typeface="+mn-lt"/>
                          <a:ea typeface="Times New Roman"/>
                        </a:rPr>
                        <a:t>No circular por el área de transición conforme al tráfico establecido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spcAft>
                          <a:spcPts val="0"/>
                        </a:spcAft>
                      </a:pPr>
                      <a:r>
                        <a:rPr lang="es-ES" sz="1600">
                          <a:latin typeface="+mn-lt"/>
                          <a:ea typeface="Times New Roman"/>
                        </a:rPr>
                        <a:t>Área Transición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spcAft>
                          <a:spcPts val="0"/>
                        </a:spcAft>
                      </a:pPr>
                      <a:r>
                        <a:rPr lang="es-ES" sz="1600" dirty="0">
                          <a:latin typeface="+mn-lt"/>
                          <a:ea typeface="Times New Roman"/>
                        </a:rPr>
                        <a:t>GGEE – ADV + Para y Sigue</a:t>
                      </a:r>
                    </a:p>
                    <a:p>
                      <a:pPr>
                        <a:spcAft>
                          <a:spcPts val="0"/>
                        </a:spcAft>
                      </a:pPr>
                      <a:r>
                        <a:rPr lang="es-ES" sz="1600" dirty="0">
                          <a:latin typeface="+mn-lt"/>
                          <a:ea typeface="Times New Roman"/>
                        </a:rPr>
                        <a:t>Elite – ADV + Área Penalización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eaLnBrk="1" hangingPunct="1">
              <a:defRPr/>
            </a:pPr>
            <a:r>
              <a:rPr lang="es-ES" dirty="0" smtClean="0"/>
              <a:t>Reclamaciones y Apelaciones</a:t>
            </a:r>
            <a:endParaRPr lang="es-ES" dirty="0"/>
          </a:p>
        </p:txBody>
      </p:sp>
      <p:sp>
        <p:nvSpPr>
          <p:cNvPr id="125955" name="2 Marcador de contenido"/>
          <p:cNvSpPr>
            <a:spLocks noGrp="1"/>
          </p:cNvSpPr>
          <p:nvPr>
            <p:ph idx="1"/>
          </p:nvPr>
        </p:nvSpPr>
        <p:spPr>
          <a:xfrm>
            <a:off x="428625" y="1285875"/>
            <a:ext cx="8229600" cy="4525963"/>
          </a:xfrm>
        </p:spPr>
        <p:txBody>
          <a:bodyPr/>
          <a:lstStyle/>
          <a:p>
            <a:pPr algn="just" eaLnBrk="1" hangingPunct="1"/>
            <a:r>
              <a:rPr lang="es-ES_tradnl" sz="1800" dirty="0" smtClean="0"/>
              <a:t>Los atletas, excepto aquellos eliminados, o técnicos de los clubes acreditados, podrán hacer reclamaciones y/o apelaciones, según se detalla a continuación:</a:t>
            </a:r>
            <a:endParaRPr lang="es-ES" sz="2800" dirty="0" smtClean="0"/>
          </a:p>
          <a:p>
            <a:pPr algn="just" eaLnBrk="1" hangingPunct="1"/>
            <a:r>
              <a:rPr lang="es-ES_tradnl" sz="1800" dirty="0" smtClean="0"/>
              <a:t>Reclamaciones contra la lista de salida: Antes de la reunión informativa y, de no existir ésta, hasta una hora antes de la primera salida de la jornada.</a:t>
            </a:r>
            <a:endParaRPr lang="es-ES" sz="2800" dirty="0" smtClean="0"/>
          </a:p>
          <a:p>
            <a:pPr algn="just" eaLnBrk="1" hangingPunct="1"/>
            <a:r>
              <a:rPr lang="es-ES_tradnl" sz="1800" dirty="0" smtClean="0"/>
              <a:t>Reclamaciones contra la lista provisional de resultados, la actitud de otro deportista y/o irregularidades en la organización de la competición: Quince minutos después del más tardío de estos dos hechos:</a:t>
            </a:r>
            <a:endParaRPr lang="es-ES" sz="2800" dirty="0" smtClean="0"/>
          </a:p>
          <a:p>
            <a:pPr lvl="1" algn="just" eaLnBrk="1" hangingPunct="1"/>
            <a:r>
              <a:rPr lang="es-ES_tradnl" sz="1600" dirty="0" smtClean="0"/>
              <a:t>La publicación de la lista provisional de resultados en el tablón de anuncios.</a:t>
            </a:r>
            <a:endParaRPr lang="es-ES" sz="2400" dirty="0" smtClean="0"/>
          </a:p>
          <a:p>
            <a:pPr lvl="1" algn="just" eaLnBrk="1" hangingPunct="1"/>
            <a:r>
              <a:rPr lang="es-ES_tradnl" sz="1600" dirty="0" smtClean="0"/>
              <a:t>La entrada en meta del atleta implicado.</a:t>
            </a:r>
            <a:endParaRPr lang="es-ES" sz="2400" dirty="0" smtClean="0"/>
          </a:p>
          <a:p>
            <a:pPr algn="just" eaLnBrk="1" hangingPunct="1"/>
            <a:r>
              <a:rPr lang="es-ES_tradnl" sz="1800" dirty="0" smtClean="0"/>
              <a:t>Apelaciones contra sanciones aplicadas por el Juez Arbitro, o por decisiones tomadas por él: Quince minutos después del más tardío de estos dos hechos:</a:t>
            </a:r>
            <a:endParaRPr lang="es-ES" sz="2800" dirty="0" smtClean="0"/>
          </a:p>
          <a:p>
            <a:pPr lvl="1" algn="just" eaLnBrk="1" hangingPunct="1"/>
            <a:r>
              <a:rPr lang="es-ES_tradnl" sz="1400" dirty="0" smtClean="0"/>
              <a:t>La publicación de la sanción o de la decisión en el tablón de anuncios.</a:t>
            </a:r>
            <a:endParaRPr lang="es-ES" sz="2400" dirty="0" smtClean="0"/>
          </a:p>
          <a:p>
            <a:pPr lvl="1" algn="just" eaLnBrk="1" hangingPunct="1"/>
            <a:r>
              <a:rPr lang="es-ES_tradnl" sz="1400" dirty="0" smtClean="0"/>
              <a:t>La entrada en meta del atleta sancionado.</a:t>
            </a:r>
            <a:endParaRPr lang="es-ES" sz="2400" dirty="0" smtClean="0"/>
          </a:p>
          <a:p>
            <a:pPr algn="just" eaLnBrk="1" hangingPunct="1"/>
            <a:endParaRPr lang="es-ES" sz="1800" dirty="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p:txBody>
          <a:bodyPr/>
          <a:lstStyle/>
          <a:p>
            <a:pPr eaLnBrk="1" hangingPunct="1">
              <a:defRPr/>
            </a:pPr>
            <a:r>
              <a:rPr lang="es-ES" dirty="0" smtClean="0"/>
              <a:t>Reclamaciones</a:t>
            </a:r>
            <a:endParaRPr lang="es-ES" dirty="0"/>
          </a:p>
        </p:txBody>
      </p:sp>
      <p:sp>
        <p:nvSpPr>
          <p:cNvPr id="126979" name="Rectangle 3"/>
          <p:cNvSpPr>
            <a:spLocks noGrp="1" noChangeArrowheads="1"/>
          </p:cNvSpPr>
          <p:nvPr>
            <p:ph type="body" idx="1"/>
          </p:nvPr>
        </p:nvSpPr>
        <p:spPr/>
        <p:txBody>
          <a:bodyPr/>
          <a:lstStyle/>
          <a:p>
            <a:pPr algn="just" eaLnBrk="1" hangingPunct="1"/>
            <a:r>
              <a:rPr lang="es-ES_tradnl" sz="2800" smtClean="0"/>
              <a:t>Las reclamaciones serán formuladas por escrito y entregadas al Juez Arbitro de la competición, quien a la vista de las alegaciones presentadas, tomará las decisiones que crea convenientes.</a:t>
            </a:r>
            <a:endParaRPr lang="es-ES" sz="2800" smtClean="0"/>
          </a:p>
          <a:p>
            <a:pPr lvl="3" algn="just" eaLnBrk="1" hangingPunct="1">
              <a:lnSpc>
                <a:spcPct val="90000"/>
              </a:lnSpc>
            </a:pPr>
            <a:endParaRPr lang="es-ES" sz="1800" smtClean="0"/>
          </a:p>
          <a:p>
            <a:pPr lvl="2" algn="just" eaLnBrk="1" hangingPunct="1">
              <a:lnSpc>
                <a:spcPct val="90000"/>
              </a:lnSpc>
            </a:pPr>
            <a:endParaRPr lang="es-ES" sz="2000" smtClean="0"/>
          </a:p>
          <a:p>
            <a:pPr lvl="3" algn="just" eaLnBrk="1" hangingPunct="1">
              <a:lnSpc>
                <a:spcPct val="90000"/>
              </a:lnSpc>
            </a:pPr>
            <a:endParaRPr lang="es-ES" sz="1800" smtClean="0"/>
          </a:p>
          <a:p>
            <a:pPr lvl="3" algn="just" eaLnBrk="1" hangingPunct="1">
              <a:lnSpc>
                <a:spcPct val="90000"/>
              </a:lnSpc>
            </a:pPr>
            <a:endParaRPr lang="es-ES" sz="180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3"/>
          <p:cNvSpPr>
            <a:spLocks noGrp="1" noChangeArrowheads="1"/>
          </p:cNvSpPr>
          <p:nvPr>
            <p:ph type="body" idx="1"/>
          </p:nvPr>
        </p:nvSpPr>
        <p:spPr/>
        <p:txBody>
          <a:bodyPr/>
          <a:lstStyle/>
          <a:p>
            <a:pPr algn="just" eaLnBrk="1" hangingPunct="1"/>
            <a:r>
              <a:rPr lang="es-ES_tradnl" sz="2400" smtClean="0"/>
              <a:t>Las apelaciones serán formuladas por escrito y entregadas al Juez Árbitro, junto con una fianza de importe igual a la mitad de la inscripción, con un mínimo de 20 €, quien revisará en primera instancia su decisión. De ratificarse en la misma entregará la apelación al Jurado de Competición para que sea éste quien resuelva el caso. En el supuesto en que el Jurado de Competición resuelva a favor del recurrente, le será devuelto el importe de la fianza depositada.</a:t>
            </a:r>
            <a:endParaRPr lang="es-ES" sz="2400" smtClean="0"/>
          </a:p>
        </p:txBody>
      </p:sp>
      <p:sp>
        <p:nvSpPr>
          <p:cNvPr id="76805" name="Rectangle 5"/>
          <p:cNvSpPr>
            <a:spLocks noGrp="1" noRot="1" noChangeArrowheads="1"/>
          </p:cNvSpPr>
          <p:nvPr>
            <p:ph type="title"/>
          </p:nvPr>
        </p:nvSpPr>
        <p:spPr/>
        <p:txBody>
          <a:bodyPr/>
          <a:lstStyle/>
          <a:p>
            <a:pPr eaLnBrk="1" hangingPunct="1">
              <a:defRPr/>
            </a:pPr>
            <a:r>
              <a:rPr lang="es-ES" dirty="0" smtClean="0"/>
              <a:t>Apelaciones</a:t>
            </a:r>
            <a:endParaRPr lang="es-E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ParaTriatlon</a:t>
            </a:r>
            <a:endParaRPr lang="es-ES" dirty="0"/>
          </a:p>
        </p:txBody>
      </p:sp>
      <p:sp>
        <p:nvSpPr>
          <p:cNvPr id="3" name="2 Marcador de contenido"/>
          <p:cNvSpPr>
            <a:spLocks noGrp="1"/>
          </p:cNvSpPr>
          <p:nvPr>
            <p:ph idx="1"/>
          </p:nvPr>
        </p:nvSpPr>
        <p:spPr/>
        <p:txBody>
          <a:bodyPr/>
          <a:lstStyle/>
          <a:p>
            <a:r>
              <a:rPr lang="es-ES" dirty="0" smtClean="0"/>
              <a:t>Consideraciones en cuanto a los recorridos y eliminación de barreras</a:t>
            </a:r>
          </a:p>
          <a:p>
            <a:endParaRPr lang="es-E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Categorías</a:t>
            </a:r>
            <a:endParaRPr lang="es-ES" dirty="0"/>
          </a:p>
        </p:txBody>
      </p:sp>
      <p:sp>
        <p:nvSpPr>
          <p:cNvPr id="3" name="2 Marcador de contenido"/>
          <p:cNvSpPr>
            <a:spLocks noGrp="1"/>
          </p:cNvSpPr>
          <p:nvPr>
            <p:ph idx="1"/>
          </p:nvPr>
        </p:nvSpPr>
        <p:spPr>
          <a:xfrm>
            <a:off x="323528" y="980728"/>
            <a:ext cx="8640960" cy="5400600"/>
          </a:xfrm>
        </p:spPr>
        <p:txBody>
          <a:bodyPr/>
          <a:lstStyle/>
          <a:p>
            <a:pPr marL="0" indent="0" algn="just">
              <a:buNone/>
            </a:pPr>
            <a:r>
              <a:rPr lang="es-ES" sz="1800" dirty="0" smtClean="0"/>
              <a:t>TRI 1. </a:t>
            </a:r>
            <a:r>
              <a:rPr lang="es-ES" sz="1800" dirty="0" err="1" smtClean="0"/>
              <a:t>Bicimanual</a:t>
            </a:r>
            <a:r>
              <a:rPr lang="es-ES" sz="1800" dirty="0" smtClean="0"/>
              <a:t>. Parapléjicos, </a:t>
            </a:r>
            <a:r>
              <a:rPr lang="es-ES" sz="1800" dirty="0" err="1" smtClean="0"/>
              <a:t>cuadrapléjicos</a:t>
            </a:r>
            <a:r>
              <a:rPr lang="es-ES" sz="1800" dirty="0" smtClean="0"/>
              <a:t>, polio, amputación ambas piernas. Debe utilizar la </a:t>
            </a:r>
            <a:r>
              <a:rPr lang="es-ES" sz="1800" dirty="0" err="1" smtClean="0"/>
              <a:t>bicimanual</a:t>
            </a:r>
            <a:r>
              <a:rPr lang="es-ES" sz="1800" dirty="0" smtClean="0"/>
              <a:t> en el circuito de ciclismo y una silla de ruedas de carrera en el segmento de carrera a pie</a:t>
            </a:r>
          </a:p>
          <a:p>
            <a:pPr marL="0" indent="0" algn="just">
              <a:buNone/>
            </a:pPr>
            <a:r>
              <a:rPr lang="es-ES" sz="1800" dirty="0" smtClean="0"/>
              <a:t>TRI 2. Incapacidad severa de las extremidades inferiores. Amputación por encima de la rodilla, el atleta deberá montar en bicicleta y correr con una prótesis que incluya rodilla o similar, o correr con muletas</a:t>
            </a:r>
          </a:p>
          <a:p>
            <a:pPr marL="0" lvl="1" indent="0" algn="just">
              <a:buNone/>
            </a:pPr>
            <a:r>
              <a:rPr lang="es-ES" sz="1800" dirty="0" smtClean="0"/>
              <a:t>TRI 3. Los otros. Esta categoría incluye aquellos atletas que tengan esclerosis múltiple, distrofia muscular, parálisis muscular, amputación de ambas piernas o parálisis en múltiples extremidades. Estos atletas montarán en bicicleta y correrán, pudiendo utilizar arneses o prótesis si así lo requiere.</a:t>
            </a:r>
          </a:p>
          <a:p>
            <a:pPr marL="0" lvl="1" indent="0" algn="just">
              <a:buNone/>
            </a:pPr>
            <a:r>
              <a:rPr lang="es-ES" sz="1800" dirty="0" smtClean="0"/>
              <a:t>TRI 4. Impedimento en brazos. Incluyendo parálisis, amputación por encima y debajo del codo e impedimento en ambas extremidades superiores. Los atletas podrán utilizar prótesis, arneses o “</a:t>
            </a:r>
            <a:r>
              <a:rPr lang="es-ES" sz="1800" dirty="0" err="1" smtClean="0"/>
              <a:t>sling</a:t>
            </a:r>
            <a:r>
              <a:rPr lang="es-ES" sz="1800" dirty="0" smtClean="0"/>
              <a:t>” sobre la bicicleta o mientras corren.</a:t>
            </a:r>
          </a:p>
          <a:p>
            <a:pPr marL="0" lvl="1" indent="0" algn="just">
              <a:buNone/>
            </a:pPr>
            <a:r>
              <a:rPr lang="es-ES" sz="1800" dirty="0" smtClean="0"/>
              <a:t>TRI 5. Impedimento menor de piernas. Incluyendo amputación por debajo de la rodilla. El atleta monta en bici y corre con una prótesis.</a:t>
            </a:r>
          </a:p>
          <a:p>
            <a:pPr marL="0" lvl="1" indent="0" algn="just">
              <a:buNone/>
            </a:pPr>
            <a:r>
              <a:rPr lang="es-ES" sz="1800" dirty="0" smtClean="0"/>
              <a:t>TRI 6. Impedimento visual. Legalmente ciego (20/200 de visión, una vez corregida la visión). Es obligatorio que el guía sea del mismo sexo durante toda la carrera. El atleta deberá ser atado al guía durante la natación, en el segmento de ciclismo usarán un tándem y en la carrera a pie van atados</a:t>
            </a:r>
            <a:r>
              <a:rPr lang="es-ES" sz="1600" dirty="0" smtClean="0"/>
              <a: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Ayudantes y Gorros</a:t>
            </a:r>
            <a:endParaRPr lang="es-ES" dirty="0"/>
          </a:p>
        </p:txBody>
      </p:sp>
      <p:sp>
        <p:nvSpPr>
          <p:cNvPr id="3" name="2 Marcador de contenido"/>
          <p:cNvSpPr>
            <a:spLocks noGrp="1"/>
          </p:cNvSpPr>
          <p:nvPr>
            <p:ph idx="1"/>
          </p:nvPr>
        </p:nvSpPr>
        <p:spPr/>
        <p:txBody>
          <a:bodyPr/>
          <a:lstStyle/>
          <a:p>
            <a:r>
              <a:rPr lang="es-ES" dirty="0" smtClean="0"/>
              <a:t>TRI 1 = 2 ayudantes</a:t>
            </a:r>
          </a:p>
          <a:p>
            <a:r>
              <a:rPr lang="es-ES" dirty="0" smtClean="0"/>
              <a:t>TRI 2 a TRI 6 = 1 ayudante</a:t>
            </a:r>
          </a:p>
          <a:p>
            <a:r>
              <a:rPr lang="es-ES" dirty="0" smtClean="0"/>
              <a:t>TRI 6 = Guía</a:t>
            </a:r>
          </a:p>
          <a:p>
            <a:r>
              <a:rPr lang="es-ES" dirty="0" smtClean="0"/>
              <a:t>TRI 1 = Gorro rojo</a:t>
            </a:r>
          </a:p>
          <a:p>
            <a:r>
              <a:rPr lang="es-ES" dirty="0" smtClean="0"/>
              <a:t>Gorro blanco = Ayuda desde salida de natación a zona de retirada neoprenos</a:t>
            </a:r>
          </a:p>
          <a:p>
            <a:r>
              <a:rPr lang="es-ES" dirty="0" smtClean="0"/>
              <a:t>Gorro azul = No necesita ayuda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Recorridos</a:t>
            </a:r>
            <a:endParaRPr lang="es-ES" dirty="0"/>
          </a:p>
        </p:txBody>
      </p:sp>
      <p:sp>
        <p:nvSpPr>
          <p:cNvPr id="3" name="2 Marcador de contenido"/>
          <p:cNvSpPr>
            <a:spLocks noGrp="1"/>
          </p:cNvSpPr>
          <p:nvPr>
            <p:ph idx="1"/>
          </p:nvPr>
        </p:nvSpPr>
        <p:spPr>
          <a:xfrm>
            <a:off x="467544" y="1340768"/>
            <a:ext cx="8229600" cy="4525963"/>
          </a:xfrm>
        </p:spPr>
        <p:txBody>
          <a:bodyPr/>
          <a:lstStyle/>
          <a:p>
            <a:r>
              <a:rPr lang="es-ES" dirty="0" smtClean="0"/>
              <a:t>Natación</a:t>
            </a:r>
          </a:p>
          <a:p>
            <a:pPr lvl="1"/>
            <a:r>
              <a:rPr lang="es-ES" dirty="0" smtClean="0"/>
              <a:t>Inicio desde el agua. En el caso de mas de una vuelta, no se sale del agua</a:t>
            </a:r>
          </a:p>
          <a:p>
            <a:r>
              <a:rPr lang="es-ES" dirty="0" smtClean="0"/>
              <a:t>Ciclismo</a:t>
            </a:r>
          </a:p>
          <a:p>
            <a:pPr lvl="1"/>
            <a:r>
              <a:rPr lang="es-ES" dirty="0" smtClean="0"/>
              <a:t>Evitar giros de 180º</a:t>
            </a:r>
          </a:p>
          <a:p>
            <a:pPr lvl="1"/>
            <a:r>
              <a:rPr lang="es-ES" dirty="0" smtClean="0"/>
              <a:t>Evitar pendientes superiores al 12%</a:t>
            </a:r>
          </a:p>
          <a:p>
            <a:pPr lvl="1"/>
            <a:r>
              <a:rPr lang="es-ES" dirty="0" err="1" smtClean="0"/>
              <a:t>Drafting</a:t>
            </a:r>
            <a:r>
              <a:rPr lang="es-ES" dirty="0" smtClean="0"/>
              <a:t> no permitido</a:t>
            </a:r>
          </a:p>
          <a:p>
            <a:r>
              <a:rPr lang="es-ES" dirty="0" smtClean="0"/>
              <a:t>Carrera</a:t>
            </a:r>
          </a:p>
          <a:p>
            <a:pPr lvl="1"/>
            <a:r>
              <a:rPr lang="es-ES" dirty="0" smtClean="0"/>
              <a:t>Evitar giros de 180º</a:t>
            </a:r>
          </a:p>
          <a:p>
            <a:pPr lvl="1"/>
            <a:endParaRPr lang="es-E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Tri</a:t>
            </a:r>
            <a:r>
              <a:rPr lang="es-ES" dirty="0" smtClean="0"/>
              <a:t> 1</a:t>
            </a:r>
            <a:endParaRPr lang="es-ES" dirty="0"/>
          </a:p>
        </p:txBody>
      </p:sp>
      <p:pic>
        <p:nvPicPr>
          <p:cNvPr id="1026" name="Picture 2"/>
          <p:cNvPicPr>
            <a:picLocks noChangeAspect="1" noChangeArrowheads="1"/>
          </p:cNvPicPr>
          <p:nvPr/>
        </p:nvPicPr>
        <p:blipFill>
          <a:blip r:embed="rId2" cstate="email"/>
          <a:srcRect/>
          <a:stretch>
            <a:fillRect/>
          </a:stretch>
        </p:blipFill>
        <p:spPr bwMode="auto">
          <a:xfrm>
            <a:off x="179512" y="1052736"/>
            <a:ext cx="3474107" cy="5211160"/>
          </a:xfrm>
          <a:prstGeom prst="rect">
            <a:avLst/>
          </a:prstGeom>
          <a:ln>
            <a:noFill/>
          </a:ln>
          <a:effectLst>
            <a:outerShdw blurRad="292100" dist="139700" dir="2700000" algn="tl" rotWithShape="0">
              <a:srgbClr val="333333">
                <a:alpha val="65000"/>
              </a:srgbClr>
            </a:outerShdw>
          </a:effectLst>
        </p:spPr>
      </p:pic>
      <p:pic>
        <p:nvPicPr>
          <p:cNvPr id="6" name="Picture 3"/>
          <p:cNvPicPr>
            <a:picLocks noChangeAspect="1" noChangeArrowheads="1"/>
          </p:cNvPicPr>
          <p:nvPr/>
        </p:nvPicPr>
        <p:blipFill>
          <a:blip r:embed="rId3" cstate="email"/>
          <a:srcRect/>
          <a:stretch>
            <a:fillRect/>
          </a:stretch>
        </p:blipFill>
        <p:spPr bwMode="auto">
          <a:xfrm>
            <a:off x="4499992" y="980728"/>
            <a:ext cx="4319580" cy="2879720"/>
          </a:xfrm>
          <a:prstGeom prst="rect">
            <a:avLst/>
          </a:prstGeom>
          <a:ln>
            <a:noFill/>
          </a:ln>
          <a:effectLst>
            <a:outerShdw blurRad="292100" dist="139700" dir="2700000" algn="tl" rotWithShape="0">
              <a:srgbClr val="333333">
                <a:alpha val="65000"/>
              </a:srgbClr>
            </a:outerShdw>
          </a:effectLst>
        </p:spPr>
      </p:pic>
      <p:pic>
        <p:nvPicPr>
          <p:cNvPr id="1027" name="Picture 3" descr="C:\Users\Jorge\Desktop\Gijon 2011\Imagenes\duatlón sábado matina0027.jpg"/>
          <p:cNvPicPr>
            <a:picLocks noChangeAspect="1" noChangeArrowheads="1"/>
          </p:cNvPicPr>
          <p:nvPr/>
        </p:nvPicPr>
        <p:blipFill>
          <a:blip r:embed="rId4" cstate="print"/>
          <a:srcRect/>
          <a:stretch>
            <a:fillRect/>
          </a:stretch>
        </p:blipFill>
        <p:spPr bwMode="auto">
          <a:xfrm>
            <a:off x="4139952" y="3140968"/>
            <a:ext cx="2437700" cy="3095744"/>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Tri</a:t>
            </a:r>
            <a:r>
              <a:rPr lang="es-ES" dirty="0" smtClean="0"/>
              <a:t> 2</a:t>
            </a:r>
            <a:endParaRPr lang="es-ES" dirty="0"/>
          </a:p>
        </p:txBody>
      </p:sp>
      <p:pic>
        <p:nvPicPr>
          <p:cNvPr id="3074" name="Picture 2"/>
          <p:cNvPicPr>
            <a:picLocks noChangeAspect="1" noChangeArrowheads="1"/>
          </p:cNvPicPr>
          <p:nvPr/>
        </p:nvPicPr>
        <p:blipFill>
          <a:blip r:embed="rId2" cstate="email"/>
          <a:srcRect/>
          <a:stretch>
            <a:fillRect/>
          </a:stretch>
        </p:blipFill>
        <p:spPr bwMode="auto">
          <a:xfrm>
            <a:off x="1115616" y="1124744"/>
            <a:ext cx="6867128" cy="515034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Tri</a:t>
            </a:r>
            <a:r>
              <a:rPr lang="es-ES" dirty="0" smtClean="0"/>
              <a:t> </a:t>
            </a:r>
            <a:r>
              <a:rPr lang="es-ES" dirty="0" smtClean="0"/>
              <a:t>3</a:t>
            </a:r>
            <a:endParaRPr lang="es-ES" dirty="0"/>
          </a:p>
        </p:txBody>
      </p:sp>
      <p:pic>
        <p:nvPicPr>
          <p:cNvPr id="4098" name="Picture 2"/>
          <p:cNvPicPr>
            <a:picLocks noChangeAspect="1" noChangeArrowheads="1"/>
          </p:cNvPicPr>
          <p:nvPr/>
        </p:nvPicPr>
        <p:blipFill>
          <a:blip r:embed="rId2" cstate="email"/>
          <a:srcRect/>
          <a:stretch>
            <a:fillRect/>
          </a:stretch>
        </p:blipFill>
        <p:spPr bwMode="auto">
          <a:xfrm>
            <a:off x="1835696" y="1196752"/>
            <a:ext cx="6028274" cy="4520927"/>
          </a:xfrm>
          <a:prstGeom prst="rect">
            <a:avLst/>
          </a:prstGeom>
          <a:ln>
            <a:noFill/>
          </a:ln>
          <a:effectLst>
            <a:outerShdw blurRad="292100" dist="139700" dir="2700000" algn="tl" rotWithShape="0">
              <a:srgbClr val="333333">
                <a:alpha val="65000"/>
              </a:srgbClr>
            </a:outerShdw>
          </a:effectLst>
        </p:spPr>
      </p:pic>
      <p:pic>
        <p:nvPicPr>
          <p:cNvPr id="2050" name="Picture 2" descr="C:\Users\Jorge\Desktop\Gijon 2011\Imagenes\duatlón sábado matina0034.jpg"/>
          <p:cNvPicPr>
            <a:picLocks noChangeAspect="1" noChangeArrowheads="1"/>
          </p:cNvPicPr>
          <p:nvPr/>
        </p:nvPicPr>
        <p:blipFill>
          <a:blip r:embed="rId3" cstate="print"/>
          <a:srcRect/>
          <a:stretch>
            <a:fillRect/>
          </a:stretch>
        </p:blipFill>
        <p:spPr bwMode="auto">
          <a:xfrm>
            <a:off x="467544" y="692696"/>
            <a:ext cx="3276119" cy="54000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Tri</a:t>
            </a:r>
            <a:r>
              <a:rPr lang="es-ES" dirty="0" smtClean="0"/>
              <a:t> 4</a:t>
            </a:r>
            <a:endParaRPr lang="es-ES" dirty="0"/>
          </a:p>
        </p:txBody>
      </p:sp>
      <p:pic>
        <p:nvPicPr>
          <p:cNvPr id="2050" name="Picture 2"/>
          <p:cNvPicPr>
            <a:picLocks noChangeAspect="1" noChangeArrowheads="1"/>
          </p:cNvPicPr>
          <p:nvPr/>
        </p:nvPicPr>
        <p:blipFill>
          <a:blip r:embed="rId2" cstate="email"/>
          <a:srcRect/>
          <a:stretch>
            <a:fillRect/>
          </a:stretch>
        </p:blipFill>
        <p:spPr bwMode="auto">
          <a:xfrm>
            <a:off x="2699792" y="980728"/>
            <a:ext cx="3600000" cy="540000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Tri</a:t>
            </a:r>
            <a:r>
              <a:rPr lang="es-ES" dirty="0" smtClean="0"/>
              <a:t> 5</a:t>
            </a:r>
            <a:endParaRPr lang="es-ES" dirty="0"/>
          </a:p>
        </p:txBody>
      </p:sp>
      <p:pic>
        <p:nvPicPr>
          <p:cNvPr id="1026" name="Picture 2"/>
          <p:cNvPicPr>
            <a:picLocks noChangeAspect="1" noChangeArrowheads="1"/>
          </p:cNvPicPr>
          <p:nvPr/>
        </p:nvPicPr>
        <p:blipFill>
          <a:blip r:embed="rId2" cstate="email"/>
          <a:srcRect/>
          <a:stretch>
            <a:fillRect/>
          </a:stretch>
        </p:blipFill>
        <p:spPr bwMode="auto">
          <a:xfrm>
            <a:off x="2699792" y="908720"/>
            <a:ext cx="3690143" cy="5532512"/>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err="1" smtClean="0"/>
              <a:t>Tri</a:t>
            </a:r>
            <a:r>
              <a:rPr lang="es-ES" dirty="0" smtClean="0"/>
              <a:t> </a:t>
            </a:r>
            <a:r>
              <a:rPr lang="es-ES" dirty="0" smtClean="0"/>
              <a:t>6</a:t>
            </a:r>
            <a:endParaRPr lang="es-ES" dirty="0"/>
          </a:p>
        </p:txBody>
      </p:sp>
      <p:pic>
        <p:nvPicPr>
          <p:cNvPr id="3074" name="Picture 2"/>
          <p:cNvPicPr>
            <a:picLocks noChangeAspect="1" noChangeArrowheads="1"/>
          </p:cNvPicPr>
          <p:nvPr/>
        </p:nvPicPr>
        <p:blipFill>
          <a:blip r:embed="rId2" cstate="email"/>
          <a:srcRect/>
          <a:stretch>
            <a:fillRect/>
          </a:stretch>
        </p:blipFill>
        <p:spPr bwMode="auto">
          <a:xfrm>
            <a:off x="2699792" y="1124744"/>
            <a:ext cx="6120680" cy="4371058"/>
          </a:xfrm>
          <a:prstGeom prst="rect">
            <a:avLst/>
          </a:prstGeom>
          <a:ln>
            <a:noFill/>
          </a:ln>
          <a:effectLst>
            <a:outerShdw blurRad="190500" algn="tl" rotWithShape="0">
              <a:srgbClr val="000000">
                <a:alpha val="70000"/>
              </a:srgbClr>
            </a:outerShdw>
          </a:effectLst>
        </p:spPr>
      </p:pic>
      <p:pic>
        <p:nvPicPr>
          <p:cNvPr id="3" name="Picture 2"/>
          <p:cNvPicPr>
            <a:picLocks noChangeAspect="1" noChangeArrowheads="1"/>
          </p:cNvPicPr>
          <p:nvPr/>
        </p:nvPicPr>
        <p:blipFill>
          <a:blip r:embed="rId3" cstate="print"/>
          <a:srcRect l="38910" r="28554"/>
          <a:stretch>
            <a:fillRect/>
          </a:stretch>
        </p:blipFill>
        <p:spPr bwMode="auto">
          <a:xfrm>
            <a:off x="179512" y="692696"/>
            <a:ext cx="3240360" cy="3600000"/>
          </a:xfrm>
          <a:prstGeom prst="rect">
            <a:avLst/>
          </a:prstGeom>
          <a:ln>
            <a:noFill/>
          </a:ln>
          <a:effectLst>
            <a:outerShdw blurRad="190500" algn="tl" rotWithShape="0">
              <a:srgbClr val="000000">
                <a:alpha val="70000"/>
              </a:srgbClr>
            </a:outerShdw>
          </a:effectLst>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5645</TotalTime>
  <Words>3744</Words>
  <Application>Microsoft Office PowerPoint</Application>
  <PresentationFormat>Presentación en pantalla (4:3)</PresentationFormat>
  <Paragraphs>562</Paragraphs>
  <Slides>69</Slides>
  <Notes>0</Notes>
  <HiddenSlides>0</HiddenSlides>
  <MMClips>0</MMClips>
  <ScaleCrop>false</ScaleCrop>
  <HeadingPairs>
    <vt:vector size="4" baseType="variant">
      <vt:variant>
        <vt:lpstr>Tema</vt:lpstr>
      </vt:variant>
      <vt:variant>
        <vt:i4>1</vt:i4>
      </vt:variant>
      <vt:variant>
        <vt:lpstr>Títulos de diapositiva</vt:lpstr>
      </vt:variant>
      <vt:variant>
        <vt:i4>69</vt:i4>
      </vt:variant>
    </vt:vector>
  </HeadingPairs>
  <TitlesOfParts>
    <vt:vector size="70" baseType="lpstr">
      <vt:lpstr>Tema de Office</vt:lpstr>
      <vt:lpstr>Reglamento de Competiciones 2010 “Aspectos a reforzar”</vt:lpstr>
      <vt:lpstr>La situación del Triatlón</vt:lpstr>
      <vt:lpstr>Por todo ello …</vt:lpstr>
      <vt:lpstr>Sanciones</vt:lpstr>
      <vt:lpstr>Eliminación Tarjeta Roja = Falta MUY Grave</vt:lpstr>
      <vt:lpstr>Reuniones Técnicas</vt:lpstr>
      <vt:lpstr>Equipamiento y Dorsales</vt:lpstr>
      <vt:lpstr>Material – Dorsales y Marcaje</vt:lpstr>
      <vt:lpstr>Material – Manillares y Acoples IR A RUEDA PERMITIDO</vt:lpstr>
      <vt:lpstr>Material – Manillares y Acoples IR A RUEDA NO PERMITIDO</vt:lpstr>
      <vt:lpstr>Material – Ruedas</vt:lpstr>
      <vt:lpstr>Sanciones comúnes</vt:lpstr>
      <vt:lpstr>Sanciones comúnes</vt:lpstr>
      <vt:lpstr>Control de salida</vt:lpstr>
      <vt:lpstr>Sanciones</vt:lpstr>
      <vt:lpstr>Temperaturas y uso neopreno</vt:lpstr>
      <vt:lpstr>Temperatura Agua</vt:lpstr>
      <vt:lpstr>Modificaciones</vt:lpstr>
      <vt:lpstr>Modificaciones</vt:lpstr>
      <vt:lpstr>Ubicación en los giros</vt:lpstr>
      <vt:lpstr>Control de embarcaciones</vt:lpstr>
      <vt:lpstr>Calcetines Compresión</vt:lpstr>
      <vt:lpstr>Sanciones Natación</vt:lpstr>
      <vt:lpstr>Diapositiva 24</vt:lpstr>
      <vt:lpstr>Diapositiva 25</vt:lpstr>
      <vt:lpstr>Ciclismo - Desarrollo</vt:lpstr>
      <vt:lpstr>Ir a rueda NO PERMITIDO</vt:lpstr>
      <vt:lpstr>Ir a rueda NO PERMITIDO</vt:lpstr>
      <vt:lpstr>Control drafting diferentes sexos</vt:lpstr>
      <vt:lpstr>Control drafting diferentes sexos</vt:lpstr>
      <vt:lpstr>Funciones – Ir a rueda NO PERMITIDO</vt:lpstr>
      <vt:lpstr>Diapositiva 32</vt:lpstr>
      <vt:lpstr>Diapositiva 33</vt:lpstr>
      <vt:lpstr>Ciclismo – Area de Penalización</vt:lpstr>
      <vt:lpstr>Ciclismo – Area de Penalización</vt:lpstr>
      <vt:lpstr>Diapositiva 36</vt:lpstr>
      <vt:lpstr>Zona de CAMBIO DE RUEDA</vt:lpstr>
      <vt:lpstr>Funciones – Cambio de Rueda</vt:lpstr>
      <vt:lpstr>Sanciones en el Ciclismo</vt:lpstr>
      <vt:lpstr>Control de los giros</vt:lpstr>
      <vt:lpstr>Sanciones en la Carrera a Pie</vt:lpstr>
      <vt:lpstr>Carrera – Area de Penalización</vt:lpstr>
      <vt:lpstr>Carrera – Area de Penalización</vt:lpstr>
      <vt:lpstr>Carrera – Area de Penalización</vt:lpstr>
      <vt:lpstr>Meta</vt:lpstr>
      <vt:lpstr>Material en el espacio asignado</vt:lpstr>
      <vt:lpstr>Bicicleta mal colocada</vt:lpstr>
      <vt:lpstr>Línea de montaje</vt:lpstr>
      <vt:lpstr>Línea de desmontaje</vt:lpstr>
      <vt:lpstr>Casco desabrochado en T1</vt:lpstr>
      <vt:lpstr>Casco a punto de desabrocharse</vt:lpstr>
      <vt:lpstr>Casco desabrochado en T2</vt:lpstr>
      <vt:lpstr>Ayuda externa en Transición</vt:lpstr>
      <vt:lpstr>Marcas prohibidas en Transición</vt:lpstr>
      <vt:lpstr>Material que no es de competición no autorizado en Transición</vt:lpstr>
      <vt:lpstr>Sanciones en el Area de Transición</vt:lpstr>
      <vt:lpstr>Reclamaciones y Apelaciones</vt:lpstr>
      <vt:lpstr>Reclamaciones</vt:lpstr>
      <vt:lpstr>Apelaciones</vt:lpstr>
      <vt:lpstr>ParaTriatlon</vt:lpstr>
      <vt:lpstr>Categorías</vt:lpstr>
      <vt:lpstr>Ayudantes y Gorros</vt:lpstr>
      <vt:lpstr>Recorridos</vt:lpstr>
      <vt:lpstr>Tri 1</vt:lpstr>
      <vt:lpstr>Tri 2</vt:lpstr>
      <vt:lpstr>Tri 3</vt:lpstr>
      <vt:lpstr>Tri 4</vt:lpstr>
      <vt:lpstr>Tri 5</vt:lpstr>
      <vt:lpstr>Tri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Jorge</dc:creator>
  <cp:lastModifiedBy>NTN</cp:lastModifiedBy>
  <cp:revision>214</cp:revision>
  <dcterms:created xsi:type="dcterms:W3CDTF">2009-12-15T06:52:36Z</dcterms:created>
  <dcterms:modified xsi:type="dcterms:W3CDTF">2010-10-23T06:13:37Z</dcterms:modified>
</cp:coreProperties>
</file>