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Lst>
  <p:notesMasterIdLst>
    <p:notesMasterId r:id="rId26"/>
  </p:notesMasterIdLst>
  <p:handoutMasterIdLst>
    <p:handoutMasterId r:id="rId27"/>
  </p:handoutMasterIdLst>
  <p:sldIdLst>
    <p:sldId id="434" r:id="rId2"/>
    <p:sldId id="433" r:id="rId3"/>
    <p:sldId id="292" r:id="rId4"/>
    <p:sldId id="293" r:id="rId5"/>
    <p:sldId id="294" r:id="rId6"/>
    <p:sldId id="435" r:id="rId7"/>
    <p:sldId id="295" r:id="rId8"/>
    <p:sldId id="296" r:id="rId9"/>
    <p:sldId id="349" r:id="rId10"/>
    <p:sldId id="304" r:id="rId11"/>
    <p:sldId id="340" r:id="rId12"/>
    <p:sldId id="341" r:id="rId13"/>
    <p:sldId id="337" r:id="rId14"/>
    <p:sldId id="338" r:id="rId15"/>
    <p:sldId id="350" r:id="rId16"/>
    <p:sldId id="351" r:id="rId17"/>
    <p:sldId id="305" r:id="rId18"/>
    <p:sldId id="432" r:id="rId19"/>
    <p:sldId id="363" r:id="rId20"/>
    <p:sldId id="380" r:id="rId21"/>
    <p:sldId id="312" r:id="rId22"/>
    <p:sldId id="313" r:id="rId23"/>
    <p:sldId id="315" r:id="rId24"/>
    <p:sldId id="356" r:id="rId25"/>
  </p:sldIdLst>
  <p:sldSz cx="9144000" cy="6858000" type="screen4x3"/>
  <p:notesSz cx="7099300" cy="10234613"/>
  <p:defaultTextStyle>
    <a:defPPr>
      <a:defRPr lang="es-ES"/>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BB"/>
    <a:srgbClr val="FFFF00"/>
    <a:srgbClr val="66FF33"/>
    <a:srgbClr val="3333FF"/>
    <a:srgbClr val="005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501" autoAdjust="0"/>
    <p:restoredTop sz="92656" autoAdjust="0"/>
  </p:normalViewPr>
  <p:slideViewPr>
    <p:cSldViewPr>
      <p:cViewPr varScale="1">
        <p:scale>
          <a:sx n="68" d="100"/>
          <a:sy n="68" d="100"/>
        </p:scale>
        <p:origin x="-1200" y="-102"/>
      </p:cViewPr>
      <p:guideLst>
        <p:guide orient="horz" pos="2160"/>
        <p:guide pos="2880"/>
      </p:guideLst>
    </p:cSldViewPr>
  </p:slideViewPr>
  <p:outlineViewPr>
    <p:cViewPr>
      <p:scale>
        <a:sx n="33" d="100"/>
        <a:sy n="33" d="100"/>
      </p:scale>
      <p:origin x="0" y="2361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pPr>
              <a:defRPr/>
            </a:pPr>
            <a:fld id="{01FDF565-1C6E-41EA-BABB-3D4B172A6B9F}" type="datetimeFigureOut">
              <a:rPr lang="es-ES"/>
              <a:pPr>
                <a:defRPr/>
              </a:pPr>
              <a:t>09/10/2012</a:t>
            </a:fld>
            <a:endParaRPr lang="es-ES"/>
          </a:p>
        </p:txBody>
      </p:sp>
      <p:sp>
        <p:nvSpPr>
          <p:cNvPr id="4" name="3 Marcador de pie de página"/>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pPr>
              <a:defRPr/>
            </a:pPr>
            <a:fld id="{0EA3F976-30E9-442B-BA4C-7E452DE4D374}" type="slidenum">
              <a:rPr lang="es-ES"/>
              <a:pPr>
                <a:defRPr/>
              </a:pPr>
              <a:t>‹Nº›</a:t>
            </a:fld>
            <a:endParaRPr lang="es-ES"/>
          </a:p>
        </p:txBody>
      </p:sp>
    </p:spTree>
    <p:extLst>
      <p:ext uri="{BB962C8B-B14F-4D97-AF65-F5344CB8AC3E}">
        <p14:creationId xmlns:p14="http://schemas.microsoft.com/office/powerpoint/2010/main" val="166482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vl1pPr>
          </a:lstStyle>
          <a:p>
            <a:pPr>
              <a:defRPr/>
            </a:pPr>
            <a:endParaRPr lang="es-ES"/>
          </a:p>
        </p:txBody>
      </p:sp>
      <p:sp>
        <p:nvSpPr>
          <p:cNvPr id="3" name="2 Marcador de fecha"/>
          <p:cNvSpPr>
            <a:spLocks noGrp="1"/>
          </p:cNvSpPr>
          <p:nvPr>
            <p:ph type="dt" idx="1"/>
          </p:nvPr>
        </p:nvSpPr>
        <p:spPr>
          <a:xfrm>
            <a:off x="4021138" y="0"/>
            <a:ext cx="3076575" cy="511175"/>
          </a:xfrm>
          <a:prstGeom prst="rect">
            <a:avLst/>
          </a:prstGeom>
        </p:spPr>
        <p:txBody>
          <a:bodyPr vert="horz" lIns="99048" tIns="49524" rIns="99048" bIns="49524" rtlCol="0"/>
          <a:lstStyle>
            <a:lvl1pPr algn="r">
              <a:defRPr sz="1300"/>
            </a:lvl1pPr>
          </a:lstStyle>
          <a:p>
            <a:pPr>
              <a:defRPr/>
            </a:pPr>
            <a:fld id="{2F316834-42C1-4384-AADF-EB799EA3933A}" type="datetimeFigureOut">
              <a:rPr lang="es-ES"/>
              <a:pPr>
                <a:defRPr/>
              </a:pPr>
              <a:t>09/10/2012</a:t>
            </a:fld>
            <a:endParaRPr lang="es-ES"/>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es-ES" noProof="0" smtClean="0"/>
          </a:p>
        </p:txBody>
      </p:sp>
      <p:sp>
        <p:nvSpPr>
          <p:cNvPr id="5" name="4 Marcador de notas"/>
          <p:cNvSpPr>
            <a:spLocks noGrp="1"/>
          </p:cNvSpPr>
          <p:nvPr>
            <p:ph type="body" sz="quarter" idx="3"/>
          </p:nvPr>
        </p:nvSpPr>
        <p:spPr>
          <a:xfrm>
            <a:off x="709613" y="4860925"/>
            <a:ext cx="5680075" cy="4605338"/>
          </a:xfrm>
          <a:prstGeom prst="rect">
            <a:avLst/>
          </a:prstGeom>
        </p:spPr>
        <p:txBody>
          <a:bodyPr vert="horz" lIns="99048" tIns="49524" rIns="99048" bIns="49524"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9721850"/>
            <a:ext cx="3076575" cy="511175"/>
          </a:xfrm>
          <a:prstGeom prst="rect">
            <a:avLst/>
          </a:prstGeom>
        </p:spPr>
        <p:txBody>
          <a:bodyPr vert="horz" lIns="99048" tIns="49524" rIns="99048" bIns="49524" rtlCol="0" anchor="b"/>
          <a:lstStyle>
            <a:lvl1pPr algn="l">
              <a:defRPr sz="1300"/>
            </a:lvl1pPr>
          </a:lstStyle>
          <a:p>
            <a:pPr>
              <a:defRPr/>
            </a:pPr>
            <a:endParaRPr lang="es-ES"/>
          </a:p>
        </p:txBody>
      </p:sp>
      <p:sp>
        <p:nvSpPr>
          <p:cNvPr id="7" name="6 Marcador de número de diapositiva"/>
          <p:cNvSpPr>
            <a:spLocks noGrp="1"/>
          </p:cNvSpPr>
          <p:nvPr>
            <p:ph type="sldNum" sz="quarter" idx="5"/>
          </p:nvPr>
        </p:nvSpPr>
        <p:spPr>
          <a:xfrm>
            <a:off x="4021138" y="9721850"/>
            <a:ext cx="3076575" cy="511175"/>
          </a:xfrm>
          <a:prstGeom prst="rect">
            <a:avLst/>
          </a:prstGeom>
        </p:spPr>
        <p:txBody>
          <a:bodyPr vert="horz" lIns="99048" tIns="49524" rIns="99048" bIns="49524" rtlCol="0" anchor="b"/>
          <a:lstStyle>
            <a:lvl1pPr algn="r">
              <a:defRPr sz="1300"/>
            </a:lvl1pPr>
          </a:lstStyle>
          <a:p>
            <a:pPr>
              <a:defRPr/>
            </a:pPr>
            <a:fld id="{CBD5CD33-5468-4B2E-BCFD-210AB01677DC}" type="slidenum">
              <a:rPr lang="es-ES"/>
              <a:pPr>
                <a:defRPr/>
              </a:pPr>
              <a:t>‹Nº›</a:t>
            </a:fld>
            <a:endParaRPr lang="es-ES"/>
          </a:p>
        </p:txBody>
      </p:sp>
    </p:spTree>
    <p:extLst>
      <p:ext uri="{BB962C8B-B14F-4D97-AF65-F5344CB8AC3E}">
        <p14:creationId xmlns:p14="http://schemas.microsoft.com/office/powerpoint/2010/main" val="990515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3793EF42-AE6C-4A0D-BE7F-CB345553CD5C}" type="datetimeFigureOut">
              <a:rPr lang="es-ES"/>
              <a:pPr>
                <a:defRPr/>
              </a:pPr>
              <a:t>09/10/2012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594B8B-10FC-44E6-8A2A-2074E556FFCA}" type="slidenum">
              <a:rPr lang="es-ES"/>
              <a:pPr>
                <a:defRPr/>
              </a:pPr>
              <a:t>‹Nº›</a:t>
            </a:fld>
            <a:endParaRPr lang="es-ES"/>
          </a:p>
        </p:txBody>
      </p:sp>
    </p:spTree>
    <p:extLst>
      <p:ext uri="{BB962C8B-B14F-4D97-AF65-F5344CB8AC3E}">
        <p14:creationId xmlns:p14="http://schemas.microsoft.com/office/powerpoint/2010/main" val="252305775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BF02759-FB81-4097-A9E5-E080A9CC62A6}" type="datetimeFigureOut">
              <a:rPr lang="es-ES"/>
              <a:pPr>
                <a:defRPr/>
              </a:pPr>
              <a:t>09/10/2012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E7609F7-0058-41BA-8E14-7AA4D59CBF59}" type="slidenum">
              <a:rPr lang="es-ES"/>
              <a:pPr>
                <a:defRPr/>
              </a:pPr>
              <a:t>‹Nº›</a:t>
            </a:fld>
            <a:endParaRPr lang="es-ES"/>
          </a:p>
        </p:txBody>
      </p:sp>
    </p:spTree>
    <p:extLst>
      <p:ext uri="{BB962C8B-B14F-4D97-AF65-F5344CB8AC3E}">
        <p14:creationId xmlns:p14="http://schemas.microsoft.com/office/powerpoint/2010/main" val="315008202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F292A94B-EB64-4DB0-939B-2849526B9D42}" type="datetimeFigureOut">
              <a:rPr lang="es-ES"/>
              <a:pPr>
                <a:defRPr/>
              </a:pPr>
              <a:t>09/10/2012</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8414BAF-2866-4FB6-94C6-2AC4792C6F98}" type="slidenum">
              <a:rPr lang="es-ES"/>
              <a:pPr>
                <a:defRPr/>
              </a:pPr>
              <a:t>‹Nº›</a:t>
            </a:fld>
            <a:endParaRPr lang="es-ES"/>
          </a:p>
        </p:txBody>
      </p:sp>
    </p:spTree>
    <p:extLst>
      <p:ext uri="{BB962C8B-B14F-4D97-AF65-F5344CB8AC3E}">
        <p14:creationId xmlns:p14="http://schemas.microsoft.com/office/powerpoint/2010/main" val="36620676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DBE5F1DD-384C-4279-B7DB-684FEDA0A658}" type="datetimeFigureOut">
              <a:rPr lang="es-ES"/>
              <a:pPr>
                <a:defRPr/>
              </a:pPr>
              <a:t>09/10/2012</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613F625-2C0B-4BF7-876F-D6EF1C4AC9B4}" type="slidenum">
              <a:rPr lang="es-ES"/>
              <a:pPr>
                <a:defRPr/>
              </a:pPr>
              <a:t>‹Nº›</a:t>
            </a:fld>
            <a:endParaRPr lang="es-ES"/>
          </a:p>
        </p:txBody>
      </p:sp>
    </p:spTree>
    <p:extLst>
      <p:ext uri="{BB962C8B-B14F-4D97-AF65-F5344CB8AC3E}">
        <p14:creationId xmlns:p14="http://schemas.microsoft.com/office/powerpoint/2010/main" val="180516931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pPr>
              <a:defRPr/>
            </a:pPr>
            <a:endParaRPr lang="es-ES"/>
          </a:p>
        </p:txBody>
      </p:sp>
      <p:sp>
        <p:nvSpPr>
          <p:cNvPr id="8" name="7 Marcador de pie de página"/>
          <p:cNvSpPr>
            <a:spLocks noGrp="1"/>
          </p:cNvSpPr>
          <p:nvPr>
            <p:ph type="ftr" sz="quarter" idx="11"/>
          </p:nvPr>
        </p:nvSpPr>
        <p:spPr/>
        <p:txBody>
          <a:bodyPr/>
          <a:lstStyle>
            <a:lvl1pPr>
              <a:defRPr/>
            </a:lvl1pPr>
          </a:lstStyle>
          <a:p>
            <a:pPr>
              <a:defRPr/>
            </a:pPr>
            <a:endParaRPr lang="es-ES"/>
          </a:p>
        </p:txBody>
      </p:sp>
      <p:sp>
        <p:nvSpPr>
          <p:cNvPr id="9" name="8 Marcador de número de diapositiva"/>
          <p:cNvSpPr>
            <a:spLocks noGrp="1"/>
          </p:cNvSpPr>
          <p:nvPr>
            <p:ph type="sldNum" sz="quarter" idx="12"/>
          </p:nvPr>
        </p:nvSpPr>
        <p:spPr/>
        <p:txBody>
          <a:bodyPr/>
          <a:lstStyle>
            <a:lvl1pPr>
              <a:defRPr/>
            </a:lvl1pPr>
          </a:lstStyle>
          <a:p>
            <a:pPr>
              <a:defRPr/>
            </a:pPr>
            <a:fld id="{78BFFBAF-578B-4E16-AFD6-DB48CD14C645}" type="slidenum">
              <a:rPr lang="es-ES"/>
              <a:pPr>
                <a:defRPr/>
              </a:pPr>
              <a:t>‹Nº›</a:t>
            </a:fld>
            <a:endParaRPr lang="es-ES"/>
          </a:p>
        </p:txBody>
      </p:sp>
    </p:spTree>
    <p:extLst>
      <p:ext uri="{BB962C8B-B14F-4D97-AF65-F5344CB8AC3E}">
        <p14:creationId xmlns:p14="http://schemas.microsoft.com/office/powerpoint/2010/main" val="29569259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pPr>
              <a:defRPr/>
            </a:pPr>
            <a:endParaRPr lang="es-ES"/>
          </a:p>
        </p:txBody>
      </p:sp>
      <p:sp>
        <p:nvSpPr>
          <p:cNvPr id="4" name="3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p:txBody>
          <a:bodyPr/>
          <a:lstStyle>
            <a:lvl1pPr>
              <a:defRPr/>
            </a:lvl1pPr>
          </a:lstStyle>
          <a:p>
            <a:pPr>
              <a:defRPr/>
            </a:pPr>
            <a:fld id="{4605C780-0217-4D98-8FC1-6E5A5CBD04A7}" type="slidenum">
              <a:rPr lang="es-ES"/>
              <a:pPr>
                <a:defRPr/>
              </a:pPr>
              <a:t>‹Nº›</a:t>
            </a:fld>
            <a:endParaRPr lang="es-ES"/>
          </a:p>
        </p:txBody>
      </p:sp>
    </p:spTree>
    <p:extLst>
      <p:ext uri="{BB962C8B-B14F-4D97-AF65-F5344CB8AC3E}">
        <p14:creationId xmlns:p14="http://schemas.microsoft.com/office/powerpoint/2010/main" val="362728698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a:defRPr/>
            </a:pPr>
            <a:endParaRPr lang="es-ES"/>
          </a:p>
        </p:txBody>
      </p:sp>
      <p:sp>
        <p:nvSpPr>
          <p:cNvPr id="3" name="2 Marcador de pie de página"/>
          <p:cNvSpPr>
            <a:spLocks noGrp="1"/>
          </p:cNvSpPr>
          <p:nvPr>
            <p:ph type="ftr" sz="quarter" idx="11"/>
          </p:nvPr>
        </p:nvSpPr>
        <p:spPr/>
        <p:txBody>
          <a:bodyPr/>
          <a:lstStyle>
            <a:lvl1pPr>
              <a:defRPr/>
            </a:lvl1pPr>
          </a:lstStyle>
          <a:p>
            <a:pPr>
              <a:defRPr/>
            </a:pPr>
            <a:endParaRPr lang="es-ES"/>
          </a:p>
        </p:txBody>
      </p:sp>
      <p:sp>
        <p:nvSpPr>
          <p:cNvPr id="4" name="3 Marcador de número de diapositiva"/>
          <p:cNvSpPr>
            <a:spLocks noGrp="1"/>
          </p:cNvSpPr>
          <p:nvPr>
            <p:ph type="sldNum" sz="quarter" idx="12"/>
          </p:nvPr>
        </p:nvSpPr>
        <p:spPr/>
        <p:txBody>
          <a:bodyPr/>
          <a:lstStyle>
            <a:lvl1pPr>
              <a:defRPr/>
            </a:lvl1pPr>
          </a:lstStyle>
          <a:p>
            <a:pPr>
              <a:defRPr/>
            </a:pPr>
            <a:fld id="{65AA07C1-2EAF-4C92-B2B6-1B54BD6D67B1}" type="slidenum">
              <a:rPr lang="es-ES"/>
              <a:pPr>
                <a:defRPr/>
              </a:pPr>
              <a:t>‹Nº›</a:t>
            </a:fld>
            <a:endParaRPr lang="es-ES"/>
          </a:p>
        </p:txBody>
      </p:sp>
    </p:spTree>
    <p:extLst>
      <p:ext uri="{BB962C8B-B14F-4D97-AF65-F5344CB8AC3E}">
        <p14:creationId xmlns:p14="http://schemas.microsoft.com/office/powerpoint/2010/main" val="9782671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pPr>
              <a:defRPr/>
            </a:pPr>
            <a:fld id="{B1951A09-8CD6-4700-9099-F405F5E3F2D9}" type="slidenum">
              <a:rPr lang="es-ES"/>
              <a:pPr>
                <a:defRPr/>
              </a:pPr>
              <a:t>‹Nº›</a:t>
            </a:fld>
            <a:endParaRPr lang="es-ES"/>
          </a:p>
        </p:txBody>
      </p:sp>
    </p:spTree>
    <p:extLst>
      <p:ext uri="{BB962C8B-B14F-4D97-AF65-F5344CB8AC3E}">
        <p14:creationId xmlns:p14="http://schemas.microsoft.com/office/powerpoint/2010/main" val="321933307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pPr>
              <a:defRPr/>
            </a:pPr>
            <a:fld id="{1CB11584-BF24-4C94-9B02-AAD4B90F9304}" type="slidenum">
              <a:rPr lang="es-ES"/>
              <a:pPr>
                <a:defRPr/>
              </a:pPr>
              <a:t>‹Nº›</a:t>
            </a:fld>
            <a:endParaRPr lang="es-ES"/>
          </a:p>
        </p:txBody>
      </p:sp>
    </p:spTree>
    <p:extLst>
      <p:ext uri="{BB962C8B-B14F-4D97-AF65-F5344CB8AC3E}">
        <p14:creationId xmlns:p14="http://schemas.microsoft.com/office/powerpoint/2010/main" val="40157980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98A8577-C9CA-4872-9570-6A749C3EA8DD}" type="slidenum">
              <a:rPr lang="es-ES"/>
              <a:pPr>
                <a:defRPr/>
              </a:pPr>
              <a:t>‹Nº›</a:t>
            </a:fld>
            <a:endParaRPr lang="es-ES"/>
          </a:p>
        </p:txBody>
      </p:sp>
    </p:spTree>
    <p:extLst>
      <p:ext uri="{BB962C8B-B14F-4D97-AF65-F5344CB8AC3E}">
        <p14:creationId xmlns:p14="http://schemas.microsoft.com/office/powerpoint/2010/main" val="6205981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87E0551-7EA0-4C25-BE7B-3E7EF8EFDBCE}" type="slidenum">
              <a:rPr lang="es-ES"/>
              <a:pPr>
                <a:defRPr/>
              </a:pPr>
              <a:t>‹Nº›</a:t>
            </a:fld>
            <a:endParaRPr lang="es-ES"/>
          </a:p>
        </p:txBody>
      </p:sp>
    </p:spTree>
    <p:extLst>
      <p:ext uri="{BB962C8B-B14F-4D97-AF65-F5344CB8AC3E}">
        <p14:creationId xmlns:p14="http://schemas.microsoft.com/office/powerpoint/2010/main" val="42402787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91D717E-F542-447A-8151-503BEF1BFF16}" type="datetimeFigureOut">
              <a:rPr lang="es-ES"/>
              <a:pPr>
                <a:defRPr/>
              </a:pPr>
              <a:t>09/10/2012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201FA4C-241C-434C-9573-31FF5C123F57}" type="slidenum">
              <a:rPr lang="es-ES"/>
              <a:pPr>
                <a:defRPr/>
              </a:pPr>
              <a:t>‹Nº›</a:t>
            </a:fld>
            <a:endParaRPr lang="es-ES"/>
          </a:p>
        </p:txBody>
      </p:sp>
      <p:pic>
        <p:nvPicPr>
          <p:cNvPr id="1031" name="6 Imagen" descr="oficialesydt.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429500" y="6353175"/>
            <a:ext cx="1714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11" descr="portada powerpoint3.jpg"/>
          <p:cNvPicPr>
            <a:picLocks noChangeAspect="1"/>
          </p:cNvPicPr>
          <p:nvPr userDrawn="1"/>
        </p:nvPicPr>
        <p:blipFill rotWithShape="1">
          <a:blip r:embed="rId14" cstate="print"/>
          <a:srcRect t="6677" b="74745"/>
          <a:stretch/>
        </p:blipFill>
        <p:spPr>
          <a:xfrm>
            <a:off x="-16899" y="0"/>
            <a:ext cx="9144000" cy="1201003"/>
          </a:xfrm>
          <a:prstGeom prst="rect">
            <a:avLst/>
          </a:prstGeom>
        </p:spPr>
      </p:pic>
    </p:spTree>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LT Std"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LT Std"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LT Std"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LT Std"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LT St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file:///C:\Documents%20and%20Settings\Jorge\Escritorio\Fede\Informe%20Previo%20DT%20v2006.2.do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arth.google.com/"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L,%20POR%20SEGUNDO%20A&#209;O.doc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Rot="1" noChangeArrowheads="1"/>
          </p:cNvSpPr>
          <p:nvPr>
            <p:ph type="title" idx="4294967295"/>
          </p:nvPr>
        </p:nvSpPr>
        <p:spPr>
          <a:xfrm>
            <a:off x="395288" y="1138832"/>
            <a:ext cx="8291512" cy="5170488"/>
          </a:xfrm>
        </p:spPr>
        <p:txBody>
          <a:bodyPr/>
          <a:lstStyle/>
          <a:p>
            <a:pPr eaLnBrk="1" hangingPunct="1">
              <a:defRPr/>
            </a:pPr>
            <a:r>
              <a:rPr lang="es-ES" sz="6000" dirty="0" smtClean="0">
                <a:effectLst>
                  <a:outerShdw blurRad="38100" dist="38100" dir="2700000" algn="tl">
                    <a:srgbClr val="000000">
                      <a:alpha val="43137"/>
                    </a:srgbClr>
                  </a:outerShdw>
                </a:effectLst>
              </a:rPr>
              <a:t>Delegado Técnico</a:t>
            </a:r>
            <a:br>
              <a:rPr lang="es-ES" sz="6000" dirty="0" smtClean="0">
                <a:effectLst>
                  <a:outerShdw blurRad="38100" dist="38100" dir="2700000" algn="tl">
                    <a:srgbClr val="000000">
                      <a:alpha val="43137"/>
                    </a:srgbClr>
                  </a:outerShdw>
                </a:effectLst>
              </a:rPr>
            </a:br>
            <a:r>
              <a:rPr lang="es-ES" sz="6000" dirty="0" smtClean="0">
                <a:effectLst>
                  <a:outerShdw blurRad="38100" dist="38100" dir="2700000" algn="tl">
                    <a:srgbClr val="000000">
                      <a:alpha val="43137"/>
                    </a:srgbClr>
                  </a:outerShdw>
                </a:effectLst>
              </a:rPr>
              <a:t>y</a:t>
            </a:r>
            <a:br>
              <a:rPr lang="es-ES" sz="6000" dirty="0" smtClean="0">
                <a:effectLst>
                  <a:outerShdw blurRad="38100" dist="38100" dir="2700000" algn="tl">
                    <a:srgbClr val="000000">
                      <a:alpha val="43137"/>
                    </a:srgbClr>
                  </a:outerShdw>
                </a:effectLst>
              </a:rPr>
            </a:br>
            <a:r>
              <a:rPr lang="es-ES" sz="6000" dirty="0" smtClean="0">
                <a:effectLst>
                  <a:outerShdw blurRad="38100" dist="38100" dir="2700000" algn="tl">
                    <a:srgbClr val="000000">
                      <a:alpha val="43137"/>
                    </a:srgbClr>
                  </a:outerShdw>
                </a:effectLst>
              </a:rPr>
              <a:t>Oficiales</a:t>
            </a:r>
            <a:br>
              <a:rPr lang="es-ES" sz="6000" dirty="0" smtClean="0">
                <a:effectLst>
                  <a:outerShdw blurRad="38100" dist="38100" dir="2700000" algn="tl">
                    <a:srgbClr val="000000">
                      <a:alpha val="43137"/>
                    </a:srgbClr>
                  </a:outerShdw>
                </a:effectLst>
              </a:rPr>
            </a:br>
            <a:r>
              <a:rPr lang="es-ES" sz="4000" dirty="0" smtClean="0">
                <a:effectLst>
                  <a:outerShdw blurRad="38100" dist="38100" dir="2700000" algn="tl">
                    <a:srgbClr val="000000">
                      <a:alpha val="43137"/>
                    </a:srgbClr>
                  </a:outerShdw>
                </a:effectLst>
              </a:rPr>
              <a:t>Metodología de Trabajo</a:t>
            </a:r>
            <a:br>
              <a:rPr lang="es-ES" sz="4000" dirty="0" smtClean="0">
                <a:effectLst>
                  <a:outerShdw blurRad="38100" dist="38100" dir="2700000" algn="tl">
                    <a:srgbClr val="000000">
                      <a:alpha val="43137"/>
                    </a:srgbClr>
                  </a:outerShdw>
                </a:effectLst>
              </a:rPr>
            </a:br>
            <a:r>
              <a:rPr lang="es-ES" sz="4000" dirty="0" smtClean="0">
                <a:effectLst>
                  <a:outerShdw blurRad="38100" dist="38100" dir="2700000" algn="tl">
                    <a:srgbClr val="000000">
                      <a:alpha val="43137"/>
                    </a:srgbClr>
                  </a:outerShdw>
                </a:effectLst>
              </a:rPr>
              <a:t>(Parte A1)</a:t>
            </a:r>
            <a:r>
              <a:rPr lang="es-ES" sz="6000" dirty="0" smtClean="0">
                <a:effectLst>
                  <a:outerShdw blurRad="38100" dist="38100" dir="2700000" algn="tl">
                    <a:srgbClr val="000000">
                      <a:alpha val="43137"/>
                    </a:srgbClr>
                  </a:outerShdw>
                </a:effectLst>
              </a:rPr>
              <a:t/>
            </a:r>
            <a:br>
              <a:rPr lang="es-ES" sz="6000" dirty="0" smtClean="0">
                <a:effectLst>
                  <a:outerShdw blurRad="38100" dist="38100" dir="2700000" algn="tl">
                    <a:srgbClr val="000000">
                      <a:alpha val="43137"/>
                    </a:srgbClr>
                  </a:outerShdw>
                </a:effectLst>
              </a:rPr>
            </a:br>
            <a:endParaRPr lang="es-ES" sz="2400" dirty="0" smtClean="0">
              <a:effectLst>
                <a:outerShdw blurRad="38100" dist="38100" dir="2700000" algn="tl">
                  <a:srgbClr val="000000">
                    <a:alpha val="43137"/>
                  </a:srgbClr>
                </a:outerShdw>
              </a:effectLst>
            </a:endParaRPr>
          </a:p>
        </p:txBody>
      </p:sp>
      <p:sp>
        <p:nvSpPr>
          <p:cNvPr id="3" name="1 Título"/>
          <p:cNvSpPr txBox="1">
            <a:spLocks/>
          </p:cNvSpPr>
          <p:nvPr/>
        </p:nvSpPr>
        <p:spPr>
          <a:xfrm>
            <a:off x="1331640" y="28104"/>
            <a:ext cx="309634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FORMACION OFICIALES N3</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descr="http://www.chateagratis.net/blog/wp-content/uploads/2009/08/interrog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502122"/>
            <a:ext cx="3500437"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 Título"/>
          <p:cNvSpPr txBox="1">
            <a:spLocks/>
          </p:cNvSpPr>
          <p:nvPr/>
        </p:nvSpPr>
        <p:spPr>
          <a:xfrm>
            <a:off x="1331640" y="28104"/>
            <a:ext cx="309634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DELEGADO TECNICO</a:t>
            </a:r>
            <a:endParaRPr lang="es-ES" sz="2800" dirty="0">
              <a:solidFill>
                <a:schemeClr val="bg1"/>
              </a:solidFill>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7136"/>
            <a:ext cx="3429000" cy="51562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pPr eaLnBrk="1" hangingPunct="1">
              <a:lnSpc>
                <a:spcPct val="90000"/>
              </a:lnSpc>
            </a:pPr>
            <a:r>
              <a:rPr lang="es-ES" smtClean="0"/>
              <a:t>Antes de la Competición</a:t>
            </a:r>
          </a:p>
          <a:p>
            <a:pPr lvl="1" eaLnBrk="1" hangingPunct="1">
              <a:lnSpc>
                <a:spcPct val="90000"/>
              </a:lnSpc>
            </a:pPr>
            <a:r>
              <a:rPr lang="es-ES" smtClean="0"/>
              <a:t>Contacto con el Organizador</a:t>
            </a:r>
          </a:p>
          <a:p>
            <a:pPr lvl="1" eaLnBrk="1" hangingPunct="1">
              <a:lnSpc>
                <a:spcPct val="90000"/>
              </a:lnSpc>
            </a:pPr>
            <a:r>
              <a:rPr lang="es-ES" smtClean="0"/>
              <a:t>Tipo de Competición</a:t>
            </a:r>
          </a:p>
          <a:p>
            <a:pPr lvl="1" eaLnBrk="1" hangingPunct="1">
              <a:lnSpc>
                <a:spcPct val="90000"/>
              </a:lnSpc>
            </a:pPr>
            <a:r>
              <a:rPr lang="es-ES" smtClean="0"/>
              <a:t>Condiciones Técnicas</a:t>
            </a:r>
          </a:p>
          <a:p>
            <a:pPr lvl="1" eaLnBrk="1" hangingPunct="1">
              <a:lnSpc>
                <a:spcPct val="90000"/>
              </a:lnSpc>
            </a:pPr>
            <a:r>
              <a:rPr lang="es-ES" smtClean="0"/>
              <a:t>Documentación</a:t>
            </a:r>
          </a:p>
          <a:p>
            <a:pPr lvl="1" eaLnBrk="1" hangingPunct="1">
              <a:lnSpc>
                <a:spcPct val="90000"/>
              </a:lnSpc>
            </a:pPr>
            <a:r>
              <a:rPr lang="es-ES" smtClean="0"/>
              <a:t>Condicionantes</a:t>
            </a:r>
          </a:p>
          <a:p>
            <a:pPr eaLnBrk="1" hangingPunct="1">
              <a:lnSpc>
                <a:spcPct val="90000"/>
              </a:lnSpc>
            </a:pPr>
            <a:r>
              <a:rPr lang="es-ES" smtClean="0"/>
              <a:t>Durante la Competición</a:t>
            </a:r>
          </a:p>
          <a:p>
            <a:pPr eaLnBrk="1" hangingPunct="1">
              <a:lnSpc>
                <a:spcPct val="90000"/>
              </a:lnSpc>
            </a:pPr>
            <a:r>
              <a:rPr lang="es-ES" smtClean="0"/>
              <a:t>Después de la Competición</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3" name="Rectangle 7"/>
          <p:cNvSpPr>
            <a:spLocks noChangeArrowheads="1"/>
          </p:cNvSpPr>
          <p:nvPr/>
        </p:nvSpPr>
        <p:spPr bwMode="auto">
          <a:xfrm>
            <a:off x="258763" y="2124075"/>
            <a:ext cx="1728787"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3 Meses</a:t>
            </a:r>
          </a:p>
        </p:txBody>
      </p:sp>
      <p:sp>
        <p:nvSpPr>
          <p:cNvPr id="162824" name="Rectangle 8"/>
          <p:cNvSpPr>
            <a:spLocks noChangeArrowheads="1"/>
          </p:cNvSpPr>
          <p:nvPr/>
        </p:nvSpPr>
        <p:spPr bwMode="auto">
          <a:xfrm>
            <a:off x="258763" y="2916238"/>
            <a:ext cx="2160587"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1 Mes</a:t>
            </a:r>
          </a:p>
        </p:txBody>
      </p:sp>
      <p:sp>
        <p:nvSpPr>
          <p:cNvPr id="162825" name="Rectangle 9"/>
          <p:cNvSpPr>
            <a:spLocks noChangeArrowheads="1"/>
          </p:cNvSpPr>
          <p:nvPr/>
        </p:nvSpPr>
        <p:spPr bwMode="auto">
          <a:xfrm>
            <a:off x="258763" y="3708400"/>
            <a:ext cx="2665412"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24/48 Horas</a:t>
            </a:r>
          </a:p>
        </p:txBody>
      </p:sp>
      <p:sp>
        <p:nvSpPr>
          <p:cNvPr id="162827" name="Rectangle 11"/>
          <p:cNvSpPr>
            <a:spLocks noChangeArrowheads="1"/>
          </p:cNvSpPr>
          <p:nvPr/>
        </p:nvSpPr>
        <p:spPr bwMode="auto">
          <a:xfrm>
            <a:off x="2058988" y="2124075"/>
            <a:ext cx="6842125"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Reunión con Organizador</a:t>
            </a:r>
          </a:p>
        </p:txBody>
      </p:sp>
      <p:sp>
        <p:nvSpPr>
          <p:cNvPr id="162828" name="Rectangle 12"/>
          <p:cNvSpPr>
            <a:spLocks noChangeArrowheads="1"/>
          </p:cNvSpPr>
          <p:nvPr/>
        </p:nvSpPr>
        <p:spPr bwMode="auto">
          <a:xfrm>
            <a:off x="2492375" y="2916238"/>
            <a:ext cx="6408738"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dirty="0">
                <a:solidFill>
                  <a:schemeClr val="bg1"/>
                </a:solidFill>
                <a:latin typeface="+mj-lt"/>
              </a:rPr>
              <a:t>Revisión temas pendientes y documentación a publicar</a:t>
            </a:r>
          </a:p>
        </p:txBody>
      </p:sp>
      <p:sp>
        <p:nvSpPr>
          <p:cNvPr id="162829" name="Rectangle 13"/>
          <p:cNvSpPr>
            <a:spLocks noChangeArrowheads="1"/>
          </p:cNvSpPr>
          <p:nvPr/>
        </p:nvSpPr>
        <p:spPr bwMode="auto">
          <a:xfrm>
            <a:off x="2995613" y="3708400"/>
            <a:ext cx="59055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Viaje a la competición. Reunión organizador</a:t>
            </a:r>
          </a:p>
        </p:txBody>
      </p:sp>
      <p:sp>
        <p:nvSpPr>
          <p:cNvPr id="162830" name="Rectangle 14"/>
          <p:cNvSpPr>
            <a:spLocks noChangeArrowheads="1"/>
          </p:cNvSpPr>
          <p:nvPr/>
        </p:nvSpPr>
        <p:spPr bwMode="auto">
          <a:xfrm>
            <a:off x="258763" y="1331913"/>
            <a:ext cx="1368425"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dirty="0">
                <a:solidFill>
                  <a:schemeClr val="bg1"/>
                </a:solidFill>
                <a:latin typeface="+mn-lt"/>
              </a:rPr>
              <a:t>+3 Meses</a:t>
            </a:r>
          </a:p>
        </p:txBody>
      </p:sp>
      <p:sp>
        <p:nvSpPr>
          <p:cNvPr id="162831" name="Rectangle 15"/>
          <p:cNvSpPr>
            <a:spLocks noChangeArrowheads="1"/>
          </p:cNvSpPr>
          <p:nvPr/>
        </p:nvSpPr>
        <p:spPr bwMode="auto">
          <a:xfrm>
            <a:off x="1700213" y="1331913"/>
            <a:ext cx="72009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dirty="0">
                <a:solidFill>
                  <a:schemeClr val="bg1"/>
                </a:solidFill>
                <a:latin typeface="+mn-lt"/>
              </a:rPr>
              <a:t>Captación de datos</a:t>
            </a:r>
          </a:p>
        </p:txBody>
      </p:sp>
      <p:sp>
        <p:nvSpPr>
          <p:cNvPr id="162832" name="Rectangle 16"/>
          <p:cNvSpPr>
            <a:spLocks noChangeArrowheads="1"/>
          </p:cNvSpPr>
          <p:nvPr/>
        </p:nvSpPr>
        <p:spPr bwMode="auto">
          <a:xfrm>
            <a:off x="258763" y="4500563"/>
            <a:ext cx="3168650"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24 Horas</a:t>
            </a:r>
          </a:p>
        </p:txBody>
      </p:sp>
      <p:sp>
        <p:nvSpPr>
          <p:cNvPr id="162833" name="Rectangle 17"/>
          <p:cNvSpPr>
            <a:spLocks noChangeArrowheads="1"/>
          </p:cNvSpPr>
          <p:nvPr/>
        </p:nvSpPr>
        <p:spPr bwMode="auto">
          <a:xfrm>
            <a:off x="3500438" y="4500563"/>
            <a:ext cx="5400675"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Reunión Técnica, Reunión JA y RJO</a:t>
            </a:r>
          </a:p>
        </p:txBody>
      </p:sp>
      <p:sp>
        <p:nvSpPr>
          <p:cNvPr id="162834" name="Rectangle 18"/>
          <p:cNvSpPr>
            <a:spLocks noChangeArrowheads="1"/>
          </p:cNvSpPr>
          <p:nvPr/>
        </p:nvSpPr>
        <p:spPr bwMode="auto">
          <a:xfrm>
            <a:off x="258763" y="5292725"/>
            <a:ext cx="3744912"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0 Horas</a:t>
            </a:r>
          </a:p>
        </p:txBody>
      </p:sp>
      <p:sp>
        <p:nvSpPr>
          <p:cNvPr id="162835" name="Rectangle 19"/>
          <p:cNvSpPr>
            <a:spLocks noChangeArrowheads="1"/>
          </p:cNvSpPr>
          <p:nvPr/>
        </p:nvSpPr>
        <p:spPr bwMode="auto">
          <a:xfrm>
            <a:off x="4075113" y="5292725"/>
            <a:ext cx="48260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Competición</a:t>
            </a:r>
          </a:p>
        </p:txBody>
      </p:sp>
      <p:sp>
        <p:nvSpPr>
          <p:cNvPr id="16"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grpId="0" nodeType="clickEffect">
                                  <p:stCondLst>
                                    <p:cond delay="0"/>
                                  </p:stCondLst>
                                  <p:childTnLst>
                                    <p:set>
                                      <p:cBhvr>
                                        <p:cTn id="6" dur="1" fill="hold">
                                          <p:stCondLst>
                                            <p:cond delay="0"/>
                                          </p:stCondLst>
                                        </p:cTn>
                                        <p:tgtEl>
                                          <p:spTgt spid="162830"/>
                                        </p:tgtEl>
                                        <p:attrNameLst>
                                          <p:attrName>style.visibility</p:attrName>
                                        </p:attrNameLst>
                                      </p:cBhvr>
                                      <p:to>
                                        <p:strVal val="visible"/>
                                      </p:to>
                                    </p:set>
                                    <p:anim calcmode="lin" valueType="num">
                                      <p:cBhvr additive="base">
                                        <p:cTn id="7" dur="2000" fill="hold"/>
                                        <p:tgtEl>
                                          <p:spTgt spid="162830"/>
                                        </p:tgtEl>
                                        <p:attrNameLst>
                                          <p:attrName>ppt_x</p:attrName>
                                        </p:attrNameLst>
                                      </p:cBhvr>
                                      <p:tavLst>
                                        <p:tav tm="0">
                                          <p:val>
                                            <p:strVal val="0-#ppt_w/2"/>
                                          </p:val>
                                        </p:tav>
                                        <p:tav tm="100000">
                                          <p:val>
                                            <p:strVal val="#ppt_x"/>
                                          </p:val>
                                        </p:tav>
                                      </p:tavLst>
                                    </p:anim>
                                    <p:anim calcmode="lin" valueType="num">
                                      <p:cBhvr additive="base">
                                        <p:cTn id="8" dur="2000" fill="hold"/>
                                        <p:tgtEl>
                                          <p:spTgt spid="162830"/>
                                        </p:tgtEl>
                                        <p:attrNameLst>
                                          <p:attrName>ppt_y</p:attrName>
                                        </p:attrNameLst>
                                      </p:cBhvr>
                                      <p:tavLst>
                                        <p:tav tm="0">
                                          <p:val>
                                            <p:strVal val="#ppt_y"/>
                                          </p:val>
                                        </p:tav>
                                        <p:tav tm="100000">
                                          <p:val>
                                            <p:strVal val="#ppt_y"/>
                                          </p:val>
                                        </p:tav>
                                      </p:tavLst>
                                    </p:anim>
                                  </p:childTnLst>
                                </p:cTn>
                              </p:par>
                              <p:par>
                                <p:cTn id="9" presetID="7" presetClass="entr" presetSubtype="8" fill="hold" grpId="0" nodeType="withEffect">
                                  <p:stCondLst>
                                    <p:cond delay="0"/>
                                  </p:stCondLst>
                                  <p:childTnLst>
                                    <p:set>
                                      <p:cBhvr>
                                        <p:cTn id="10" dur="1" fill="hold">
                                          <p:stCondLst>
                                            <p:cond delay="0"/>
                                          </p:stCondLst>
                                        </p:cTn>
                                        <p:tgtEl>
                                          <p:spTgt spid="162831"/>
                                        </p:tgtEl>
                                        <p:attrNameLst>
                                          <p:attrName>style.visibility</p:attrName>
                                        </p:attrNameLst>
                                      </p:cBhvr>
                                      <p:to>
                                        <p:strVal val="visible"/>
                                      </p:to>
                                    </p:set>
                                    <p:anim calcmode="lin" valueType="num">
                                      <p:cBhvr additive="base">
                                        <p:cTn id="11" dur="2000" fill="hold"/>
                                        <p:tgtEl>
                                          <p:spTgt spid="162831"/>
                                        </p:tgtEl>
                                        <p:attrNameLst>
                                          <p:attrName>ppt_x</p:attrName>
                                        </p:attrNameLst>
                                      </p:cBhvr>
                                      <p:tavLst>
                                        <p:tav tm="0">
                                          <p:val>
                                            <p:strVal val="0-#ppt_w/2"/>
                                          </p:val>
                                        </p:tav>
                                        <p:tav tm="100000">
                                          <p:val>
                                            <p:strVal val="#ppt_x"/>
                                          </p:val>
                                        </p:tav>
                                      </p:tavLst>
                                    </p:anim>
                                    <p:anim calcmode="lin" valueType="num">
                                      <p:cBhvr additive="base">
                                        <p:cTn id="12" dur="2000" fill="hold"/>
                                        <p:tgtEl>
                                          <p:spTgt spid="162831"/>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8" fill="hold" grpId="0" nodeType="clickEffect">
                                  <p:stCondLst>
                                    <p:cond delay="0"/>
                                  </p:stCondLst>
                                  <p:childTnLst>
                                    <p:set>
                                      <p:cBhvr>
                                        <p:cTn id="16" dur="1" fill="hold">
                                          <p:stCondLst>
                                            <p:cond delay="0"/>
                                          </p:stCondLst>
                                        </p:cTn>
                                        <p:tgtEl>
                                          <p:spTgt spid="162823"/>
                                        </p:tgtEl>
                                        <p:attrNameLst>
                                          <p:attrName>style.visibility</p:attrName>
                                        </p:attrNameLst>
                                      </p:cBhvr>
                                      <p:to>
                                        <p:strVal val="visible"/>
                                      </p:to>
                                    </p:set>
                                    <p:anim calcmode="lin" valueType="num">
                                      <p:cBhvr additive="base">
                                        <p:cTn id="17" dur="2000" fill="hold"/>
                                        <p:tgtEl>
                                          <p:spTgt spid="162823"/>
                                        </p:tgtEl>
                                        <p:attrNameLst>
                                          <p:attrName>ppt_x</p:attrName>
                                        </p:attrNameLst>
                                      </p:cBhvr>
                                      <p:tavLst>
                                        <p:tav tm="0">
                                          <p:val>
                                            <p:strVal val="0-#ppt_w/2"/>
                                          </p:val>
                                        </p:tav>
                                        <p:tav tm="100000">
                                          <p:val>
                                            <p:strVal val="#ppt_x"/>
                                          </p:val>
                                        </p:tav>
                                      </p:tavLst>
                                    </p:anim>
                                    <p:anim calcmode="lin" valueType="num">
                                      <p:cBhvr additive="base">
                                        <p:cTn id="18" dur="2000" fill="hold"/>
                                        <p:tgtEl>
                                          <p:spTgt spid="162823"/>
                                        </p:tgtEl>
                                        <p:attrNameLst>
                                          <p:attrName>ppt_y</p:attrName>
                                        </p:attrNameLst>
                                      </p:cBhvr>
                                      <p:tavLst>
                                        <p:tav tm="0">
                                          <p:val>
                                            <p:strVal val="#ppt_y"/>
                                          </p:val>
                                        </p:tav>
                                        <p:tav tm="100000">
                                          <p:val>
                                            <p:strVal val="#ppt_y"/>
                                          </p:val>
                                        </p:tav>
                                      </p:tavLst>
                                    </p:anim>
                                  </p:childTnLst>
                                </p:cTn>
                              </p:par>
                              <p:par>
                                <p:cTn id="19" presetID="7" presetClass="entr" presetSubtype="8" fill="hold" grpId="0" nodeType="withEffect">
                                  <p:stCondLst>
                                    <p:cond delay="0"/>
                                  </p:stCondLst>
                                  <p:childTnLst>
                                    <p:set>
                                      <p:cBhvr>
                                        <p:cTn id="20" dur="1" fill="hold">
                                          <p:stCondLst>
                                            <p:cond delay="0"/>
                                          </p:stCondLst>
                                        </p:cTn>
                                        <p:tgtEl>
                                          <p:spTgt spid="162827"/>
                                        </p:tgtEl>
                                        <p:attrNameLst>
                                          <p:attrName>style.visibility</p:attrName>
                                        </p:attrNameLst>
                                      </p:cBhvr>
                                      <p:to>
                                        <p:strVal val="visible"/>
                                      </p:to>
                                    </p:set>
                                    <p:anim calcmode="lin" valueType="num">
                                      <p:cBhvr additive="base">
                                        <p:cTn id="21" dur="2000" fill="hold"/>
                                        <p:tgtEl>
                                          <p:spTgt spid="162827"/>
                                        </p:tgtEl>
                                        <p:attrNameLst>
                                          <p:attrName>ppt_x</p:attrName>
                                        </p:attrNameLst>
                                      </p:cBhvr>
                                      <p:tavLst>
                                        <p:tav tm="0">
                                          <p:val>
                                            <p:strVal val="0-#ppt_w/2"/>
                                          </p:val>
                                        </p:tav>
                                        <p:tav tm="100000">
                                          <p:val>
                                            <p:strVal val="#ppt_x"/>
                                          </p:val>
                                        </p:tav>
                                      </p:tavLst>
                                    </p:anim>
                                    <p:anim calcmode="lin" valueType="num">
                                      <p:cBhvr additive="base">
                                        <p:cTn id="22" dur="2000" fill="hold"/>
                                        <p:tgtEl>
                                          <p:spTgt spid="162827"/>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7" presetClass="entr" presetSubtype="8" fill="hold" grpId="0" nodeType="clickEffect">
                                  <p:stCondLst>
                                    <p:cond delay="0"/>
                                  </p:stCondLst>
                                  <p:childTnLst>
                                    <p:set>
                                      <p:cBhvr>
                                        <p:cTn id="26" dur="1" fill="hold">
                                          <p:stCondLst>
                                            <p:cond delay="0"/>
                                          </p:stCondLst>
                                        </p:cTn>
                                        <p:tgtEl>
                                          <p:spTgt spid="162824"/>
                                        </p:tgtEl>
                                        <p:attrNameLst>
                                          <p:attrName>style.visibility</p:attrName>
                                        </p:attrNameLst>
                                      </p:cBhvr>
                                      <p:to>
                                        <p:strVal val="visible"/>
                                      </p:to>
                                    </p:set>
                                    <p:anim calcmode="lin" valueType="num">
                                      <p:cBhvr additive="base">
                                        <p:cTn id="27" dur="2000" fill="hold"/>
                                        <p:tgtEl>
                                          <p:spTgt spid="162824"/>
                                        </p:tgtEl>
                                        <p:attrNameLst>
                                          <p:attrName>ppt_x</p:attrName>
                                        </p:attrNameLst>
                                      </p:cBhvr>
                                      <p:tavLst>
                                        <p:tav tm="0">
                                          <p:val>
                                            <p:strVal val="0-#ppt_w/2"/>
                                          </p:val>
                                        </p:tav>
                                        <p:tav tm="100000">
                                          <p:val>
                                            <p:strVal val="#ppt_x"/>
                                          </p:val>
                                        </p:tav>
                                      </p:tavLst>
                                    </p:anim>
                                    <p:anim calcmode="lin" valueType="num">
                                      <p:cBhvr additive="base">
                                        <p:cTn id="28" dur="2000" fill="hold"/>
                                        <p:tgtEl>
                                          <p:spTgt spid="162824"/>
                                        </p:tgtEl>
                                        <p:attrNameLst>
                                          <p:attrName>ppt_y</p:attrName>
                                        </p:attrNameLst>
                                      </p:cBhvr>
                                      <p:tavLst>
                                        <p:tav tm="0">
                                          <p:val>
                                            <p:strVal val="#ppt_y"/>
                                          </p:val>
                                        </p:tav>
                                        <p:tav tm="100000">
                                          <p:val>
                                            <p:strVal val="#ppt_y"/>
                                          </p:val>
                                        </p:tav>
                                      </p:tavLst>
                                    </p:anim>
                                  </p:childTnLst>
                                </p:cTn>
                              </p:par>
                              <p:par>
                                <p:cTn id="29" presetID="7" presetClass="entr" presetSubtype="8" fill="hold" grpId="0" nodeType="withEffect">
                                  <p:stCondLst>
                                    <p:cond delay="0"/>
                                  </p:stCondLst>
                                  <p:childTnLst>
                                    <p:set>
                                      <p:cBhvr>
                                        <p:cTn id="30" dur="1" fill="hold">
                                          <p:stCondLst>
                                            <p:cond delay="0"/>
                                          </p:stCondLst>
                                        </p:cTn>
                                        <p:tgtEl>
                                          <p:spTgt spid="162828"/>
                                        </p:tgtEl>
                                        <p:attrNameLst>
                                          <p:attrName>style.visibility</p:attrName>
                                        </p:attrNameLst>
                                      </p:cBhvr>
                                      <p:to>
                                        <p:strVal val="visible"/>
                                      </p:to>
                                    </p:set>
                                    <p:anim calcmode="lin" valueType="num">
                                      <p:cBhvr additive="base">
                                        <p:cTn id="31" dur="2000" fill="hold"/>
                                        <p:tgtEl>
                                          <p:spTgt spid="162828"/>
                                        </p:tgtEl>
                                        <p:attrNameLst>
                                          <p:attrName>ppt_x</p:attrName>
                                        </p:attrNameLst>
                                      </p:cBhvr>
                                      <p:tavLst>
                                        <p:tav tm="0">
                                          <p:val>
                                            <p:strVal val="0-#ppt_w/2"/>
                                          </p:val>
                                        </p:tav>
                                        <p:tav tm="100000">
                                          <p:val>
                                            <p:strVal val="#ppt_x"/>
                                          </p:val>
                                        </p:tav>
                                      </p:tavLst>
                                    </p:anim>
                                    <p:anim calcmode="lin" valueType="num">
                                      <p:cBhvr additive="base">
                                        <p:cTn id="32" dur="2000" fill="hold"/>
                                        <p:tgtEl>
                                          <p:spTgt spid="16282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ntr" presetSubtype="8" fill="hold" grpId="0" nodeType="clickEffect">
                                  <p:stCondLst>
                                    <p:cond delay="0"/>
                                  </p:stCondLst>
                                  <p:childTnLst>
                                    <p:set>
                                      <p:cBhvr>
                                        <p:cTn id="36" dur="1" fill="hold">
                                          <p:stCondLst>
                                            <p:cond delay="0"/>
                                          </p:stCondLst>
                                        </p:cTn>
                                        <p:tgtEl>
                                          <p:spTgt spid="162825"/>
                                        </p:tgtEl>
                                        <p:attrNameLst>
                                          <p:attrName>style.visibility</p:attrName>
                                        </p:attrNameLst>
                                      </p:cBhvr>
                                      <p:to>
                                        <p:strVal val="visible"/>
                                      </p:to>
                                    </p:set>
                                    <p:anim calcmode="lin" valueType="num">
                                      <p:cBhvr additive="base">
                                        <p:cTn id="37" dur="2000" fill="hold"/>
                                        <p:tgtEl>
                                          <p:spTgt spid="162825"/>
                                        </p:tgtEl>
                                        <p:attrNameLst>
                                          <p:attrName>ppt_x</p:attrName>
                                        </p:attrNameLst>
                                      </p:cBhvr>
                                      <p:tavLst>
                                        <p:tav tm="0">
                                          <p:val>
                                            <p:strVal val="0-#ppt_w/2"/>
                                          </p:val>
                                        </p:tav>
                                        <p:tav tm="100000">
                                          <p:val>
                                            <p:strVal val="#ppt_x"/>
                                          </p:val>
                                        </p:tav>
                                      </p:tavLst>
                                    </p:anim>
                                    <p:anim calcmode="lin" valueType="num">
                                      <p:cBhvr additive="base">
                                        <p:cTn id="38" dur="2000" fill="hold"/>
                                        <p:tgtEl>
                                          <p:spTgt spid="162825"/>
                                        </p:tgtEl>
                                        <p:attrNameLst>
                                          <p:attrName>ppt_y</p:attrName>
                                        </p:attrNameLst>
                                      </p:cBhvr>
                                      <p:tavLst>
                                        <p:tav tm="0">
                                          <p:val>
                                            <p:strVal val="#ppt_y"/>
                                          </p:val>
                                        </p:tav>
                                        <p:tav tm="100000">
                                          <p:val>
                                            <p:strVal val="#ppt_y"/>
                                          </p:val>
                                        </p:tav>
                                      </p:tavLst>
                                    </p:anim>
                                  </p:childTnLst>
                                </p:cTn>
                              </p:par>
                              <p:par>
                                <p:cTn id="39" presetID="7" presetClass="entr" presetSubtype="8" fill="hold" grpId="0" nodeType="withEffect">
                                  <p:stCondLst>
                                    <p:cond delay="0"/>
                                  </p:stCondLst>
                                  <p:childTnLst>
                                    <p:set>
                                      <p:cBhvr>
                                        <p:cTn id="40" dur="1" fill="hold">
                                          <p:stCondLst>
                                            <p:cond delay="0"/>
                                          </p:stCondLst>
                                        </p:cTn>
                                        <p:tgtEl>
                                          <p:spTgt spid="162829"/>
                                        </p:tgtEl>
                                        <p:attrNameLst>
                                          <p:attrName>style.visibility</p:attrName>
                                        </p:attrNameLst>
                                      </p:cBhvr>
                                      <p:to>
                                        <p:strVal val="visible"/>
                                      </p:to>
                                    </p:set>
                                    <p:anim calcmode="lin" valueType="num">
                                      <p:cBhvr additive="base">
                                        <p:cTn id="41" dur="2000" fill="hold"/>
                                        <p:tgtEl>
                                          <p:spTgt spid="162829"/>
                                        </p:tgtEl>
                                        <p:attrNameLst>
                                          <p:attrName>ppt_x</p:attrName>
                                        </p:attrNameLst>
                                      </p:cBhvr>
                                      <p:tavLst>
                                        <p:tav tm="0">
                                          <p:val>
                                            <p:strVal val="0-#ppt_w/2"/>
                                          </p:val>
                                        </p:tav>
                                        <p:tav tm="100000">
                                          <p:val>
                                            <p:strVal val="#ppt_x"/>
                                          </p:val>
                                        </p:tav>
                                      </p:tavLst>
                                    </p:anim>
                                    <p:anim calcmode="lin" valueType="num">
                                      <p:cBhvr additive="base">
                                        <p:cTn id="42" dur="2000" fill="hold"/>
                                        <p:tgtEl>
                                          <p:spTgt spid="16282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7" presetClass="entr" presetSubtype="8" fill="hold" grpId="0" nodeType="clickEffect">
                                  <p:stCondLst>
                                    <p:cond delay="0"/>
                                  </p:stCondLst>
                                  <p:childTnLst>
                                    <p:set>
                                      <p:cBhvr>
                                        <p:cTn id="46" dur="1" fill="hold">
                                          <p:stCondLst>
                                            <p:cond delay="0"/>
                                          </p:stCondLst>
                                        </p:cTn>
                                        <p:tgtEl>
                                          <p:spTgt spid="162832"/>
                                        </p:tgtEl>
                                        <p:attrNameLst>
                                          <p:attrName>style.visibility</p:attrName>
                                        </p:attrNameLst>
                                      </p:cBhvr>
                                      <p:to>
                                        <p:strVal val="visible"/>
                                      </p:to>
                                    </p:set>
                                    <p:anim calcmode="lin" valueType="num">
                                      <p:cBhvr additive="base">
                                        <p:cTn id="47" dur="2000" fill="hold"/>
                                        <p:tgtEl>
                                          <p:spTgt spid="162832"/>
                                        </p:tgtEl>
                                        <p:attrNameLst>
                                          <p:attrName>ppt_x</p:attrName>
                                        </p:attrNameLst>
                                      </p:cBhvr>
                                      <p:tavLst>
                                        <p:tav tm="0">
                                          <p:val>
                                            <p:strVal val="0-#ppt_w/2"/>
                                          </p:val>
                                        </p:tav>
                                        <p:tav tm="100000">
                                          <p:val>
                                            <p:strVal val="#ppt_x"/>
                                          </p:val>
                                        </p:tav>
                                      </p:tavLst>
                                    </p:anim>
                                    <p:anim calcmode="lin" valueType="num">
                                      <p:cBhvr additive="base">
                                        <p:cTn id="48" dur="2000" fill="hold"/>
                                        <p:tgtEl>
                                          <p:spTgt spid="162832"/>
                                        </p:tgtEl>
                                        <p:attrNameLst>
                                          <p:attrName>ppt_y</p:attrName>
                                        </p:attrNameLst>
                                      </p:cBhvr>
                                      <p:tavLst>
                                        <p:tav tm="0">
                                          <p:val>
                                            <p:strVal val="#ppt_y"/>
                                          </p:val>
                                        </p:tav>
                                        <p:tav tm="100000">
                                          <p:val>
                                            <p:strVal val="#ppt_y"/>
                                          </p:val>
                                        </p:tav>
                                      </p:tavLst>
                                    </p:anim>
                                  </p:childTnLst>
                                </p:cTn>
                              </p:par>
                              <p:par>
                                <p:cTn id="49" presetID="7" presetClass="entr" presetSubtype="8" fill="hold" grpId="0" nodeType="withEffect">
                                  <p:stCondLst>
                                    <p:cond delay="0"/>
                                  </p:stCondLst>
                                  <p:childTnLst>
                                    <p:set>
                                      <p:cBhvr>
                                        <p:cTn id="50" dur="1" fill="hold">
                                          <p:stCondLst>
                                            <p:cond delay="0"/>
                                          </p:stCondLst>
                                        </p:cTn>
                                        <p:tgtEl>
                                          <p:spTgt spid="162833"/>
                                        </p:tgtEl>
                                        <p:attrNameLst>
                                          <p:attrName>style.visibility</p:attrName>
                                        </p:attrNameLst>
                                      </p:cBhvr>
                                      <p:to>
                                        <p:strVal val="visible"/>
                                      </p:to>
                                    </p:set>
                                    <p:anim calcmode="lin" valueType="num">
                                      <p:cBhvr additive="base">
                                        <p:cTn id="51" dur="2000" fill="hold"/>
                                        <p:tgtEl>
                                          <p:spTgt spid="162833"/>
                                        </p:tgtEl>
                                        <p:attrNameLst>
                                          <p:attrName>ppt_x</p:attrName>
                                        </p:attrNameLst>
                                      </p:cBhvr>
                                      <p:tavLst>
                                        <p:tav tm="0">
                                          <p:val>
                                            <p:strVal val="0-#ppt_w/2"/>
                                          </p:val>
                                        </p:tav>
                                        <p:tav tm="100000">
                                          <p:val>
                                            <p:strVal val="#ppt_x"/>
                                          </p:val>
                                        </p:tav>
                                      </p:tavLst>
                                    </p:anim>
                                    <p:anim calcmode="lin" valueType="num">
                                      <p:cBhvr additive="base">
                                        <p:cTn id="52" dur="2000" fill="hold"/>
                                        <p:tgtEl>
                                          <p:spTgt spid="162833"/>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7" presetClass="entr" presetSubtype="8" fill="hold" grpId="0" nodeType="clickEffect">
                                  <p:stCondLst>
                                    <p:cond delay="0"/>
                                  </p:stCondLst>
                                  <p:childTnLst>
                                    <p:set>
                                      <p:cBhvr>
                                        <p:cTn id="56" dur="1" fill="hold">
                                          <p:stCondLst>
                                            <p:cond delay="0"/>
                                          </p:stCondLst>
                                        </p:cTn>
                                        <p:tgtEl>
                                          <p:spTgt spid="162834"/>
                                        </p:tgtEl>
                                        <p:attrNameLst>
                                          <p:attrName>style.visibility</p:attrName>
                                        </p:attrNameLst>
                                      </p:cBhvr>
                                      <p:to>
                                        <p:strVal val="visible"/>
                                      </p:to>
                                    </p:set>
                                    <p:anim calcmode="lin" valueType="num">
                                      <p:cBhvr additive="base">
                                        <p:cTn id="57" dur="2000" fill="hold"/>
                                        <p:tgtEl>
                                          <p:spTgt spid="162834"/>
                                        </p:tgtEl>
                                        <p:attrNameLst>
                                          <p:attrName>ppt_x</p:attrName>
                                        </p:attrNameLst>
                                      </p:cBhvr>
                                      <p:tavLst>
                                        <p:tav tm="0">
                                          <p:val>
                                            <p:strVal val="0-#ppt_w/2"/>
                                          </p:val>
                                        </p:tav>
                                        <p:tav tm="100000">
                                          <p:val>
                                            <p:strVal val="#ppt_x"/>
                                          </p:val>
                                        </p:tav>
                                      </p:tavLst>
                                    </p:anim>
                                    <p:anim calcmode="lin" valueType="num">
                                      <p:cBhvr additive="base">
                                        <p:cTn id="58" dur="2000" fill="hold"/>
                                        <p:tgtEl>
                                          <p:spTgt spid="162834"/>
                                        </p:tgtEl>
                                        <p:attrNameLst>
                                          <p:attrName>ppt_y</p:attrName>
                                        </p:attrNameLst>
                                      </p:cBhvr>
                                      <p:tavLst>
                                        <p:tav tm="0">
                                          <p:val>
                                            <p:strVal val="#ppt_y"/>
                                          </p:val>
                                        </p:tav>
                                        <p:tav tm="100000">
                                          <p:val>
                                            <p:strVal val="#ppt_y"/>
                                          </p:val>
                                        </p:tav>
                                      </p:tavLst>
                                    </p:anim>
                                  </p:childTnLst>
                                </p:cTn>
                              </p:par>
                              <p:par>
                                <p:cTn id="59" presetID="7" presetClass="entr" presetSubtype="8" fill="hold" grpId="0" nodeType="withEffect">
                                  <p:stCondLst>
                                    <p:cond delay="0"/>
                                  </p:stCondLst>
                                  <p:childTnLst>
                                    <p:set>
                                      <p:cBhvr>
                                        <p:cTn id="60" dur="1" fill="hold">
                                          <p:stCondLst>
                                            <p:cond delay="0"/>
                                          </p:stCondLst>
                                        </p:cTn>
                                        <p:tgtEl>
                                          <p:spTgt spid="162835"/>
                                        </p:tgtEl>
                                        <p:attrNameLst>
                                          <p:attrName>style.visibility</p:attrName>
                                        </p:attrNameLst>
                                      </p:cBhvr>
                                      <p:to>
                                        <p:strVal val="visible"/>
                                      </p:to>
                                    </p:set>
                                    <p:anim calcmode="lin" valueType="num">
                                      <p:cBhvr additive="base">
                                        <p:cTn id="61" dur="2000" fill="hold"/>
                                        <p:tgtEl>
                                          <p:spTgt spid="162835"/>
                                        </p:tgtEl>
                                        <p:attrNameLst>
                                          <p:attrName>ppt_x</p:attrName>
                                        </p:attrNameLst>
                                      </p:cBhvr>
                                      <p:tavLst>
                                        <p:tav tm="0">
                                          <p:val>
                                            <p:strVal val="0-#ppt_w/2"/>
                                          </p:val>
                                        </p:tav>
                                        <p:tav tm="100000">
                                          <p:val>
                                            <p:strVal val="#ppt_x"/>
                                          </p:val>
                                        </p:tav>
                                      </p:tavLst>
                                    </p:anim>
                                    <p:anim calcmode="lin" valueType="num">
                                      <p:cBhvr additive="base">
                                        <p:cTn id="62" dur="2000" fill="hold"/>
                                        <p:tgtEl>
                                          <p:spTgt spid="1628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3" grpId="0" animBg="1"/>
      <p:bldP spid="162824" grpId="0" animBg="1"/>
      <p:bldP spid="162825" grpId="0" animBg="1"/>
      <p:bldP spid="162827" grpId="0" animBg="1"/>
      <p:bldP spid="162828" grpId="0" animBg="1"/>
      <p:bldP spid="162829" grpId="0" animBg="1"/>
      <p:bldP spid="162830" grpId="0" animBg="1"/>
      <p:bldP spid="162831" grpId="0" animBg="1"/>
      <p:bldP spid="162832" grpId="0" animBg="1"/>
      <p:bldP spid="162833" grpId="0" animBg="1"/>
      <p:bldP spid="162834" grpId="0" animBg="1"/>
      <p:bldP spid="1628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214313" y="1340768"/>
            <a:ext cx="8786812" cy="5302920"/>
          </a:xfrm>
        </p:spPr>
        <p:txBody>
          <a:bodyPr/>
          <a:lstStyle/>
          <a:p>
            <a:pPr eaLnBrk="1" hangingPunct="1"/>
            <a:r>
              <a:rPr lang="es-ES" sz="2800" dirty="0" smtClean="0"/>
              <a:t>Contactar con el organizador</a:t>
            </a:r>
          </a:p>
          <a:p>
            <a:pPr eaLnBrk="1" hangingPunct="1"/>
            <a:r>
              <a:rPr lang="es-ES" sz="2800" dirty="0" smtClean="0"/>
              <a:t>Requerir de el toda la información necesaria para hacernos una composición de lugar, y ofrecerle toda la documentación que tenemos disponible</a:t>
            </a:r>
          </a:p>
          <a:p>
            <a:pPr lvl="1" eaLnBrk="1" hangingPunct="1"/>
            <a:r>
              <a:rPr lang="es-ES" sz="2400" dirty="0" smtClean="0"/>
              <a:t>Manual de Organizadores</a:t>
            </a:r>
          </a:p>
          <a:p>
            <a:pPr lvl="1" eaLnBrk="1" hangingPunct="1"/>
            <a:r>
              <a:rPr lang="es-ES" sz="2400" dirty="0" smtClean="0"/>
              <a:t>Reglamento</a:t>
            </a:r>
          </a:p>
          <a:p>
            <a:pPr lvl="1" eaLnBrk="1" hangingPunct="1"/>
            <a:r>
              <a:rPr lang="es-ES" sz="2400" dirty="0" smtClean="0"/>
              <a:t>Normativa</a:t>
            </a:r>
          </a:p>
          <a:p>
            <a:pPr lvl="1" eaLnBrk="1" hangingPunct="1"/>
            <a:r>
              <a:rPr lang="es-ES" sz="2400" dirty="0" smtClean="0"/>
              <a:t>Proyecto/Contrato</a:t>
            </a:r>
          </a:p>
          <a:p>
            <a:pPr lvl="1" eaLnBrk="1" hangingPunct="1"/>
            <a:r>
              <a:rPr lang="es-ES" sz="2400" dirty="0" smtClean="0"/>
              <a:t>Información ediciones previas</a:t>
            </a:r>
          </a:p>
          <a:p>
            <a:pPr lvl="2" eaLnBrk="1" hangingPunct="1"/>
            <a:r>
              <a:rPr lang="es-ES" sz="2000" dirty="0" smtClean="0"/>
              <a:t>Informe Delegado Técnico</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NORMATIVAS</a:t>
            </a:r>
            <a:endParaRPr lang="es-ES" sz="2800" dirty="0">
              <a:solidFill>
                <a:schemeClr val="bg1"/>
              </a:solidFill>
            </a:endParaRPr>
          </a:p>
        </p:txBody>
      </p:sp>
    </p:spTree>
    <p:extLst>
      <p:ext uri="{BB962C8B-B14F-4D97-AF65-F5344CB8AC3E}">
        <p14:creationId xmlns:p14="http://schemas.microsoft.com/office/powerpoint/2010/main" val="327611883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268413"/>
            <a:ext cx="8229600" cy="5113337"/>
          </a:xfrm>
        </p:spPr>
        <p:txBody>
          <a:bodyPr/>
          <a:lstStyle/>
          <a:p>
            <a:pPr eaLnBrk="1" hangingPunct="1">
              <a:lnSpc>
                <a:spcPct val="90000"/>
              </a:lnSpc>
            </a:pPr>
            <a:r>
              <a:rPr lang="es-ES" sz="2800" dirty="0" smtClean="0"/>
              <a:t>Promoción</a:t>
            </a:r>
          </a:p>
          <a:p>
            <a:pPr eaLnBrk="1" hangingPunct="1">
              <a:lnSpc>
                <a:spcPct val="90000"/>
              </a:lnSpc>
            </a:pPr>
            <a:r>
              <a:rPr lang="es-ES" sz="2800" dirty="0" smtClean="0"/>
              <a:t>Autonómica</a:t>
            </a:r>
          </a:p>
          <a:p>
            <a:pPr eaLnBrk="1" hangingPunct="1">
              <a:lnSpc>
                <a:spcPct val="90000"/>
              </a:lnSpc>
            </a:pPr>
            <a:r>
              <a:rPr lang="es-ES" sz="2800" dirty="0" smtClean="0"/>
              <a:t>Prueba Nacional </a:t>
            </a:r>
            <a:r>
              <a:rPr lang="es-ES" sz="2800" dirty="0" err="1" smtClean="0"/>
              <a:t>Fetri</a:t>
            </a:r>
            <a:endParaRPr lang="es-ES" sz="2800" dirty="0" smtClean="0"/>
          </a:p>
          <a:p>
            <a:pPr eaLnBrk="1" hangingPunct="1">
              <a:lnSpc>
                <a:spcPct val="90000"/>
              </a:lnSpc>
            </a:pPr>
            <a:r>
              <a:rPr lang="es-ES" sz="2800" dirty="0" smtClean="0"/>
              <a:t>Campeonato de España</a:t>
            </a:r>
          </a:p>
          <a:p>
            <a:pPr eaLnBrk="1" hangingPunct="1">
              <a:lnSpc>
                <a:spcPct val="90000"/>
              </a:lnSpc>
            </a:pPr>
            <a:endParaRPr lang="es-ES" sz="2800" dirty="0" smtClean="0"/>
          </a:p>
          <a:p>
            <a:pPr eaLnBrk="1" hangingPunct="1">
              <a:lnSpc>
                <a:spcPct val="90000"/>
              </a:lnSpc>
            </a:pPr>
            <a:r>
              <a:rPr lang="es-ES" sz="2800" dirty="0" smtClean="0"/>
              <a:t>Triatlon</a:t>
            </a:r>
          </a:p>
          <a:p>
            <a:pPr eaLnBrk="1" hangingPunct="1">
              <a:lnSpc>
                <a:spcPct val="90000"/>
              </a:lnSpc>
            </a:pPr>
            <a:r>
              <a:rPr lang="es-ES" sz="2800" dirty="0" err="1" smtClean="0"/>
              <a:t>Duatlon</a:t>
            </a:r>
            <a:endParaRPr lang="es-ES" sz="2800" dirty="0" smtClean="0"/>
          </a:p>
          <a:p>
            <a:pPr eaLnBrk="1" hangingPunct="1">
              <a:lnSpc>
                <a:spcPct val="90000"/>
              </a:lnSpc>
            </a:pPr>
            <a:r>
              <a:rPr lang="es-ES" sz="2800" dirty="0" smtClean="0"/>
              <a:t>Triatlon Cros</a:t>
            </a:r>
          </a:p>
          <a:p>
            <a:pPr eaLnBrk="1" hangingPunct="1">
              <a:lnSpc>
                <a:spcPct val="90000"/>
              </a:lnSpc>
            </a:pPr>
            <a:r>
              <a:rPr lang="es-ES" sz="2800" dirty="0" err="1" smtClean="0"/>
              <a:t>Duatlon</a:t>
            </a:r>
            <a:r>
              <a:rPr lang="es-ES" sz="2800" dirty="0" smtClean="0"/>
              <a:t> Cros</a:t>
            </a:r>
          </a:p>
          <a:p>
            <a:pPr eaLnBrk="1" hangingPunct="1">
              <a:lnSpc>
                <a:spcPct val="90000"/>
              </a:lnSpc>
            </a:pPr>
            <a:r>
              <a:rPr lang="es-ES" sz="2800" dirty="0" smtClean="0"/>
              <a:t>Triatlon de Invierno</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TIPO DE COMPETICION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eaLnBrk="1" hangingPunct="1"/>
            <a:r>
              <a:rPr lang="es-ES" sz="2800" dirty="0" smtClean="0"/>
              <a:t>Cortas-largas</a:t>
            </a:r>
          </a:p>
          <a:p>
            <a:pPr eaLnBrk="1" hangingPunct="1"/>
            <a:r>
              <a:rPr lang="es-ES" sz="2800" dirty="0" smtClean="0"/>
              <a:t>Abiertas-grupos de edad-élite</a:t>
            </a:r>
          </a:p>
          <a:p>
            <a:pPr eaLnBrk="1" hangingPunct="1"/>
            <a:r>
              <a:rPr lang="es-ES" sz="2800" dirty="0" smtClean="0"/>
              <a:t>Carretera-montaña</a:t>
            </a:r>
          </a:p>
          <a:p>
            <a:pPr eaLnBrk="1" hangingPunct="1"/>
            <a:r>
              <a:rPr lang="es-ES" sz="2800" dirty="0" smtClean="0"/>
              <a:t>Verano-invierno</a:t>
            </a:r>
          </a:p>
          <a:p>
            <a:pPr eaLnBrk="1" hangingPunct="1"/>
            <a:r>
              <a:rPr lang="es-ES" sz="2800" dirty="0" smtClean="0"/>
              <a:t>Individuales-equipos</a:t>
            </a:r>
          </a:p>
          <a:p>
            <a:pPr eaLnBrk="1" hangingPunct="1"/>
            <a:r>
              <a:rPr lang="es-ES" sz="2800" dirty="0" smtClean="0"/>
              <a:t>Manual-informatizada</a:t>
            </a:r>
          </a:p>
          <a:p>
            <a:pPr eaLnBrk="1" hangingPunct="1"/>
            <a:r>
              <a:rPr lang="es-ES" sz="2800" dirty="0" smtClean="0"/>
              <a:t>Televisada-no televisada</a:t>
            </a:r>
          </a:p>
          <a:p>
            <a:pPr eaLnBrk="1" hangingPunct="1"/>
            <a:endParaRPr lang="es-ES" dirty="0"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CONDICIONES TECNICAS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2 Marcador de contenido"/>
          <p:cNvSpPr>
            <a:spLocks noGrp="1"/>
          </p:cNvSpPr>
          <p:nvPr>
            <p:ph idx="1"/>
          </p:nvPr>
        </p:nvSpPr>
        <p:spPr/>
        <p:txBody>
          <a:bodyPr/>
          <a:lstStyle/>
          <a:p>
            <a:pPr eaLnBrk="1" hangingPunct="1"/>
            <a:r>
              <a:rPr lang="es-ES" sz="2800" dirty="0" smtClean="0"/>
              <a:t>Hay que solicitar al organizador un adelanto de mapas y planos de zonas de acceso</a:t>
            </a:r>
          </a:p>
          <a:p>
            <a:pPr eaLnBrk="1" hangingPunct="1"/>
            <a:r>
              <a:rPr lang="es-ES" sz="2800" dirty="0" smtClean="0"/>
              <a:t>Permisos</a:t>
            </a:r>
          </a:p>
          <a:p>
            <a:pPr eaLnBrk="1" hangingPunct="1"/>
            <a:r>
              <a:rPr lang="es-ES" sz="2800" dirty="0" smtClean="0"/>
              <a:t>Seguros</a:t>
            </a:r>
          </a:p>
          <a:p>
            <a:pPr eaLnBrk="1" hangingPunct="1"/>
            <a:r>
              <a:rPr lang="es-ES" sz="2800" dirty="0" smtClean="0"/>
              <a:t>Certificados de salubridad del agua</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DOCUMENTACION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pPr eaLnBrk="1" hangingPunct="1">
              <a:lnSpc>
                <a:spcPct val="90000"/>
              </a:lnSpc>
            </a:pPr>
            <a:r>
              <a:rPr lang="es-ES" sz="2800" dirty="0" smtClean="0"/>
              <a:t>Horas de luz</a:t>
            </a:r>
          </a:p>
          <a:p>
            <a:pPr eaLnBrk="1" hangingPunct="1">
              <a:lnSpc>
                <a:spcPct val="90000"/>
              </a:lnSpc>
            </a:pPr>
            <a:r>
              <a:rPr lang="es-ES" sz="2800" dirty="0" smtClean="0"/>
              <a:t>Mareas</a:t>
            </a:r>
          </a:p>
          <a:p>
            <a:pPr eaLnBrk="1" hangingPunct="1">
              <a:lnSpc>
                <a:spcPct val="90000"/>
              </a:lnSpc>
            </a:pPr>
            <a:r>
              <a:rPr lang="es-ES" sz="2800" dirty="0" smtClean="0"/>
              <a:t>Duración de los permisos</a:t>
            </a:r>
          </a:p>
          <a:p>
            <a:pPr eaLnBrk="1" hangingPunct="1">
              <a:lnSpc>
                <a:spcPct val="90000"/>
              </a:lnSpc>
            </a:pPr>
            <a:r>
              <a:rPr lang="es-ES" sz="2800" dirty="0" smtClean="0"/>
              <a:t>Longitud, anchura y perfil de las vías</a:t>
            </a:r>
          </a:p>
          <a:p>
            <a:pPr eaLnBrk="1" hangingPunct="1">
              <a:lnSpc>
                <a:spcPct val="90000"/>
              </a:lnSpc>
            </a:pPr>
            <a:r>
              <a:rPr lang="es-ES" sz="2800" dirty="0" smtClean="0"/>
              <a:t>Situación de las gradas (caso de que las hubiere)</a:t>
            </a:r>
          </a:p>
          <a:p>
            <a:pPr eaLnBrk="1" hangingPunct="1">
              <a:lnSpc>
                <a:spcPct val="90000"/>
              </a:lnSpc>
            </a:pPr>
            <a:r>
              <a:rPr lang="es-ES" sz="2800" dirty="0" smtClean="0"/>
              <a:t>Capacidad del área de transición</a:t>
            </a:r>
          </a:p>
          <a:p>
            <a:pPr eaLnBrk="1" hangingPunct="1">
              <a:lnSpc>
                <a:spcPct val="90000"/>
              </a:lnSpc>
            </a:pPr>
            <a:r>
              <a:rPr lang="es-ES" sz="2800" dirty="0" smtClean="0"/>
              <a:t>Otros</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CONDICIONANTES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714375" y="1357313"/>
          <a:ext cx="7572375" cy="4786311"/>
        </p:xfrm>
        <a:graphic>
          <a:graphicData uri="http://schemas.openxmlformats.org/drawingml/2006/table">
            <a:tbl>
              <a:tblPr/>
              <a:tblGrid>
                <a:gridCol w="1514475"/>
                <a:gridCol w="1514475"/>
                <a:gridCol w="1514475"/>
                <a:gridCol w="1514475"/>
                <a:gridCol w="1514475"/>
              </a:tblGrid>
              <a:tr h="549249">
                <a:tc>
                  <a:txBody>
                    <a:bodyPr/>
                    <a:lstStyle/>
                    <a:p>
                      <a:pPr algn="l" fontAlgn="b"/>
                      <a:r>
                        <a:rPr lang="es-ES" sz="1800" b="1" i="0" u="none" strike="noStrike" dirty="0">
                          <a:solidFill>
                            <a:srgbClr val="005BBB"/>
                          </a:solidFill>
                          <a:latin typeface="+mj-lt"/>
                        </a:rPr>
                        <a:t>CORUNA, A</a:t>
                      </a: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gridSpan="3">
                  <a:txBody>
                    <a:bodyPr/>
                    <a:lstStyle/>
                    <a:p>
                      <a:pPr algn="l" fontAlgn="b"/>
                      <a:r>
                        <a:rPr lang="es-ES" sz="1800" b="1" i="0" u="none" strike="noStrike" dirty="0">
                          <a:solidFill>
                            <a:srgbClr val="005BBB"/>
                          </a:solidFill>
                          <a:latin typeface="+mj-lt"/>
                        </a:rPr>
                        <a:t>SALIDA Y PUESTA DE SOL PARA 2008</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r>
              <a:tr h="549249">
                <a:tc gridSpan="3">
                  <a:txBody>
                    <a:bodyPr/>
                    <a:lstStyle/>
                    <a:p>
                      <a:pPr algn="l" fontAlgn="b"/>
                      <a:r>
                        <a:rPr lang="es-ES" sz="1800" b="1" i="0" u="none" strike="noStrike">
                          <a:solidFill>
                            <a:srgbClr val="005BBB"/>
                          </a:solidFill>
                          <a:latin typeface="+mj-lt"/>
                        </a:rPr>
                        <a:t>Latitud y Longitud: 43 22 17, -8 23 23</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49249">
                <a:tc>
                  <a:txBody>
                    <a:bodyPr/>
                    <a:lstStyle/>
                    <a:p>
                      <a:pPr algn="l" fontAlgn="b"/>
                      <a:r>
                        <a:rPr lang="es-ES" sz="1800" b="1" i="0" u="none" strike="noStrike">
                          <a:solidFill>
                            <a:srgbClr val="005BBB"/>
                          </a:solidFill>
                          <a:latin typeface="+mj-lt"/>
                        </a:rPr>
                        <a:t>Año 2008</a:t>
                      </a: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gridSpan="3">
                  <a:txBody>
                    <a:bodyPr/>
                    <a:lstStyle/>
                    <a:p>
                      <a:pPr algn="l" fontAlgn="b"/>
                      <a:r>
                        <a:rPr lang="es-ES" sz="1800" b="1" i="0" u="none" strike="noStrike">
                          <a:solidFill>
                            <a:srgbClr val="005BBB"/>
                          </a:solidFill>
                          <a:latin typeface="+mj-lt"/>
                        </a:rPr>
                        <a:t>Hora oficial en la Península y Baleares</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r>
              <a:tr h="523094">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s-ES" sz="1800" b="1" i="0" u="none" strike="noStrike">
                          <a:solidFill>
                            <a:srgbClr val="005BBB"/>
                          </a:solidFill>
                          <a:latin typeface="+mj-lt"/>
                        </a:rPr>
                        <a:t>Septiembre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endParaRPr lang="es-ES" sz="1800" b="1" i="0" u="none" strike="noStrike" dirty="0">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S" sz="1800" b="1" i="0" u="none" strike="noStrike">
                          <a:solidFill>
                            <a:srgbClr val="005BBB"/>
                          </a:solidFill>
                          <a:latin typeface="+mj-lt"/>
                        </a:rPr>
                        <a:t>Ort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Ocas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hh:mm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hh:mm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r>
                        <a:rPr lang="es-ES" sz="1800" b="1" i="0" u="none" strike="noStrike">
                          <a:solidFill>
                            <a:srgbClr val="005BBB"/>
                          </a:solidFill>
                          <a:latin typeface="+mj-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8:11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20:47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r>
                        <a:rPr lang="es-ES" sz="1800" b="1" i="0" u="none" strike="noStrike" dirty="0">
                          <a:solidFill>
                            <a:srgbClr val="005BBB"/>
                          </a:solidFill>
                          <a:latin typeface="+mj-lt"/>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dirty="0">
                          <a:solidFill>
                            <a:srgbClr val="005BBB"/>
                          </a:solidFill>
                          <a:latin typeface="+mj-lt"/>
                        </a:rPr>
                        <a:t>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dirty="0">
                          <a:solidFill>
                            <a:srgbClr val="005BBB"/>
                          </a:solidFill>
                          <a:latin typeface="+mj-lt"/>
                        </a:rPr>
                        <a:t>20:45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dirty="0">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dirty="0">
                        <a:solidFill>
                          <a:srgbClr val="005BBB"/>
                        </a:solidFill>
                        <a:latin typeface="+mj-lt"/>
                      </a:endParaRPr>
                    </a:p>
                  </a:txBody>
                  <a:tcPr marL="9525" marR="9525" marT="9525" marB="0" anchor="b">
                    <a:lnL>
                      <a:noFill/>
                    </a:lnL>
                    <a:lnR>
                      <a:noFill/>
                    </a:lnR>
                    <a:lnT>
                      <a:noFill/>
                    </a:lnT>
                    <a:lnB>
                      <a:noFill/>
                    </a:lnB>
                  </a:tcPr>
                </a:tc>
              </a:tr>
            </a:tbl>
          </a:graphicData>
        </a:graphic>
      </p:graphicFrame>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HORAS DE LUZ</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idx="4294967295"/>
          </p:nvPr>
        </p:nvSpPr>
        <p:spPr>
          <a:xfrm>
            <a:off x="1619672" y="28104"/>
            <a:ext cx="3096344" cy="1143000"/>
          </a:xfrm>
        </p:spPr>
        <p:txBody>
          <a:bodyPr/>
          <a:lstStyle/>
          <a:p>
            <a:pPr eaLnBrk="1" hangingPunct="1"/>
            <a:endParaRPr lang="es-ES" smtClean="0"/>
          </a:p>
        </p:txBody>
      </p:sp>
      <p:sp>
        <p:nvSpPr>
          <p:cNvPr id="22531" name="2 Marcador de contenido"/>
          <p:cNvSpPr>
            <a:spLocks noGrp="1"/>
          </p:cNvSpPr>
          <p:nvPr>
            <p:ph idx="1"/>
          </p:nvPr>
        </p:nvSpPr>
        <p:spPr/>
        <p:txBody>
          <a:bodyPr/>
          <a:lstStyle/>
          <a:p>
            <a:pPr eaLnBrk="1" hangingPunct="1"/>
            <a:endParaRPr lang="es-ES" smtClean="0"/>
          </a:p>
        </p:txBody>
      </p:sp>
      <p:pic>
        <p:nvPicPr>
          <p:cNvPr id="22532" name="Picture 2" descr="C:\Users\Jorge\Pictures\Triatlon Varias\IMG_18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C:\Users\Jorge\Desktop\lightbulb_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2000250"/>
            <a:ext cx="3294063"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moises.puertos.es/Mareas/GraficoPredMarea.php?Estacion=8209&amp;FechaIni=13/09/2008&amp;FechaFin=13/09/2008&amp;Intervalo=6&amp;Invertido=0&amp;Lenguaje=es&amp;ZeroPuerto=0&amp;Resultado=EXTR&amp;Graph=lin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428625"/>
            <a:ext cx="9142412"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357188" y="6143625"/>
            <a:ext cx="1349375" cy="523875"/>
          </a:xfrm>
          <a:prstGeom prst="rect">
            <a:avLst/>
          </a:prstGeom>
          <a:noFill/>
        </p:spPr>
        <p:txBody>
          <a:bodyPr wrap="none">
            <a:spAutoFit/>
          </a:bodyPr>
          <a:lstStyle/>
          <a:p>
            <a:pPr>
              <a:defRPr/>
            </a:pPr>
            <a:r>
              <a:rPr lang="es-ES" sz="2800" b="1" dirty="0">
                <a:solidFill>
                  <a:srgbClr val="005BBB"/>
                </a:solidFill>
                <a:latin typeface="+mj-lt"/>
              </a:rPr>
              <a:t>GMT +2</a:t>
            </a:r>
          </a:p>
        </p:txBody>
      </p:sp>
      <p:cxnSp>
        <p:nvCxnSpPr>
          <p:cNvPr id="6" name="5 Conector recto"/>
          <p:cNvCxnSpPr/>
          <p:nvPr/>
        </p:nvCxnSpPr>
        <p:spPr>
          <a:xfrm rot="5400000" flipH="1" flipV="1">
            <a:off x="3357562" y="2286001"/>
            <a:ext cx="3000375" cy="1428750"/>
          </a:xfrm>
          <a:prstGeom prst="line">
            <a:avLst/>
          </a:prstGeom>
          <a:ln w="38100">
            <a:solidFill>
              <a:srgbClr val="FFC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5000625" y="2643188"/>
            <a:ext cx="1450975" cy="400050"/>
          </a:xfrm>
          <a:prstGeom prst="rect">
            <a:avLst/>
          </a:prstGeom>
          <a:noFill/>
        </p:spPr>
        <p:txBody>
          <a:bodyPr wrap="none">
            <a:spAutoFit/>
          </a:bodyPr>
          <a:lstStyle/>
          <a:p>
            <a:pPr>
              <a:defRPr/>
            </a:pPr>
            <a:r>
              <a:rPr lang="es-ES" sz="2000" b="1" u="sng" dirty="0">
                <a:solidFill>
                  <a:srgbClr val="FFC000"/>
                </a:solidFill>
                <a:latin typeface="+mj-lt"/>
              </a:rPr>
              <a:t>2,58 metros</a:t>
            </a:r>
            <a:endParaRPr lang="es-ES" sz="2800" b="1" u="sng" dirty="0">
              <a:solidFill>
                <a:srgbClr val="FFC000"/>
              </a:solidFill>
              <a:latin typeface="+mj-lt"/>
            </a:endParaRPr>
          </a:p>
        </p:txBody>
      </p:sp>
      <p:sp>
        <p:nvSpPr>
          <p:cNvPr id="10" name="9 CuadroTexto"/>
          <p:cNvSpPr txBox="1"/>
          <p:nvPr/>
        </p:nvSpPr>
        <p:spPr>
          <a:xfrm>
            <a:off x="5929313" y="857250"/>
            <a:ext cx="774700" cy="400050"/>
          </a:xfrm>
          <a:prstGeom prst="rect">
            <a:avLst/>
          </a:prstGeom>
          <a:noFill/>
        </p:spPr>
        <p:txBody>
          <a:bodyPr wrap="none">
            <a:spAutoFit/>
          </a:bodyPr>
          <a:lstStyle/>
          <a:p>
            <a:pPr>
              <a:defRPr/>
            </a:pPr>
            <a:r>
              <a:rPr lang="es-ES" sz="2000" b="1" u="sng" dirty="0">
                <a:solidFill>
                  <a:srgbClr val="FFC000"/>
                </a:solidFill>
                <a:latin typeface="+mj-lt"/>
              </a:rPr>
              <a:t>12:03</a:t>
            </a:r>
            <a:endParaRPr lang="es-ES" sz="2800" b="1" u="sng" dirty="0">
              <a:solidFill>
                <a:srgbClr val="FFC000"/>
              </a:solidFill>
              <a:latin typeface="+mj-lt"/>
            </a:endParaRPr>
          </a:p>
        </p:txBody>
      </p:sp>
      <p:sp>
        <p:nvSpPr>
          <p:cNvPr id="11" name="10 CuadroTexto"/>
          <p:cNvSpPr txBox="1"/>
          <p:nvPr/>
        </p:nvSpPr>
        <p:spPr>
          <a:xfrm>
            <a:off x="2571750" y="4500563"/>
            <a:ext cx="644525" cy="400050"/>
          </a:xfrm>
          <a:prstGeom prst="rect">
            <a:avLst/>
          </a:prstGeom>
          <a:noFill/>
        </p:spPr>
        <p:txBody>
          <a:bodyPr wrap="none">
            <a:spAutoFit/>
          </a:bodyPr>
          <a:lstStyle/>
          <a:p>
            <a:pPr>
              <a:defRPr/>
            </a:pPr>
            <a:r>
              <a:rPr lang="es-ES" sz="2000" b="1" u="sng" dirty="0">
                <a:solidFill>
                  <a:srgbClr val="FFC000"/>
                </a:solidFill>
                <a:latin typeface="+mj-lt"/>
              </a:rPr>
              <a:t>5:49</a:t>
            </a:r>
            <a:endParaRPr lang="es-ES" sz="2800" b="1" u="sng" dirty="0">
              <a:solidFill>
                <a:srgbClr val="FFC000"/>
              </a:solidFill>
              <a:latin typeface="+mj-l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moises.puertos.es/Mareas/GraficoPredMarea.php?Estacion=8209&amp;FechaIni=14/09/2008&amp;FechaFin=14/09/2008&amp;Intervalo=6&amp;Invertido=0&amp;Lenguaje=es&amp;ZeroPuerto=0&amp;Resultado=EXTR&amp;Graph=lin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357188"/>
            <a:ext cx="9167813" cy="565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357188" y="6143625"/>
            <a:ext cx="1349375" cy="523875"/>
          </a:xfrm>
          <a:prstGeom prst="rect">
            <a:avLst/>
          </a:prstGeom>
          <a:noFill/>
        </p:spPr>
        <p:txBody>
          <a:bodyPr wrap="none">
            <a:spAutoFit/>
          </a:bodyPr>
          <a:lstStyle/>
          <a:p>
            <a:pPr>
              <a:defRPr/>
            </a:pPr>
            <a:r>
              <a:rPr lang="es-ES" sz="2800" b="1" dirty="0">
                <a:solidFill>
                  <a:srgbClr val="005BBB"/>
                </a:solidFill>
                <a:latin typeface="+mj-lt"/>
              </a:rPr>
              <a:t>GMT +2</a:t>
            </a:r>
          </a:p>
        </p:txBody>
      </p:sp>
      <p:sp>
        <p:nvSpPr>
          <p:cNvPr id="6" name="5 CuadroTexto"/>
          <p:cNvSpPr txBox="1"/>
          <p:nvPr/>
        </p:nvSpPr>
        <p:spPr>
          <a:xfrm>
            <a:off x="6215063" y="642938"/>
            <a:ext cx="774700" cy="400050"/>
          </a:xfrm>
          <a:prstGeom prst="rect">
            <a:avLst/>
          </a:prstGeom>
          <a:noFill/>
        </p:spPr>
        <p:txBody>
          <a:bodyPr wrap="none">
            <a:spAutoFit/>
          </a:bodyPr>
          <a:lstStyle/>
          <a:p>
            <a:pPr>
              <a:defRPr/>
            </a:pPr>
            <a:r>
              <a:rPr lang="es-ES" sz="2000" b="1" u="sng" dirty="0">
                <a:solidFill>
                  <a:srgbClr val="FFC000"/>
                </a:solidFill>
                <a:latin typeface="+mj-lt"/>
              </a:rPr>
              <a:t>11:59</a:t>
            </a:r>
            <a:endParaRPr lang="es-ES" sz="2800" b="1" u="sng" dirty="0">
              <a:solidFill>
                <a:srgbClr val="FFC000"/>
              </a:solidFill>
              <a:latin typeface="+mj-lt"/>
            </a:endParaRPr>
          </a:p>
        </p:txBody>
      </p:sp>
      <p:sp>
        <p:nvSpPr>
          <p:cNvPr id="7" name="6 CuadroTexto"/>
          <p:cNvSpPr txBox="1"/>
          <p:nvPr/>
        </p:nvSpPr>
        <p:spPr>
          <a:xfrm>
            <a:off x="4071938" y="4786313"/>
            <a:ext cx="644525" cy="400050"/>
          </a:xfrm>
          <a:prstGeom prst="rect">
            <a:avLst/>
          </a:prstGeom>
          <a:noFill/>
        </p:spPr>
        <p:txBody>
          <a:bodyPr wrap="none">
            <a:spAutoFit/>
          </a:bodyPr>
          <a:lstStyle/>
          <a:p>
            <a:pPr>
              <a:defRPr/>
            </a:pPr>
            <a:r>
              <a:rPr lang="es-ES" sz="2000" b="1" u="sng" dirty="0">
                <a:solidFill>
                  <a:srgbClr val="FFC000"/>
                </a:solidFill>
                <a:latin typeface="+mj-lt"/>
              </a:rPr>
              <a:t>6:23</a:t>
            </a:r>
            <a:endParaRPr lang="es-ES" sz="2800" b="1" u="sng" dirty="0">
              <a:solidFill>
                <a:srgbClr val="FFC000"/>
              </a:solidFill>
              <a:latin typeface="+mj-lt"/>
            </a:endParaRPr>
          </a:p>
        </p:txBody>
      </p:sp>
      <p:cxnSp>
        <p:nvCxnSpPr>
          <p:cNvPr id="9" name="8 Conector recto"/>
          <p:cNvCxnSpPr/>
          <p:nvPr/>
        </p:nvCxnSpPr>
        <p:spPr>
          <a:xfrm rot="5400000" flipH="1" flipV="1">
            <a:off x="3464718" y="2250282"/>
            <a:ext cx="3357563" cy="1428750"/>
          </a:xfrm>
          <a:prstGeom prst="line">
            <a:avLst/>
          </a:prstGeom>
          <a:ln w="38100">
            <a:solidFill>
              <a:srgbClr val="FFC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5429250" y="2571750"/>
            <a:ext cx="1450975" cy="400050"/>
          </a:xfrm>
          <a:prstGeom prst="rect">
            <a:avLst/>
          </a:prstGeom>
          <a:noFill/>
        </p:spPr>
        <p:txBody>
          <a:bodyPr wrap="none">
            <a:spAutoFit/>
          </a:bodyPr>
          <a:lstStyle/>
          <a:p>
            <a:pPr>
              <a:defRPr/>
            </a:pPr>
            <a:r>
              <a:rPr lang="es-ES" sz="2000" b="1" u="sng" dirty="0">
                <a:solidFill>
                  <a:srgbClr val="FFC000"/>
                </a:solidFill>
                <a:latin typeface="+mj-lt"/>
              </a:rPr>
              <a:t>2,99 metros</a:t>
            </a:r>
            <a:endParaRPr lang="es-ES" sz="2800" b="1" u="sng" dirty="0">
              <a:solidFill>
                <a:srgbClr val="FFC000"/>
              </a:solidFill>
              <a:latin typeface="+mj-l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s-ES" sz="2800" dirty="0" smtClean="0"/>
              <a:t>Verificar la duración de los mismos y estudiar la viabilidad en función del tipo de competición</a:t>
            </a:r>
          </a:p>
          <a:p>
            <a:pPr eaLnBrk="1" fontAlgn="auto" hangingPunct="1">
              <a:spcAft>
                <a:spcPts val="0"/>
              </a:spcAft>
              <a:buFont typeface="Arial" pitchFamily="34" charset="0"/>
              <a:buChar char="•"/>
              <a:defRPr/>
            </a:pPr>
            <a:r>
              <a:rPr lang="es-ES" sz="2800" dirty="0" smtClean="0"/>
              <a:t>Esto suele afectar a tráfico, pero también puede afectar al uso de los espacios para la natación, donde además de influir en el tiempo, puede hacerlo con condicionantes de uso de embarcaciones por tratarse de espacios protegidos</a:t>
            </a:r>
            <a:endParaRPr lang="es-ES" sz="2800" dirty="0"/>
          </a:p>
        </p:txBody>
      </p:sp>
      <p:sp>
        <p:nvSpPr>
          <p:cNvPr id="6"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DURACION DE LOS PERMISOS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2 Marcador de contenido"/>
          <p:cNvSpPr>
            <a:spLocks noGrp="1"/>
          </p:cNvSpPr>
          <p:nvPr>
            <p:ph idx="1"/>
          </p:nvPr>
        </p:nvSpPr>
        <p:spPr/>
        <p:txBody>
          <a:bodyPr/>
          <a:lstStyle/>
          <a:p>
            <a:pPr eaLnBrk="1" hangingPunct="1"/>
            <a:r>
              <a:rPr lang="es-ES" smtClean="0"/>
              <a:t>Procurar evitar circuitos de ida y vuelta</a:t>
            </a:r>
          </a:p>
          <a:p>
            <a:pPr eaLnBrk="1" hangingPunct="1"/>
            <a:r>
              <a:rPr lang="es-ES" smtClean="0"/>
              <a:t>Tratar de basarnos en las anchuras recomendadas</a:t>
            </a:r>
          </a:p>
        </p:txBody>
      </p:sp>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LONGITUD, PERFIL Y ANCHURA DE LAS VIAS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179388" y="1600200"/>
            <a:ext cx="8785225" cy="4525963"/>
          </a:xfrm>
        </p:spPr>
        <p:txBody>
          <a:bodyPr/>
          <a:lstStyle/>
          <a:p>
            <a:pPr eaLnBrk="1" hangingPunct="1"/>
            <a:r>
              <a:rPr lang="es-ES" sz="2800" dirty="0" smtClean="0"/>
              <a:t>¿Cuándo? 3 meses antes</a:t>
            </a:r>
          </a:p>
          <a:p>
            <a:pPr eaLnBrk="1" hangingPunct="1"/>
            <a:r>
              <a:rPr lang="es-ES" sz="2800" dirty="0" smtClean="0"/>
              <a:t>Repasar el informe</a:t>
            </a:r>
          </a:p>
          <a:p>
            <a:pPr eaLnBrk="1" hangingPunct="1"/>
            <a:r>
              <a:rPr lang="es-ES" sz="2800" dirty="0" smtClean="0"/>
              <a:t>Muy importante = “Organigrama de Trabajo”</a:t>
            </a:r>
          </a:p>
          <a:p>
            <a:pPr eaLnBrk="1" hangingPunct="1"/>
            <a:r>
              <a:rPr lang="es-ES" sz="2800" dirty="0" smtClean="0"/>
              <a:t>Definir el Terreno de Juego</a:t>
            </a:r>
          </a:p>
          <a:p>
            <a:pPr eaLnBrk="1" hangingPunct="1"/>
            <a:r>
              <a:rPr lang="es-ES" sz="2800" dirty="0" smtClean="0"/>
              <a:t>Revisar circuitos y mediciones (Google </a:t>
            </a:r>
            <a:r>
              <a:rPr lang="es-ES" sz="2800" dirty="0" err="1" smtClean="0"/>
              <a:t>Earth</a:t>
            </a:r>
            <a:r>
              <a:rPr lang="es-ES" sz="2800" dirty="0" smtClean="0"/>
              <a:t>)</a:t>
            </a:r>
          </a:p>
          <a:p>
            <a:pPr eaLnBrk="1" hangingPunct="1"/>
            <a:r>
              <a:rPr lang="es-ES" sz="2800" dirty="0" smtClean="0"/>
              <a:t>En ese momento debemos de solicitar al organizador:</a:t>
            </a:r>
          </a:p>
          <a:p>
            <a:pPr lvl="1" eaLnBrk="1" hangingPunct="1"/>
            <a:r>
              <a:rPr lang="es-ES" sz="2400" dirty="0" smtClean="0"/>
              <a:t>Logos y Cartel</a:t>
            </a:r>
          </a:p>
          <a:p>
            <a:pPr lvl="1" eaLnBrk="1" hangingPunct="1"/>
            <a:r>
              <a:rPr lang="es-ES" sz="2400" dirty="0" smtClean="0">
                <a:hlinkClick r:id="rId2" action="ppaction://hlinkfile"/>
              </a:rPr>
              <a:t>Anexo I </a:t>
            </a:r>
            <a:r>
              <a:rPr lang="es-ES" sz="2400" dirty="0" smtClean="0"/>
              <a:t>(Información para la web)</a:t>
            </a:r>
          </a:p>
          <a:p>
            <a:pPr lvl="1" eaLnBrk="1" hangingPunct="1"/>
            <a:r>
              <a:rPr lang="es-ES" sz="2400" dirty="0" smtClean="0">
                <a:hlinkClick r:id="rId2" action="ppaction://hlinkfile"/>
              </a:rPr>
              <a:t>Anexo II </a:t>
            </a:r>
            <a:r>
              <a:rPr lang="es-ES" sz="2400" dirty="0" smtClean="0"/>
              <a:t>(Necesidades a solicitar)</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REUNION CON EL ORGANIZADOR</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2 Marcador de contenido"/>
          <p:cNvSpPr>
            <a:spLocks noGrp="1"/>
          </p:cNvSpPr>
          <p:nvPr>
            <p:ph idx="1"/>
          </p:nvPr>
        </p:nvSpPr>
        <p:spPr/>
        <p:txBody>
          <a:bodyPr/>
          <a:lstStyle/>
          <a:p>
            <a:pPr eaLnBrk="1" hangingPunct="1"/>
            <a:endParaRPr lang="es-ES" smtClean="0"/>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17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4" descr="Google Eart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928688"/>
            <a:ext cx="331152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122884"/>
                                        </p:tgtEl>
                                        <p:attrNameLst>
                                          <p:attrName>style.visibility</p:attrName>
                                        </p:attrNameLst>
                                      </p:cBhvr>
                                      <p:to>
                                        <p:strVal val="visible"/>
                                      </p:to>
                                    </p:set>
                                    <p:anim calcmode="lin" valueType="num">
                                      <p:cBhvr>
                                        <p:cTn id="7" dur="500" fill="hold"/>
                                        <p:tgtEl>
                                          <p:spTgt spid="122884"/>
                                        </p:tgtEl>
                                        <p:attrNameLst>
                                          <p:attrName>ppt_w</p:attrName>
                                        </p:attrNameLst>
                                      </p:cBhvr>
                                      <p:tavLst>
                                        <p:tav tm="0">
                                          <p:val>
                                            <p:fltVal val="0"/>
                                          </p:val>
                                        </p:tav>
                                        <p:tav tm="100000">
                                          <p:val>
                                            <p:strVal val="#ppt_w"/>
                                          </p:val>
                                        </p:tav>
                                      </p:tavLst>
                                    </p:anim>
                                    <p:anim calcmode="lin" valueType="num">
                                      <p:cBhvr>
                                        <p:cTn id="8" dur="500" fill="hold"/>
                                        <p:tgtEl>
                                          <p:spTgt spid="12288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Jorge\Documents\Triatlon\Campeonatos\2008\Sanabria\Sanabria_Cicl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3 Marcador de contenido" descr="relieve.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2286000"/>
            <a:ext cx="9144000" cy="2309813"/>
          </a:xfrm>
        </p:spPr>
      </p:pic>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PERFIL</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0" y="1268238"/>
            <a:ext cx="9144000" cy="5545138"/>
          </a:xfrm>
        </p:spPr>
        <p:txBody>
          <a:bodyPr/>
          <a:lstStyle/>
          <a:p>
            <a:pPr marL="990600" lvl="1" indent="-533400" eaLnBrk="1" hangingPunct="1">
              <a:lnSpc>
                <a:spcPct val="90000"/>
              </a:lnSpc>
              <a:buFontTx/>
              <a:buAutoNum type="arabicPeriod"/>
            </a:pPr>
            <a:r>
              <a:rPr lang="es-ES" sz="2000" dirty="0" smtClean="0"/>
              <a:t>Es posible hacer la prueba</a:t>
            </a:r>
          </a:p>
          <a:p>
            <a:pPr marL="990600" lvl="1" indent="-533400" eaLnBrk="1" hangingPunct="1">
              <a:lnSpc>
                <a:spcPct val="90000"/>
              </a:lnSpc>
              <a:buFontTx/>
              <a:buAutoNum type="arabicPeriod"/>
            </a:pPr>
            <a:r>
              <a:rPr lang="es-ES" sz="2000" dirty="0" smtClean="0"/>
              <a:t>Cronología de las pruebas.</a:t>
            </a:r>
          </a:p>
          <a:p>
            <a:pPr marL="1371600" lvl="2" indent="-457200" eaLnBrk="1" hangingPunct="1">
              <a:lnSpc>
                <a:spcPct val="90000"/>
              </a:lnSpc>
              <a:buFontTx/>
              <a:buAutoNum type="arabicPeriod"/>
            </a:pPr>
            <a:r>
              <a:rPr lang="es-ES" sz="2000" dirty="0" smtClean="0"/>
              <a:t>Separando siempre las pruebas femenina y masculina.</a:t>
            </a:r>
          </a:p>
          <a:p>
            <a:pPr marL="1371600" lvl="2" indent="-457200" eaLnBrk="1" hangingPunct="1">
              <a:lnSpc>
                <a:spcPct val="90000"/>
              </a:lnSpc>
              <a:buFontTx/>
              <a:buAutoNum type="arabicPeriod"/>
            </a:pPr>
            <a:r>
              <a:rPr lang="es-ES" sz="2000" dirty="0" smtClean="0"/>
              <a:t>No interferencia en bici</a:t>
            </a:r>
          </a:p>
          <a:p>
            <a:pPr marL="1371600" lvl="2" indent="-457200" eaLnBrk="1" hangingPunct="1">
              <a:lnSpc>
                <a:spcPct val="90000"/>
              </a:lnSpc>
              <a:buFontTx/>
              <a:buAutoNum type="arabicPeriod"/>
            </a:pPr>
            <a:r>
              <a:rPr lang="es-ES" sz="2000" dirty="0" smtClean="0"/>
              <a:t>Duatlón, simultaneidad.</a:t>
            </a:r>
          </a:p>
          <a:p>
            <a:pPr marL="990600" lvl="1" indent="-533400" eaLnBrk="1" hangingPunct="1">
              <a:lnSpc>
                <a:spcPct val="90000"/>
              </a:lnSpc>
              <a:buFontTx/>
              <a:buAutoNum type="arabicPeriod"/>
            </a:pPr>
            <a:r>
              <a:rPr lang="es-ES" sz="2000" dirty="0" smtClean="0"/>
              <a:t>Longitud y número de vueltas.</a:t>
            </a:r>
          </a:p>
          <a:p>
            <a:pPr marL="1371600" lvl="2" indent="-457200" eaLnBrk="1" hangingPunct="1">
              <a:lnSpc>
                <a:spcPct val="90000"/>
              </a:lnSpc>
              <a:buFontTx/>
              <a:buAutoNum type="arabicPeriod"/>
            </a:pPr>
            <a:r>
              <a:rPr lang="es-ES" sz="2000" dirty="0" smtClean="0"/>
              <a:t>Elite circuito corto</a:t>
            </a:r>
          </a:p>
          <a:p>
            <a:pPr marL="1371600" lvl="2" indent="-457200" eaLnBrk="1" hangingPunct="1">
              <a:lnSpc>
                <a:spcPct val="90000"/>
              </a:lnSpc>
              <a:buFontTx/>
              <a:buAutoNum type="arabicPeriod"/>
            </a:pPr>
            <a:r>
              <a:rPr lang="es-ES" sz="2000" dirty="0" smtClean="0"/>
              <a:t>Grupos de edad circuito largo</a:t>
            </a:r>
          </a:p>
          <a:p>
            <a:pPr marL="990600" lvl="1" indent="-533400" eaLnBrk="1" hangingPunct="1">
              <a:lnSpc>
                <a:spcPct val="90000"/>
              </a:lnSpc>
              <a:buFont typeface="Wingdings" pitchFamily="2" charset="2"/>
              <a:buAutoNum type="arabicPeriod"/>
            </a:pPr>
            <a:r>
              <a:rPr lang="es-ES" sz="2000" dirty="0" smtClean="0"/>
              <a:t>Numero de participantes</a:t>
            </a:r>
          </a:p>
          <a:p>
            <a:pPr marL="1371600" lvl="2" indent="-457200" eaLnBrk="1" hangingPunct="1">
              <a:lnSpc>
                <a:spcPct val="90000"/>
              </a:lnSpc>
              <a:buFont typeface="Wingdings" pitchFamily="2" charset="2"/>
              <a:buAutoNum type="arabicPeriod"/>
            </a:pPr>
            <a:r>
              <a:rPr lang="es-ES" sz="1800" dirty="0" smtClean="0"/>
              <a:t>Numero de series</a:t>
            </a:r>
          </a:p>
          <a:p>
            <a:pPr marL="1371600" lvl="2" indent="-457200" eaLnBrk="1" hangingPunct="1">
              <a:lnSpc>
                <a:spcPct val="90000"/>
              </a:lnSpc>
              <a:buFont typeface="Wingdings" pitchFamily="2" charset="2"/>
              <a:buAutoNum type="arabicPeriod"/>
            </a:pPr>
            <a:r>
              <a:rPr lang="es-ES" sz="1800" dirty="0" err="1" smtClean="0"/>
              <a:t>Decalaje</a:t>
            </a:r>
            <a:r>
              <a:rPr lang="es-ES" sz="1800" dirty="0" smtClean="0"/>
              <a:t> entre series</a:t>
            </a:r>
          </a:p>
          <a:p>
            <a:pPr marL="990600" lvl="1" indent="-533400" eaLnBrk="1" hangingPunct="1">
              <a:lnSpc>
                <a:spcPct val="90000"/>
              </a:lnSpc>
              <a:buFont typeface="Wingdings" pitchFamily="2" charset="2"/>
              <a:buAutoNum type="arabicPeriod"/>
            </a:pPr>
            <a:r>
              <a:rPr lang="es-ES" sz="2000" dirty="0" smtClean="0"/>
              <a:t>Limites de tiempo. Nunca final.</a:t>
            </a:r>
          </a:p>
          <a:p>
            <a:pPr marL="990600" lvl="1" indent="-533400" eaLnBrk="1" hangingPunct="1">
              <a:lnSpc>
                <a:spcPct val="90000"/>
              </a:lnSpc>
              <a:buFont typeface="Wingdings" pitchFamily="2" charset="2"/>
              <a:buAutoNum type="arabicPeriod"/>
            </a:pPr>
            <a:r>
              <a:rPr lang="es-ES" sz="2000" dirty="0" smtClean="0"/>
              <a:t>Medios necesarios</a:t>
            </a:r>
          </a:p>
          <a:p>
            <a:pPr marL="1371600" lvl="2" indent="-457200" eaLnBrk="1" hangingPunct="1">
              <a:lnSpc>
                <a:spcPct val="90000"/>
              </a:lnSpc>
              <a:buFont typeface="Wingdings" pitchFamily="2" charset="2"/>
              <a:buAutoNum type="arabicPeriod"/>
            </a:pPr>
            <a:r>
              <a:rPr lang="es-ES" sz="1800" dirty="0" smtClean="0"/>
              <a:t>Materiales</a:t>
            </a:r>
          </a:p>
          <a:p>
            <a:pPr marL="1371600" lvl="2" indent="-457200" eaLnBrk="1" hangingPunct="1">
              <a:lnSpc>
                <a:spcPct val="90000"/>
              </a:lnSpc>
              <a:buFont typeface="Wingdings" pitchFamily="2" charset="2"/>
              <a:buAutoNum type="arabicPeriod"/>
            </a:pPr>
            <a:r>
              <a:rPr lang="es-ES" sz="1800" dirty="0" smtClean="0"/>
              <a:t>Oficiales</a:t>
            </a:r>
          </a:p>
          <a:p>
            <a:pPr marL="990600" lvl="1" indent="-533400" eaLnBrk="1" hangingPunct="1">
              <a:lnSpc>
                <a:spcPct val="90000"/>
              </a:lnSpc>
              <a:buFont typeface="Wingdings" pitchFamily="2" charset="2"/>
              <a:buAutoNum type="arabicPeriod"/>
            </a:pPr>
            <a:r>
              <a:rPr lang="es-ES" sz="2000" dirty="0" smtClean="0"/>
              <a:t>Plan B</a:t>
            </a:r>
          </a:p>
          <a:p>
            <a:pPr marL="1371600" lvl="2" indent="-457200" eaLnBrk="1" hangingPunct="1">
              <a:lnSpc>
                <a:spcPct val="90000"/>
              </a:lnSpc>
              <a:buFontTx/>
              <a:buChar char="–"/>
            </a:pPr>
            <a:endParaRPr lang="es-ES" sz="2000" dirty="0" smtClean="0"/>
          </a:p>
          <a:p>
            <a:pPr marL="1371600" lvl="2" indent="-457200" eaLnBrk="1" hangingPunct="1">
              <a:lnSpc>
                <a:spcPct val="90000"/>
              </a:lnSpc>
              <a:buFontTx/>
              <a:buNone/>
            </a:pPr>
            <a:endParaRPr lang="es-ES" sz="2000" dirty="0" smtClean="0"/>
          </a:p>
          <a:p>
            <a:pPr marL="990600" lvl="1" indent="-533400" eaLnBrk="1" hangingPunct="1">
              <a:lnSpc>
                <a:spcPct val="90000"/>
              </a:lnSpc>
              <a:buFontTx/>
              <a:buAutoNum type="arabicPeriod"/>
            </a:pPr>
            <a:endParaRPr lang="es-ES" sz="2400" dirty="0"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DECISIONES A TOMAR</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idx="1"/>
          </p:nvPr>
        </p:nvSpPr>
        <p:spPr>
          <a:xfrm>
            <a:off x="428625" y="1357313"/>
            <a:ext cx="8229600" cy="4525962"/>
          </a:xfrm>
        </p:spPr>
        <p:txBody>
          <a:bodyPr rtlCol="0">
            <a:normAutofit/>
          </a:bodyPr>
          <a:lstStyle/>
          <a:p>
            <a:pPr eaLnBrk="1" fontAlgn="auto" hangingPunct="1">
              <a:spcAft>
                <a:spcPts val="0"/>
              </a:spcAft>
              <a:buFont typeface="Arial" pitchFamily="34" charset="0"/>
              <a:buChar char="•"/>
              <a:defRPr/>
            </a:pPr>
            <a:r>
              <a:rPr lang="es-ES" sz="2800" dirty="0"/>
              <a:t>¿Cuándo? 1 mes antes</a:t>
            </a:r>
          </a:p>
          <a:p>
            <a:pPr lvl="1" eaLnBrk="1" fontAlgn="auto" hangingPunct="1">
              <a:spcAft>
                <a:spcPts val="0"/>
              </a:spcAft>
              <a:buFont typeface="Arial" pitchFamily="34" charset="0"/>
              <a:buChar char="–"/>
              <a:defRPr/>
            </a:pPr>
            <a:r>
              <a:rPr lang="es-ES" sz="2400" dirty="0"/>
              <a:t>Ir sobre los temas </a:t>
            </a:r>
            <a:r>
              <a:rPr lang="es-ES" sz="2400" dirty="0" smtClean="0"/>
              <a:t>pendientes</a:t>
            </a:r>
            <a:endParaRPr lang="es-ES" sz="2400" dirty="0"/>
          </a:p>
          <a:p>
            <a:pPr lvl="1" eaLnBrk="1" fontAlgn="auto" hangingPunct="1">
              <a:spcAft>
                <a:spcPts val="0"/>
              </a:spcAft>
              <a:buFont typeface="Arial" pitchFamily="34" charset="0"/>
              <a:buChar char="–"/>
              <a:defRPr/>
            </a:pPr>
            <a:r>
              <a:rPr lang="es-ES" sz="2400" dirty="0"/>
              <a:t>Revisión de todos los datos de la prueba a nivel de horarios, recorridos, </a:t>
            </a:r>
            <a:r>
              <a:rPr lang="es-ES" sz="2400" dirty="0" err="1"/>
              <a:t>etc</a:t>
            </a:r>
            <a:endParaRPr lang="es-ES" sz="2400" dirty="0"/>
          </a:p>
          <a:p>
            <a:pPr lvl="1" eaLnBrk="1" fontAlgn="auto" hangingPunct="1">
              <a:spcAft>
                <a:spcPts val="0"/>
              </a:spcAft>
              <a:buFont typeface="Arial" pitchFamily="34" charset="0"/>
              <a:buChar char="–"/>
              <a:defRPr/>
            </a:pPr>
            <a:r>
              <a:rPr lang="es-ES" sz="2400" dirty="0"/>
              <a:t>Revisión de toda la documentación, como permisos, </a:t>
            </a:r>
            <a:r>
              <a:rPr lang="es-ES" sz="2400" dirty="0" smtClean="0"/>
              <a:t>análisis del agua, etc</a:t>
            </a:r>
            <a:r>
              <a:rPr lang="es-ES" sz="2400" dirty="0"/>
              <a:t>.</a:t>
            </a:r>
          </a:p>
          <a:p>
            <a:pPr lvl="1" eaLnBrk="1" fontAlgn="auto" hangingPunct="1">
              <a:spcAft>
                <a:spcPts val="0"/>
              </a:spcAft>
              <a:buFont typeface="Arial" pitchFamily="34" charset="0"/>
              <a:buChar char="–"/>
              <a:defRPr/>
            </a:pPr>
            <a:r>
              <a:rPr lang="es-ES" sz="2400" dirty="0"/>
              <a:t>Revisión de toda la información que se publica (página web, </a:t>
            </a:r>
            <a:r>
              <a:rPr lang="es-ES" sz="2400" dirty="0">
                <a:hlinkClick r:id="rId2" action="ppaction://hlinkfile"/>
              </a:rPr>
              <a:t>folleto</a:t>
            </a:r>
            <a:r>
              <a:rPr lang="es-ES" sz="2400" dirty="0"/>
              <a:t>, cartel</a:t>
            </a:r>
            <a:r>
              <a:rPr lang="es-ES" sz="2400" dirty="0" smtClean="0"/>
              <a:t>)</a:t>
            </a:r>
          </a:p>
          <a:p>
            <a:pPr lvl="1" eaLnBrk="1" fontAlgn="auto" hangingPunct="1">
              <a:spcAft>
                <a:spcPts val="0"/>
              </a:spcAft>
              <a:buFont typeface="Arial" pitchFamily="34" charset="0"/>
              <a:buChar char="–"/>
              <a:defRPr/>
            </a:pPr>
            <a:r>
              <a:rPr lang="es-ES" sz="2400" dirty="0" smtClean="0"/>
              <a:t>Aprobación de los diseños de arco de meta, trasera de </a:t>
            </a:r>
            <a:r>
              <a:rPr lang="es-ES" sz="2400" dirty="0" err="1" smtClean="0"/>
              <a:t>podium</a:t>
            </a:r>
            <a:r>
              <a:rPr lang="es-ES" sz="2400" dirty="0" smtClean="0"/>
              <a:t> y ubicación de espacios</a:t>
            </a:r>
            <a:endParaRPr lang="es-ES" sz="2400" dirty="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REVISION FINAL</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lstStyle/>
          <a:p>
            <a:pPr eaLnBrk="1" hangingPunct="1"/>
            <a:r>
              <a:rPr lang="es-ES" smtClean="0"/>
              <a:t>Responsabilidad sobre la lista de salida</a:t>
            </a:r>
          </a:p>
          <a:p>
            <a:pPr lvl="1" eaLnBrk="1" hangingPunct="1"/>
            <a:r>
              <a:rPr lang="es-ES" smtClean="0"/>
              <a:t>Normativas y seguimiento</a:t>
            </a:r>
          </a:p>
          <a:p>
            <a:pPr lvl="1" eaLnBrk="1" hangingPunct="1"/>
            <a:r>
              <a:rPr lang="es-ES" smtClean="0"/>
              <a:t>Precisión en los datos</a:t>
            </a:r>
          </a:p>
          <a:p>
            <a:pPr lvl="1" eaLnBrk="1" hangingPunct="1"/>
            <a:r>
              <a:rPr lang="es-ES" smtClean="0"/>
              <a:t>Composición de las series</a:t>
            </a:r>
          </a:p>
          <a:p>
            <a:pPr lvl="2" eaLnBrk="1" hangingPunct="1"/>
            <a:r>
              <a:rPr lang="es-ES" smtClean="0"/>
              <a:t>Series aisladas</a:t>
            </a:r>
          </a:p>
          <a:p>
            <a:pPr lvl="2" eaLnBrk="1" hangingPunct="1"/>
            <a:r>
              <a:rPr lang="es-ES" smtClean="0"/>
              <a:t>Series enlazadas</a:t>
            </a:r>
          </a:p>
          <a:p>
            <a:pPr lvl="1" eaLnBrk="1" hangingPunct="1"/>
            <a:r>
              <a:rPr lang="es-ES" smtClean="0"/>
              <a:t>Numeración</a:t>
            </a:r>
          </a:p>
          <a:p>
            <a:pPr lvl="1" eaLnBrk="1" hangingPunct="1">
              <a:buFont typeface="Wingdings" pitchFamily="2" charset="2"/>
              <a:buNone/>
            </a:pPr>
            <a:endParaRPr lang="es-ES"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TAREAS PREVIAS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14313" y="142875"/>
          <a:ext cx="8715373" cy="6048364"/>
        </p:xfrm>
        <a:graphic>
          <a:graphicData uri="http://schemas.openxmlformats.org/drawingml/2006/table">
            <a:tbl>
              <a:tblPr/>
              <a:tblGrid>
                <a:gridCol w="550340"/>
                <a:gridCol w="550340"/>
                <a:gridCol w="550340"/>
                <a:gridCol w="134918"/>
                <a:gridCol w="495471"/>
                <a:gridCol w="506980"/>
                <a:gridCol w="787151"/>
                <a:gridCol w="510314"/>
                <a:gridCol w="4629519"/>
              </a:tblGrid>
              <a:tr h="326162">
                <a:tc>
                  <a:txBody>
                    <a:bodyPr/>
                    <a:lstStyle/>
                    <a:p>
                      <a:pPr algn="ctr" fontAlgn="b"/>
                      <a:r>
                        <a:rPr lang="es-ES" sz="800" b="1" i="0" u="none" strike="noStrike" dirty="0">
                          <a:solidFill>
                            <a:srgbClr val="005BBB"/>
                          </a:solidFill>
                          <a:latin typeface="Arial"/>
                        </a:rPr>
                        <a:t>SALIDA</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a:solidFill>
                            <a:srgbClr val="005BBB"/>
                          </a:solidFill>
                          <a:latin typeface="Arial"/>
                        </a:rPr>
                        <a:t>HORA</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s-ES" sz="800" b="1" i="0" u="none" strike="noStrike">
                          <a:solidFill>
                            <a:srgbClr val="005BBB"/>
                          </a:solidFill>
                          <a:latin typeface="Arial"/>
                        </a:rPr>
                        <a:t>GORRO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s-ES" sz="800" b="1" i="0" u="none" strike="noStrike">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dirty="0">
                          <a:solidFill>
                            <a:srgbClr val="005BBB"/>
                          </a:solidFill>
                          <a:latin typeface="Arial"/>
                        </a:rPr>
                        <a:t>GRUPO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a:solidFill>
                            <a:srgbClr val="005BBB"/>
                          </a:solidFill>
                          <a:latin typeface="Arial"/>
                        </a:rPr>
                        <a:t>TOTAL</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a:solidFill>
                            <a:srgbClr val="005BBB"/>
                          </a:solidFill>
                          <a:latin typeface="Arial"/>
                        </a:rPr>
                        <a:t>DORSALES</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a:solidFill>
                            <a:srgbClr val="005BBB"/>
                          </a:solidFill>
                          <a:latin typeface="Arial"/>
                        </a:rPr>
                        <a:t>HASTA</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800" b="1" i="0" u="none" strike="noStrike">
                          <a:solidFill>
                            <a:srgbClr val="005BBB"/>
                          </a:solidFill>
                          <a:latin typeface="Arial"/>
                        </a:rPr>
                        <a:t>LIBRES</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8142">
                <a:tc>
                  <a:txBody>
                    <a:bodyPr/>
                    <a:lstStyle/>
                    <a:p>
                      <a:pPr algn="ctr" fontAlgn="b"/>
                      <a:r>
                        <a:rPr lang="es-ES" sz="900" b="0" i="0" u="none" strike="noStrike" dirty="0">
                          <a:solidFill>
                            <a:srgbClr val="005BBB"/>
                          </a:solidFill>
                          <a:latin typeface="Arial"/>
                        </a:rPr>
                        <a:t>1ª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16´00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s-ES" sz="900" b="0" i="0" u="none" strike="noStrike">
                          <a:solidFill>
                            <a:srgbClr val="005BBB"/>
                          </a:solidFill>
                          <a:latin typeface="Arial"/>
                        </a:rPr>
                        <a:t>AMARILLO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30-34M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144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 a 144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145-146-147-148-149-150-151-152-153-154-155-156-157-158-159-160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2ª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dirty="0">
                          <a:solidFill>
                            <a:srgbClr val="005BBB"/>
                          </a:solidFill>
                          <a:latin typeface="Arial"/>
                        </a:rPr>
                        <a:t>16´05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2">
                  <a:txBody>
                    <a:bodyPr/>
                    <a:lstStyle/>
                    <a:p>
                      <a:pPr algn="ctr" fontAlgn="b"/>
                      <a:r>
                        <a:rPr lang="es-ES" sz="900" b="0" i="0" u="none" strike="noStrike">
                          <a:solidFill>
                            <a:srgbClr val="005BBB"/>
                          </a:solidFill>
                          <a:latin typeface="Arial"/>
                        </a:rPr>
                        <a:t>BLANCO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25-29M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114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161 a 274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280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275-276-277-278-279-280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48142">
                <a:tc>
                  <a:txBody>
                    <a:bodyPr/>
                    <a:lstStyle/>
                    <a:p>
                      <a:pPr algn="ctr" fontAlgn="b"/>
                      <a:r>
                        <a:rPr lang="es-ES" sz="900" b="0" i="0" u="none" strike="noStrike">
                          <a:solidFill>
                            <a:srgbClr val="005BBB"/>
                          </a:solidFill>
                          <a:latin typeface="Arial"/>
                        </a:rPr>
                        <a:t>3ª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dirty="0">
                          <a:solidFill>
                            <a:srgbClr val="005BBB"/>
                          </a:solidFill>
                          <a:latin typeface="Arial"/>
                        </a:rPr>
                        <a:t>16´10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gridSpan="2">
                  <a:txBody>
                    <a:bodyPr/>
                    <a:lstStyle/>
                    <a:p>
                      <a:pPr algn="ctr" fontAlgn="b"/>
                      <a:r>
                        <a:rPr lang="es-ES" sz="900" b="0" i="0" u="none" strike="noStrike">
                          <a:solidFill>
                            <a:srgbClr val="005BBB"/>
                          </a:solidFill>
                          <a:latin typeface="Arial"/>
                        </a:rPr>
                        <a:t>AMARILLO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35-39M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103</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281 a 383</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390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384-385-386-387-388-389-390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4ª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ctr" fontAlgn="b"/>
                      <a:r>
                        <a:rPr lang="es-ES" sz="900" b="1" i="0" u="none" strike="noStrike">
                          <a:solidFill>
                            <a:srgbClr val="005BBB"/>
                          </a:solidFill>
                          <a:latin typeface="Arial"/>
                        </a:rPr>
                        <a:t>16´15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gridSpan="2">
                  <a:txBody>
                    <a:bodyPr/>
                    <a:lstStyle/>
                    <a:p>
                      <a:pPr algn="ctr" fontAlgn="b"/>
                      <a:r>
                        <a:rPr lang="es-ES" sz="900" b="0" i="0" u="none" strike="noStrike" dirty="0">
                          <a:solidFill>
                            <a:srgbClr val="005BBB"/>
                          </a:solidFill>
                          <a:latin typeface="Arial"/>
                        </a:rPr>
                        <a:t>BLANCO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17-19M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12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391 a 402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410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403-403-405-405-407-408-409-410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s-ES" sz="900" b="0" i="0" u="none" strike="noStrike" dirty="0">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dirty="0">
                          <a:solidFill>
                            <a:srgbClr val="005BBB"/>
                          </a:solidFill>
                          <a:latin typeface="Arial"/>
                        </a:rPr>
                        <a:t>20-24M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40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411-450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460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451-452-453-454-455-456-457-458-459-460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248142">
                <a:tc>
                  <a:txBody>
                    <a:bodyPr/>
                    <a:lstStyle/>
                    <a:p>
                      <a:pPr algn="ctr" fontAlgn="b"/>
                      <a:r>
                        <a:rPr lang="es-ES" sz="900" b="0" i="0" u="none" strike="noStrike">
                          <a:solidFill>
                            <a:srgbClr val="005BBB"/>
                          </a:solidFill>
                          <a:latin typeface="Arial"/>
                        </a:rPr>
                        <a:t>5ª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16´20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2">
                  <a:txBody>
                    <a:bodyPr/>
                    <a:lstStyle/>
                    <a:p>
                      <a:pPr algn="ctr" fontAlgn="b"/>
                      <a:r>
                        <a:rPr lang="es-ES" sz="900" b="0" i="0" u="none" strike="noStrike">
                          <a:solidFill>
                            <a:srgbClr val="005BBB"/>
                          </a:solidFill>
                          <a:latin typeface="Arial"/>
                        </a:rPr>
                        <a:t>AMARILLO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40-44M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74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461-534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540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535-536-537-538-539-540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6ª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b"/>
                      <a:r>
                        <a:rPr lang="es-ES" sz="900" b="1" i="0" u="none" strike="noStrike">
                          <a:solidFill>
                            <a:srgbClr val="005BBB"/>
                          </a:solidFill>
                          <a:latin typeface="Arial"/>
                        </a:rPr>
                        <a:t>16´25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c gridSpan="2">
                  <a:txBody>
                    <a:bodyPr/>
                    <a:lstStyle/>
                    <a:p>
                      <a:pPr algn="ctr" fontAlgn="b"/>
                      <a:r>
                        <a:rPr lang="es-ES" sz="900" b="0" i="0" u="none" strike="noStrike">
                          <a:solidFill>
                            <a:srgbClr val="005BBB"/>
                          </a:solidFill>
                          <a:latin typeface="Arial"/>
                        </a:rPr>
                        <a:t>BLANCO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45-49M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dirty="0">
                          <a:solidFill>
                            <a:srgbClr val="005BBB"/>
                          </a:solidFill>
                          <a:latin typeface="Arial"/>
                        </a:rPr>
                        <a:t>35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541-575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580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576-577-578-579-580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50-54M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19</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581-599</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600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600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55-59M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dirty="0">
                          <a:solidFill>
                            <a:srgbClr val="005BBB"/>
                          </a:solidFill>
                          <a:latin typeface="Arial"/>
                        </a:rPr>
                        <a:t>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601-607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608-609-610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60-64M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6</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611-616</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620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617-618-619-620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65-59M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1</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621</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625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622-623-624-625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FF"/>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FF"/>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70-74M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1" i="0" u="none" strike="noStrike">
                          <a:solidFill>
                            <a:srgbClr val="005BBB"/>
                          </a:solidFill>
                          <a:latin typeface="Arial"/>
                        </a:rPr>
                        <a:t>1</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626</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s-ES" sz="900" b="0" i="0" u="none" strike="noStrike">
                          <a:solidFill>
                            <a:srgbClr val="005BBB"/>
                          </a:solidFill>
                          <a:latin typeface="Arial"/>
                        </a:rPr>
                        <a:t>630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900" b="0" i="0" u="none" strike="noStrike">
                          <a:solidFill>
                            <a:srgbClr val="005BBB"/>
                          </a:solidFill>
                          <a:latin typeface="Arial"/>
                        </a:rPr>
                        <a:t>627-628-629-630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48142">
                <a:tc>
                  <a:txBody>
                    <a:bodyPr/>
                    <a:lstStyle/>
                    <a:p>
                      <a:pPr algn="ctr" fontAlgn="b"/>
                      <a:r>
                        <a:rPr lang="es-ES" sz="900" b="0" i="0" u="none" strike="noStrike">
                          <a:solidFill>
                            <a:srgbClr val="005BBB"/>
                          </a:solidFill>
                          <a:latin typeface="Arial"/>
                        </a:rPr>
                        <a:t>7ª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ctr" fontAlgn="b"/>
                      <a:r>
                        <a:rPr lang="es-ES" sz="900" b="1" i="0" u="none" strike="noStrike">
                          <a:solidFill>
                            <a:srgbClr val="005BBB"/>
                          </a:solidFill>
                          <a:latin typeface="Arial"/>
                        </a:rPr>
                        <a:t>16´30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tc gridSpan="2">
                  <a:txBody>
                    <a:bodyPr/>
                    <a:lstStyle/>
                    <a:p>
                      <a:pPr algn="ctr" fontAlgn="b"/>
                      <a:r>
                        <a:rPr lang="es-ES" sz="900" b="0" i="0" u="none" strike="noStrike">
                          <a:solidFill>
                            <a:srgbClr val="005BBB"/>
                          </a:solidFill>
                          <a:latin typeface="Arial"/>
                        </a:rPr>
                        <a:t>AMARILLO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35-39F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dirty="0">
                          <a:solidFill>
                            <a:srgbClr val="005BBB"/>
                          </a:solidFill>
                          <a:latin typeface="Arial"/>
                        </a:rPr>
                        <a:t>631-644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650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645-646-647-648-649-650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40-44F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651-660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660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45-49F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3</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661-663</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665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664-665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50-54F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666-669</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670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670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55-59F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671-672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675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673-674-675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8ª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ctr" fontAlgn="b"/>
                      <a:r>
                        <a:rPr lang="es-ES" sz="900" b="1" i="0" u="none" strike="noStrike">
                          <a:solidFill>
                            <a:srgbClr val="005BBB"/>
                          </a:solidFill>
                          <a:latin typeface="Arial"/>
                        </a:rPr>
                        <a:t>16´35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gridSpan="2">
                  <a:txBody>
                    <a:bodyPr/>
                    <a:lstStyle/>
                    <a:p>
                      <a:pPr algn="ctr" fontAlgn="b"/>
                      <a:r>
                        <a:rPr lang="es-ES" sz="900" b="0" i="0" u="none" strike="noStrike">
                          <a:solidFill>
                            <a:srgbClr val="005BBB"/>
                          </a:solidFill>
                          <a:latin typeface="Arial"/>
                        </a:rPr>
                        <a:t>BLANCO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17-19F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9</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676-684</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685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685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20-24F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20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686-705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710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dirty="0">
                          <a:solidFill>
                            <a:srgbClr val="005BBB"/>
                          </a:solidFill>
                          <a:latin typeface="Arial"/>
                        </a:rPr>
                        <a:t>706-707-708-709-710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25-29F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27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711-737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740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738-739-740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30-34F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32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741-772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780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773-774-775-776-777-778-779-780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s-ES" sz="900" b="1"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G.E</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677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248142">
                <a:tc>
                  <a:txBody>
                    <a:bodyPr/>
                    <a:lstStyle/>
                    <a:p>
                      <a:pPr algn="ctr" fontAlgn="b"/>
                      <a:r>
                        <a:rPr lang="es-ES" sz="900" b="0" i="0" u="none" strike="noStrike">
                          <a:solidFill>
                            <a:srgbClr val="005BBB"/>
                          </a:solidFill>
                          <a:latin typeface="Arial"/>
                        </a:rPr>
                        <a:t>1ª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9´30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gridSpan="2">
                  <a:txBody>
                    <a:bodyPr/>
                    <a:lstStyle/>
                    <a:p>
                      <a:pPr algn="ctr" fontAlgn="b"/>
                      <a:r>
                        <a:rPr lang="es-ES" sz="900" b="0" i="0" u="none" strike="noStrike">
                          <a:solidFill>
                            <a:srgbClr val="005BBB"/>
                          </a:solidFill>
                          <a:latin typeface="Arial"/>
                        </a:rPr>
                        <a:t>AMARILLO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EF</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1" i="0" u="none" strike="noStrike">
                          <a:solidFill>
                            <a:srgbClr val="005BBB"/>
                          </a:solidFill>
                          <a:latin typeface="Arial"/>
                        </a:rPr>
                        <a:t>57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1al 57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ES" sz="900" b="0" i="0" u="none" strike="noStrike">
                          <a:solidFill>
                            <a:srgbClr val="005BBB"/>
                          </a:solidFill>
                          <a:latin typeface="Arial"/>
                        </a:rPr>
                        <a:t>100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s-ES" sz="900" b="0" i="0" u="none" strike="noStrike" dirty="0">
                          <a:solidFill>
                            <a:srgbClr val="005BBB"/>
                          </a:solidFill>
                          <a:latin typeface="Arial"/>
                        </a:rPr>
                        <a:t>58-59-60-61-62-63…..</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195902">
                <a:tc>
                  <a:txBody>
                    <a:bodyPr/>
                    <a:lstStyle/>
                    <a:p>
                      <a:pPr algn="ctr" fontAlgn="b"/>
                      <a:r>
                        <a:rPr lang="es-ES" sz="900" b="0" i="0" u="none" strike="noStrike">
                          <a:solidFill>
                            <a:srgbClr val="005BBB"/>
                          </a:solidFill>
                          <a:latin typeface="Arial"/>
                        </a:rPr>
                        <a:t>2ª</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12´30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2">
                  <a:txBody>
                    <a:bodyPr/>
                    <a:lstStyle/>
                    <a:p>
                      <a:pPr algn="ctr" fontAlgn="b"/>
                      <a:r>
                        <a:rPr lang="es-ES" sz="900" b="0" i="0" u="none" strike="noStrike">
                          <a:solidFill>
                            <a:srgbClr val="005BBB"/>
                          </a:solidFill>
                          <a:latin typeface="Arial"/>
                        </a:rPr>
                        <a:t>BLANCO</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pPr algn="ctr" fontAlgn="b"/>
                      <a:endParaRPr lang="es-ES" sz="900" b="0" i="0" u="none" strike="noStrike">
                        <a:solidFill>
                          <a:schemeClr val="bg2"/>
                        </a:solidFill>
                        <a:latin typeface="Arial"/>
                      </a:endParaRPr>
                    </a:p>
                  </a:txBody>
                  <a:tcPr marL="7180" marR="7180" marT="7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EM</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105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1 al 105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125</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a:solidFill>
                            <a:srgbClr val="005BBB"/>
                          </a:solidFill>
                          <a:latin typeface="Arial"/>
                        </a:rPr>
                        <a:t>106, 107,108,109,110…</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5902">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1" i="0" u="none" strike="noStrike">
                          <a:solidFill>
                            <a:srgbClr val="005BBB"/>
                          </a:solidFill>
                          <a:latin typeface="Arial"/>
                        </a:rPr>
                        <a:t> </a:t>
                      </a:r>
                    </a:p>
                  </a:txBody>
                  <a:tcPr marL="7180" marR="7180" marT="71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2">
                  <a:txBody>
                    <a:bodyPr/>
                    <a:lstStyle/>
                    <a:p>
                      <a:pPr algn="ctr" fontAlgn="b"/>
                      <a:r>
                        <a:rPr lang="es-ES" sz="900" b="0" i="0" u="none" strike="noStrike">
                          <a:solidFill>
                            <a:srgbClr val="005BBB"/>
                          </a:solidFill>
                          <a:latin typeface="Arial"/>
                        </a:rPr>
                        <a:t> </a:t>
                      </a:r>
                    </a:p>
                  </a:txBody>
                  <a:tcPr marL="7180" marR="7180" marT="718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pPr algn="ctr" fontAlgn="b"/>
                      <a:endParaRPr lang="es-ES" sz="900" b="1" i="0" u="none" strike="noStrike">
                        <a:solidFill>
                          <a:schemeClr val="bg2"/>
                        </a:solidFill>
                        <a:latin typeface="Arial"/>
                      </a:endParaRPr>
                    </a:p>
                  </a:txBody>
                  <a:tcPr marL="7180" marR="7180" marT="718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1000" b="1" i="0" u="none" strike="noStrike" dirty="0">
                          <a:solidFill>
                            <a:srgbClr val="005BBB"/>
                          </a:solidFill>
                          <a:latin typeface="Arial"/>
                        </a:rPr>
                        <a:t>ELITE</a:t>
                      </a:r>
                    </a:p>
                  </a:txBody>
                  <a:tcPr marL="7180" marR="7180" marT="718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1000" b="1" i="0" u="none" strike="noStrike">
                          <a:solidFill>
                            <a:srgbClr val="005BBB"/>
                          </a:solidFill>
                          <a:latin typeface="Arial"/>
                        </a:rPr>
                        <a:t>162</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s-ES" sz="900" b="0" i="0" u="none" strike="noStrike" dirty="0">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67550">
                <a:tc gridSpan="5">
                  <a:txBody>
                    <a:bodyPr/>
                    <a:lstStyle/>
                    <a:p>
                      <a:pPr algn="ctr" fontAlgn="b"/>
                      <a:r>
                        <a:rPr lang="es-ES" sz="1000" b="1" i="0" u="none" strike="noStrike" dirty="0">
                          <a:solidFill>
                            <a:srgbClr val="005BBB"/>
                          </a:solidFill>
                          <a:latin typeface="Arial"/>
                        </a:rPr>
                        <a:t>                                                  GE</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ctr" fontAlgn="b"/>
                      <a:r>
                        <a:rPr lang="es-ES" sz="1000" b="1" i="0" u="none" strike="noStrike" dirty="0">
                          <a:solidFill>
                            <a:srgbClr val="005BBB"/>
                          </a:solidFill>
                          <a:latin typeface="Arial"/>
                        </a:rPr>
                        <a:t>677</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900" b="0" i="0" u="none" strike="noStrike" dirty="0">
                          <a:solidFill>
                            <a:srgbClr val="005BBB"/>
                          </a:solidFill>
                          <a:latin typeface="Arial"/>
                        </a:rPr>
                        <a:t> </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902">
                <a:tc>
                  <a:txBody>
                    <a:bodyPr/>
                    <a:lstStyle/>
                    <a:p>
                      <a:pPr algn="ctr" fontAlgn="b"/>
                      <a:endParaRPr lang="es-ES" sz="900" b="0" i="0" u="none" strike="noStrike" dirty="0">
                        <a:solidFill>
                          <a:srgbClr val="005BBB"/>
                        </a:solidFill>
                        <a:latin typeface="Arial"/>
                      </a:endParaRPr>
                    </a:p>
                  </a:txBody>
                  <a:tcPr marL="7180" marR="7180" marT="718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S" sz="900" b="0" i="0" u="none" strike="noStrike">
                        <a:solidFill>
                          <a:srgbClr val="005BBB"/>
                        </a:solidFill>
                        <a:latin typeface="Arial"/>
                      </a:endParaRPr>
                    </a:p>
                  </a:txBody>
                  <a:tcPr marL="7180" marR="7180" marT="718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S" sz="900" b="0" i="0" u="none" strike="noStrike" dirty="0">
                        <a:solidFill>
                          <a:srgbClr val="005BBB"/>
                        </a:solidFill>
                        <a:latin typeface="Arial"/>
                      </a:endParaRPr>
                    </a:p>
                  </a:txBody>
                  <a:tcPr marL="7180" marR="7180" marT="718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s-ES" sz="1000" b="1" i="0" u="none" strike="noStrike">
                          <a:solidFill>
                            <a:srgbClr val="005BBB"/>
                          </a:solidFill>
                          <a:latin typeface="Arial"/>
                        </a:rPr>
                        <a:t>TOTAL</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ctr" fontAlgn="b"/>
                      <a:r>
                        <a:rPr lang="es-ES" sz="1000" b="1" i="0" u="none" strike="noStrike" dirty="0">
                          <a:solidFill>
                            <a:srgbClr val="005BBB"/>
                          </a:solidFill>
                          <a:latin typeface="Arial"/>
                        </a:rPr>
                        <a:t>839</a:t>
                      </a:r>
                    </a:p>
                  </a:txBody>
                  <a:tcPr marL="7180" marR="7180" marT="71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es-ES" sz="900" b="0" i="0" u="none" strike="noStrike">
                        <a:solidFill>
                          <a:srgbClr val="005BBB"/>
                        </a:solidFill>
                        <a:latin typeface="Arial"/>
                      </a:endParaRPr>
                    </a:p>
                  </a:txBody>
                  <a:tcPr marL="7180" marR="7180" marT="718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S" sz="900" b="0" i="0" u="none" strike="noStrike" dirty="0">
                        <a:solidFill>
                          <a:srgbClr val="005BBB"/>
                        </a:solidFill>
                        <a:latin typeface="Arial"/>
                      </a:endParaRPr>
                    </a:p>
                  </a:txBody>
                  <a:tcPr marL="7180" marR="7180" marT="718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S" sz="900" b="0" i="0" u="none" strike="noStrike" dirty="0">
                        <a:solidFill>
                          <a:srgbClr val="005BBB"/>
                        </a:solidFill>
                        <a:latin typeface="Arial"/>
                      </a:endParaRPr>
                    </a:p>
                  </a:txBody>
                  <a:tcPr marL="7180" marR="7180" marT="7181"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19643</TotalTime>
  <Words>745</Words>
  <Application>Microsoft Office PowerPoint</Application>
  <PresentationFormat>Presentación en pantalla (4:3)</PresentationFormat>
  <Paragraphs>357</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Delegado Técnico y Oficiales Metodología de Trabajo (Parte A1)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Jorge</dc:creator>
  <cp:lastModifiedBy>Jorge</cp:lastModifiedBy>
  <cp:revision>920</cp:revision>
  <dcterms:created xsi:type="dcterms:W3CDTF">2005-10-29T21:34:04Z</dcterms:created>
  <dcterms:modified xsi:type="dcterms:W3CDTF">2012-10-09T19:51:11Z</dcterms:modified>
</cp:coreProperties>
</file>