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notesMasterIdLst>
    <p:notesMasterId r:id="rId49"/>
  </p:notesMasterIdLst>
  <p:handoutMasterIdLst>
    <p:handoutMasterId r:id="rId50"/>
  </p:handoutMasterIdLst>
  <p:sldIdLst>
    <p:sldId id="541" r:id="rId2"/>
    <p:sldId id="316" r:id="rId3"/>
    <p:sldId id="317" r:id="rId4"/>
    <p:sldId id="539" r:id="rId5"/>
    <p:sldId id="544" r:id="rId6"/>
    <p:sldId id="545" r:id="rId7"/>
    <p:sldId id="546" r:id="rId8"/>
    <p:sldId id="547" r:id="rId9"/>
    <p:sldId id="548" r:id="rId10"/>
    <p:sldId id="549" r:id="rId11"/>
    <p:sldId id="550" r:id="rId12"/>
    <p:sldId id="551" r:id="rId13"/>
    <p:sldId id="552" r:id="rId14"/>
    <p:sldId id="553" r:id="rId15"/>
    <p:sldId id="347" r:id="rId16"/>
    <p:sldId id="438" r:id="rId17"/>
    <p:sldId id="357" r:id="rId18"/>
    <p:sldId id="433" r:id="rId19"/>
    <p:sldId id="437" r:id="rId20"/>
    <p:sldId id="409" r:id="rId21"/>
    <p:sldId id="538" r:id="rId22"/>
    <p:sldId id="393" r:id="rId23"/>
    <p:sldId id="385" r:id="rId24"/>
    <p:sldId id="537" r:id="rId25"/>
    <p:sldId id="535" r:id="rId26"/>
    <p:sldId id="389" r:id="rId27"/>
    <p:sldId id="386" r:id="rId28"/>
    <p:sldId id="536" r:id="rId29"/>
    <p:sldId id="410" r:id="rId30"/>
    <p:sldId id="414" r:id="rId31"/>
    <p:sldId id="418" r:id="rId32"/>
    <p:sldId id="413" r:id="rId33"/>
    <p:sldId id="420" r:id="rId34"/>
    <p:sldId id="540" r:id="rId35"/>
    <p:sldId id="415" r:id="rId36"/>
    <p:sldId id="419" r:id="rId37"/>
    <p:sldId id="416" r:id="rId38"/>
    <p:sldId id="417" r:id="rId39"/>
    <p:sldId id="431" r:id="rId40"/>
    <p:sldId id="434" r:id="rId41"/>
    <p:sldId id="404" r:id="rId42"/>
    <p:sldId id="405" r:id="rId43"/>
    <p:sldId id="406" r:id="rId44"/>
    <p:sldId id="407" r:id="rId45"/>
    <p:sldId id="358" r:id="rId46"/>
    <p:sldId id="542" r:id="rId47"/>
    <p:sldId id="543" r:id="rId48"/>
  </p:sldIdLst>
  <p:sldSz cx="9144000" cy="6858000" type="screen4x3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BBB"/>
    <a:srgbClr val="FFFF00"/>
    <a:srgbClr val="66FF33"/>
    <a:srgbClr val="3333FF"/>
    <a:srgbClr val="005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8501" autoAdjust="0"/>
    <p:restoredTop sz="92656" autoAdjust="0"/>
  </p:normalViewPr>
  <p:slideViewPr>
    <p:cSldViewPr>
      <p:cViewPr varScale="1">
        <p:scale>
          <a:sx n="68" d="100"/>
          <a:sy n="68" d="100"/>
        </p:scale>
        <p:origin x="-120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6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1E1E05C-FBF3-40AC-AC71-D94694E7D2C5}" type="datetimeFigureOut">
              <a:rPr lang="es-ES"/>
              <a:pPr>
                <a:defRPr/>
              </a:pPr>
              <a:t>13/10/2012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F55C3DB-18BC-4C6B-9DA1-EC59F07C935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93408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971C829-251F-4584-8B15-B5BB4E3B695A}" type="datetimeFigureOut">
              <a:rPr lang="es-ES"/>
              <a:pPr>
                <a:defRPr/>
              </a:pPr>
              <a:t>13/10/2012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F96E29D7-4CB3-4149-B515-440203A062A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4550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12F74-3D3D-426C-98DA-808D21B4F068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fld id="{0ECDE6B6-B279-441F-8CCF-3EBAAB828889}" type="slidenum">
              <a:rPr lang="es-ES" smtClean="0"/>
              <a:pPr eaLnBrk="1" hangingPunct="1"/>
              <a:t>41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F8169-D351-4116-87BC-1049CECF65E2}" type="datetimeFigureOut">
              <a:rPr lang="es-ES"/>
              <a:pPr>
                <a:defRPr/>
              </a:pPr>
              <a:t>13/10/2012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39193-7ABE-4E4C-BE76-43A917DC871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56969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679BF-9E2E-46A3-82CB-4CF9FC74200F}" type="datetimeFigureOut">
              <a:rPr lang="es-ES"/>
              <a:pPr>
                <a:defRPr/>
              </a:pPr>
              <a:t>13/10/2012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E608B-5839-410B-A714-3478D3D6F0C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660725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7825E-25F0-4E9C-AEF1-61D25A26BBB4}" type="datetimeFigureOut">
              <a:rPr lang="es-ES"/>
              <a:pPr>
                <a:defRPr/>
              </a:pPr>
              <a:t>13/10/2012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62CC1-DCDE-4D5F-9A8D-9290C01956C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277965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A7493-F933-4E7B-9A09-7624216F764A}" type="datetimeFigureOut">
              <a:rPr lang="es-ES"/>
              <a:pPr>
                <a:defRPr/>
              </a:pPr>
              <a:t>13/10/2012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98826-C4A6-4F50-AE09-94D1F9C3A5C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185844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87189-EDFD-4D7B-B44B-71AD5BB40D6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377961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C3F36-9FF6-495B-A3E8-D063EE8212E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042955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0658A-B8F9-4553-9F47-2C5783F5D19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258907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B668D-1EC4-4B1D-B269-B257FEBC566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884593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5FDA0-8916-4126-B570-85B7D1A95C0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354457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2F752-AB75-4AB6-A7CA-8F61872CF1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58024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122B2-F972-49E1-8D68-8A31FA0F1FB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673019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18DA9-EED0-47D5-97A2-D937A1590A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421159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AA04CBB-FD25-4BB4-B638-C28AFD69D043}" type="datetimeFigureOut">
              <a:rPr lang="es-ES"/>
              <a:pPr>
                <a:defRPr/>
              </a:pPr>
              <a:t>13/10/2012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E5A250A-1DFB-471C-BC81-EE3B0231A99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1031" name="6 Imagen" descr="oficialesydt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9500" y="6353175"/>
            <a:ext cx="17145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11" descr="portada powerpoint3.jpg"/>
          <p:cNvPicPr>
            <a:picLocks noChangeAspect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77" b="74745"/>
          <a:stretch/>
        </p:blipFill>
        <p:spPr>
          <a:xfrm>
            <a:off x="-16899" y="0"/>
            <a:ext cx="9144000" cy="120100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  <p:sldLayoutId id="2147484160" r:id="rId1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005BBB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new.facebook.com/photo.php?pid=915437&amp;id=55975120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0.png"/><Relationship Id="rId2" Type="http://schemas.openxmlformats.org/officeDocument/2006/relationships/audio" Target="file:///C:\Users\Jorge\Desktop\Seminario%20Madrid\Bso%20Olimpiadas%20John%20Williams%20-%20The%20Olympic%20Spirit(toros%20para%20todos).mp3" TargetMode="External"/><Relationship Id="rId1" Type="http://schemas.openxmlformats.org/officeDocument/2006/relationships/audio" Target="file:///C:\Users\Jorge\Documents\Triatlon\Fanfarrias%20principales\Bso%20Olimpiadas%20John%20Williams%20-%20The%20Olympic%20Spirit(toros%20para%20todos).mp3" TargetMode="Externa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png"/><Relationship Id="rId3" Type="http://schemas.openxmlformats.org/officeDocument/2006/relationships/audio" Target="file:///C:\Users\Jorge\Documents\My%20Music\MP3\Haendel.wav" TargetMode="External"/><Relationship Id="rId7" Type="http://schemas.openxmlformats.org/officeDocument/2006/relationships/image" Target="../media/image43.jpeg"/><Relationship Id="rId12" Type="http://schemas.openxmlformats.org/officeDocument/2006/relationships/image" Target="../media/image48.jpeg"/><Relationship Id="rId2" Type="http://schemas.openxmlformats.org/officeDocument/2006/relationships/audio" Target="file:///C:\Users\Jorge\Documents\My%20Music\MP3\Bso%20Olimpiadas%20John%20Williams%20-%20The%20Olympic%20Spirit(toros%20para%20todos).wav" TargetMode="External"/><Relationship Id="rId1" Type="http://schemas.openxmlformats.org/officeDocument/2006/relationships/audio" Target="file:///C:\Users\Jorge\Documents\Triatlon\Fanfarrias%20principales\Bso%20Olimpiadas%20John%20Williams%20-%20The%20Olympic%20Spirit(toros%20para%20todos).mp3" TargetMode="External"/><Relationship Id="rId6" Type="http://schemas.openxmlformats.org/officeDocument/2006/relationships/image" Target="../media/image42.jpeg"/><Relationship Id="rId11" Type="http://schemas.openxmlformats.org/officeDocument/2006/relationships/image" Target="../media/image47.jpeg"/><Relationship Id="rId5" Type="http://schemas.openxmlformats.org/officeDocument/2006/relationships/image" Target="../media/image41.jpeg"/><Relationship Id="rId10" Type="http://schemas.openxmlformats.org/officeDocument/2006/relationships/image" Target="../media/image46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5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95288" y="1426864"/>
            <a:ext cx="8291512" cy="5170488"/>
          </a:xfrm>
        </p:spPr>
        <p:txBody>
          <a:bodyPr/>
          <a:lstStyle/>
          <a:p>
            <a:pPr eaLnBrk="1" hangingPunct="1">
              <a:defRPr/>
            </a:pPr>
            <a:r>
              <a:rPr lang="es-E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  <a:t>Delegado Técnico</a:t>
            </a:r>
            <a:br>
              <a:rPr lang="es-E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</a:br>
            <a:r>
              <a:rPr lang="es-E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  <a:t>y</a:t>
            </a:r>
            <a:br>
              <a:rPr lang="es-E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</a:br>
            <a:r>
              <a:rPr lang="es-E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  <a:t>Oficiales</a:t>
            </a:r>
            <a:br>
              <a:rPr lang="es-E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</a:br>
            <a:r>
              <a:rPr lang="es-E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  <a:t>Metodología de Trabajo</a:t>
            </a:r>
            <a:br>
              <a:rPr lang="es-E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</a:br>
            <a:r>
              <a:rPr lang="es-E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  <a:t>(Parte A2)</a:t>
            </a:r>
            <a:r>
              <a:rPr lang="es-E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  <a:t/>
            </a:r>
            <a:br>
              <a:rPr lang="es-E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</a:rPr>
            </a:br>
            <a:endParaRPr lang="es-ES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LT Std" pitchFamily="34" charset="0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331640" y="53752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FORMACION OFICIALES N3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sz="2800" dirty="0" smtClean="0"/>
              <a:t>Reunión con el organizador y responsables de área</a:t>
            </a:r>
          </a:p>
          <a:p>
            <a:pPr eaLnBrk="1" hangingPunct="1"/>
            <a:r>
              <a:rPr lang="es-ES" sz="2800" dirty="0" smtClean="0"/>
              <a:t>Reunión Técnica</a:t>
            </a:r>
          </a:p>
          <a:p>
            <a:pPr eaLnBrk="1" hangingPunct="1"/>
            <a:r>
              <a:rPr lang="es-ES" sz="2800" dirty="0" smtClean="0"/>
              <a:t>Reunión con el Juez Arbitro y Responsable Jueces y Oficiales</a:t>
            </a:r>
          </a:p>
          <a:p>
            <a:pPr eaLnBrk="1" hangingPunct="1"/>
            <a:r>
              <a:rPr lang="es-ES" sz="2800" dirty="0" smtClean="0"/>
              <a:t>Nombrar </a:t>
            </a:r>
            <a:r>
              <a:rPr lang="es-ES" sz="2800" dirty="0" smtClean="0"/>
              <a:t>Jurado de Competición</a:t>
            </a:r>
            <a:endParaRPr lang="es-ES" sz="2800" dirty="0" smtClean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EL DIA ANTES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s-ES" smtClean="0"/>
              <a:t>Reunión con Organizador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196975"/>
            <a:ext cx="8713788" cy="5256213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2800" dirty="0"/>
              <a:t>Reunión con responsables de área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/>
              <a:t>Natación (Verificación medición, Boyas, </a:t>
            </a:r>
            <a:r>
              <a:rPr lang="es-ES" sz="2400" dirty="0" err="1"/>
              <a:t>Piragüas</a:t>
            </a:r>
            <a:r>
              <a:rPr lang="es-ES" sz="2400" dirty="0"/>
              <a:t> y Seguridad, Sistema de Salida) 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/>
              <a:t>Transiciones (Soportes, Numeración, Espacios, Montaje y Desmontaje)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/>
              <a:t>Ciclismo (Verificación medición, Cierre de circuito, Limpieza)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/>
              <a:t>Carrera (Verificación medición, Cierre de circuito, Limpieza)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/>
              <a:t>Meta (Línea, Zona mixta, Seguridad, Cerramiento)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 smtClean="0"/>
              <a:t>Resultados </a:t>
            </a:r>
            <a:r>
              <a:rPr lang="es-ES" sz="2400" dirty="0"/>
              <a:t>(Ubicación, Energía, Publicación, Tablón oficial)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s-ES" sz="2400" dirty="0"/>
              <a:t>Entrega de Premios (</a:t>
            </a:r>
            <a:r>
              <a:rPr lang="es-ES" sz="2400" dirty="0" err="1"/>
              <a:t>Podium</a:t>
            </a:r>
            <a:r>
              <a:rPr lang="es-ES" sz="2400" dirty="0" smtClean="0"/>
              <a:t>)</a:t>
            </a:r>
          </a:p>
          <a:p>
            <a:pPr marL="342900" lvl="1" indent="-3429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hlink"/>
              </a:buClr>
              <a:buFont typeface="Arial" pitchFamily="34" charset="0"/>
              <a:buChar char="–"/>
              <a:defRPr/>
            </a:pPr>
            <a:r>
              <a:rPr lang="es-ES" dirty="0" smtClean="0"/>
              <a:t>Plan Médico (Ubicación, Accesos y Evacuación)</a:t>
            </a:r>
          </a:p>
          <a:p>
            <a:pPr marL="342900" lvl="1" indent="-3429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hlink"/>
              </a:buClr>
              <a:buFont typeface="Arial" pitchFamily="34" charset="0"/>
              <a:buChar char="–"/>
              <a:defRPr/>
            </a:pPr>
            <a:r>
              <a:rPr lang="es-ES" dirty="0" smtClean="0"/>
              <a:t>Reunión Motoristas</a:t>
            </a:r>
          </a:p>
          <a:p>
            <a:pPr marL="342900" lvl="1" indent="-3429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hlink"/>
              </a:buClr>
              <a:buFont typeface="Arial" pitchFamily="34" charset="0"/>
              <a:buChar char="–"/>
              <a:defRPr/>
            </a:pPr>
            <a:r>
              <a:rPr lang="es-ES" dirty="0" smtClean="0"/>
              <a:t>Reunión Televisión</a:t>
            </a:r>
          </a:p>
          <a:p>
            <a:pPr marL="342900" lvl="1" indent="-3429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hlink"/>
              </a:buClr>
              <a:buFont typeface="Arial" pitchFamily="34" charset="0"/>
              <a:buChar char="–"/>
              <a:defRPr/>
            </a:pPr>
            <a:r>
              <a:rPr lang="es-ES" dirty="0" smtClean="0"/>
              <a:t>Reunión Cronometraje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5" descr="E:\emule\Incoming\Iconexperience Collections 1-6 Full Update Retail\IconExperience Collections 1-6 Full+Update Retail\Collection 1 - Application Basics\48x48\shadow\abou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000" y="1214438"/>
            <a:ext cx="617538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6" descr="E:\emule\Incoming\Iconexperience Collections 1-6 Full Update Retail\IconExperience Collections 1-6 Full+Update Retail\Collection 1 - Application Basics\48x48\shadow\abou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25" y="1285875"/>
            <a:ext cx="617538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7" descr="E:\emule\Incoming\Iconexperience Collections 1-6 Full Update Retail\IconExperience Collections 1-6 Full+Update Retail\Collection 1 - Application Basics\48x48\shadow\abou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7625" y="2857500"/>
            <a:ext cx="617538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8" descr="E:\emule\Incoming\Iconexperience Collections 1-6 Full Update Retail\IconExperience Collections 1-6 Full+Update Retail\Collection 1 - Application Basics\48x48\shadow\abou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43875" y="1071563"/>
            <a:ext cx="617538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7" name="Picture 9" descr="E:\emule\Incoming\Iconexperience Collections 1-6 Full Update Retail\IconExperience Collections 1-6 Full+Update Retail\Collection 1 - Application Basics\48x48\shadow\abou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5313" y="2286000"/>
            <a:ext cx="617537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8" name="Picture 10" descr="E:\emule\Incoming\Iconexperience Collections 1-6 Full Update Retail\IconExperience Collections 1-6 Full+Update Retail\Collection 1 - Application Basics\48x48\shadow\abou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50" y="2071688"/>
            <a:ext cx="617538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0" y="155699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buFontTx/>
              <a:buChar char="•"/>
              <a:defRPr/>
            </a:pPr>
            <a:r>
              <a:rPr lang="en-GB" sz="2800" dirty="0" err="1">
                <a:solidFill>
                  <a:srgbClr val="0070C0"/>
                </a:solidFill>
                <a:latin typeface="+mn-lt"/>
              </a:rPr>
              <a:t>Número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 de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socorristas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,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buceadores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,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embarcaciones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 y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sus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movimientos</a:t>
            </a:r>
            <a:endParaRPr lang="en-GB" sz="2800" dirty="0">
              <a:solidFill>
                <a:srgbClr val="0070C0"/>
              </a:solidFill>
              <a:latin typeface="+mn-lt"/>
            </a:endParaRPr>
          </a:p>
          <a:p>
            <a:pPr marL="800100" lvl="1" indent="-342900">
              <a:buFontTx/>
              <a:buChar char="•"/>
              <a:defRPr/>
            </a:pPr>
            <a:r>
              <a:rPr lang="en-GB" sz="2800" dirty="0" err="1">
                <a:solidFill>
                  <a:srgbClr val="0070C0"/>
                </a:solidFill>
                <a:latin typeface="+mn-lt"/>
              </a:rPr>
              <a:t>Medios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 de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comunicación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 y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sus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movimientos</a:t>
            </a:r>
            <a:endParaRPr lang="en-GB" sz="2800" dirty="0">
              <a:solidFill>
                <a:srgbClr val="0070C0"/>
              </a:solidFill>
              <a:latin typeface="+mn-lt"/>
            </a:endParaRPr>
          </a:p>
          <a:p>
            <a:pPr marL="800100" lvl="1" indent="-342900">
              <a:buFontTx/>
              <a:buChar char="•"/>
              <a:defRPr/>
            </a:pPr>
            <a:r>
              <a:rPr lang="en-GB" sz="2800" dirty="0" err="1">
                <a:solidFill>
                  <a:srgbClr val="0070C0"/>
                </a:solidFill>
                <a:latin typeface="+mn-lt"/>
              </a:rPr>
              <a:t>Asistencia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médica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 y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su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movimiento</a:t>
            </a:r>
            <a:endParaRPr lang="en-GB" sz="2800" dirty="0">
              <a:solidFill>
                <a:srgbClr val="0070C0"/>
              </a:solidFill>
              <a:latin typeface="+mn-lt"/>
            </a:endParaRPr>
          </a:p>
          <a:p>
            <a:pPr marL="800100" lvl="1" indent="-342900">
              <a:buFontTx/>
              <a:buChar char="•"/>
              <a:defRPr/>
            </a:pPr>
            <a:r>
              <a:rPr lang="en-GB" sz="2800" dirty="0" err="1">
                <a:solidFill>
                  <a:srgbClr val="0070C0"/>
                </a:solidFill>
                <a:latin typeface="+mn-lt"/>
              </a:rPr>
              <a:t>Distancias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 de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cada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 largo</a:t>
            </a:r>
          </a:p>
          <a:p>
            <a:pPr marL="800100" lvl="1" indent="-342900">
              <a:buFontTx/>
              <a:buChar char="•"/>
              <a:defRPr/>
            </a:pPr>
            <a:r>
              <a:rPr lang="en-GB" sz="2800" dirty="0" err="1">
                <a:solidFill>
                  <a:srgbClr val="0070C0"/>
                </a:solidFill>
                <a:latin typeface="+mn-lt"/>
              </a:rPr>
              <a:t>Montaje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 del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segmento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 de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natación</a:t>
            </a:r>
            <a:endParaRPr lang="en-GB" sz="2800" dirty="0">
              <a:solidFill>
                <a:srgbClr val="0070C0"/>
              </a:solidFill>
              <a:latin typeface="+mn-lt"/>
            </a:endParaRPr>
          </a:p>
          <a:p>
            <a:pPr marL="800100" lvl="1" indent="-342900">
              <a:buFontTx/>
              <a:buChar char="•"/>
              <a:defRPr/>
            </a:pPr>
            <a:r>
              <a:rPr lang="en-GB" sz="2800" dirty="0" err="1">
                <a:solidFill>
                  <a:srgbClr val="0070C0"/>
                </a:solidFill>
                <a:latin typeface="+mn-lt"/>
              </a:rPr>
              <a:t>Salida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 (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anchuras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,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numeración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,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moqueta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)</a:t>
            </a:r>
          </a:p>
          <a:p>
            <a:pPr marL="800100" lvl="1" indent="-342900">
              <a:buFontTx/>
              <a:buChar char="•"/>
              <a:defRPr/>
            </a:pPr>
            <a:r>
              <a:rPr lang="en-GB" sz="2800" dirty="0" err="1">
                <a:solidFill>
                  <a:srgbClr val="0070C0"/>
                </a:solidFill>
                <a:latin typeface="+mn-lt"/>
              </a:rPr>
              <a:t>Salida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 de la </a:t>
            </a:r>
            <a:r>
              <a:rPr lang="en-GB" sz="2800" dirty="0" err="1">
                <a:solidFill>
                  <a:srgbClr val="0070C0"/>
                </a:solidFill>
                <a:latin typeface="+mn-lt"/>
              </a:rPr>
              <a:t>natación</a:t>
            </a:r>
            <a:endParaRPr lang="en-GB" sz="28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379913"/>
            <a:ext cx="9143999" cy="547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Conector recto de flecha"/>
          <p:cNvCxnSpPr/>
          <p:nvPr/>
        </p:nvCxnSpPr>
        <p:spPr>
          <a:xfrm>
            <a:off x="899592" y="2132856"/>
            <a:ext cx="7488832" cy="1588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899592" y="2420888"/>
            <a:ext cx="1296144" cy="1588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Elipse"/>
          <p:cNvSpPr/>
          <p:nvPr/>
        </p:nvSpPr>
        <p:spPr>
          <a:xfrm>
            <a:off x="8172400" y="3212976"/>
            <a:ext cx="180000" cy="180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8172400" y="2924944"/>
            <a:ext cx="180000" cy="180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2339752" y="3429000"/>
            <a:ext cx="180000" cy="180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1043608" y="2996952"/>
            <a:ext cx="180000" cy="180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2483768" y="3356992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BG.1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8388424" y="3140968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BG.2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8388424" y="2852936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BG.3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467544" y="2924944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BG.4</a:t>
            </a:r>
            <a:endParaRPr lang="es-ES" sz="1400" dirty="0">
              <a:solidFill>
                <a:schemeClr val="bg1"/>
              </a:solidFill>
            </a:endParaRPr>
          </a:p>
        </p:txBody>
      </p:sp>
      <p:pic>
        <p:nvPicPr>
          <p:cNvPr id="23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21" name="20 Elipse"/>
          <p:cNvSpPr/>
          <p:nvPr/>
        </p:nvSpPr>
        <p:spPr>
          <a:xfrm>
            <a:off x="2699792" y="3212976"/>
            <a:ext cx="108000" cy="108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Elipse"/>
          <p:cNvSpPr/>
          <p:nvPr/>
        </p:nvSpPr>
        <p:spPr>
          <a:xfrm>
            <a:off x="3419872" y="3212976"/>
            <a:ext cx="108000" cy="108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Elipse"/>
          <p:cNvSpPr/>
          <p:nvPr/>
        </p:nvSpPr>
        <p:spPr>
          <a:xfrm>
            <a:off x="4211960" y="3212976"/>
            <a:ext cx="108000" cy="108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Elipse"/>
          <p:cNvSpPr/>
          <p:nvPr/>
        </p:nvSpPr>
        <p:spPr>
          <a:xfrm>
            <a:off x="5004048" y="3212976"/>
            <a:ext cx="108000" cy="108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Elipse"/>
          <p:cNvSpPr/>
          <p:nvPr/>
        </p:nvSpPr>
        <p:spPr>
          <a:xfrm>
            <a:off x="5796136" y="3212976"/>
            <a:ext cx="108000" cy="108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Elipse"/>
          <p:cNvSpPr/>
          <p:nvPr/>
        </p:nvSpPr>
        <p:spPr>
          <a:xfrm>
            <a:off x="6588224" y="3212976"/>
            <a:ext cx="108000" cy="108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Elipse"/>
          <p:cNvSpPr/>
          <p:nvPr/>
        </p:nvSpPr>
        <p:spPr>
          <a:xfrm>
            <a:off x="7380312" y="3212976"/>
            <a:ext cx="108000" cy="108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CuadroTexto"/>
          <p:cNvSpPr txBox="1"/>
          <p:nvPr/>
        </p:nvSpPr>
        <p:spPr>
          <a:xfrm>
            <a:off x="2843808" y="3140968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BR.1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3563888" y="3140968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BR.2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4355976" y="3140968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BR.3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5148064" y="3140968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BR.4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5940152" y="3140968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BR.5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6732240" y="3140968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BR.6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7524328" y="3140968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BR.7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6660232" y="2924944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BR.8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5364088" y="2924944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BR.9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4139952" y="2924944"/>
            <a:ext cx="5180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BR.10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2915816" y="2924944"/>
            <a:ext cx="5180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BR.11</a:t>
            </a:r>
            <a:endParaRPr lang="es-ES" sz="1100" dirty="0">
              <a:solidFill>
                <a:schemeClr val="bg1"/>
              </a:solidFill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1691680" y="2924944"/>
            <a:ext cx="5180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</a:rPr>
              <a:t>BR.12</a:t>
            </a:r>
            <a:endParaRPr lang="es-ES" sz="1100" dirty="0">
              <a:solidFill>
                <a:schemeClr val="bg1"/>
              </a:solidFill>
            </a:endParaRPr>
          </a:p>
        </p:txBody>
      </p:sp>
      <p:cxnSp>
        <p:nvCxnSpPr>
          <p:cNvPr id="44" name="43 Conector recto de flecha"/>
          <p:cNvCxnSpPr/>
          <p:nvPr/>
        </p:nvCxnSpPr>
        <p:spPr>
          <a:xfrm>
            <a:off x="2339752" y="3717032"/>
            <a:ext cx="5976664" cy="1588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69259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79914"/>
            <a:ext cx="9143999" cy="5478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29" name="28 Elipse"/>
          <p:cNvSpPr/>
          <p:nvPr/>
        </p:nvSpPr>
        <p:spPr>
          <a:xfrm>
            <a:off x="3419872" y="3068960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29 Rectángulo redondeado"/>
          <p:cNvSpPr/>
          <p:nvPr/>
        </p:nvSpPr>
        <p:spPr>
          <a:xfrm rot="18731738">
            <a:off x="7915152" y="4194812"/>
            <a:ext cx="576064" cy="144016"/>
          </a:xfrm>
          <a:prstGeom prst="round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Rectángulo redondeado"/>
          <p:cNvSpPr/>
          <p:nvPr/>
        </p:nvSpPr>
        <p:spPr>
          <a:xfrm>
            <a:off x="7020272" y="4437112"/>
            <a:ext cx="576064" cy="144016"/>
          </a:xfrm>
          <a:prstGeom prst="round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Elipse"/>
          <p:cNvSpPr/>
          <p:nvPr/>
        </p:nvSpPr>
        <p:spPr>
          <a:xfrm>
            <a:off x="7596336" y="429309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Elipse"/>
          <p:cNvSpPr/>
          <p:nvPr/>
        </p:nvSpPr>
        <p:spPr>
          <a:xfrm>
            <a:off x="7596336" y="2924944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Rectángulo redondeado"/>
          <p:cNvSpPr/>
          <p:nvPr/>
        </p:nvSpPr>
        <p:spPr>
          <a:xfrm>
            <a:off x="7020272" y="2924944"/>
            <a:ext cx="576064" cy="144016"/>
          </a:xfrm>
          <a:prstGeom prst="round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Rectángulo redondeado"/>
          <p:cNvSpPr/>
          <p:nvPr/>
        </p:nvSpPr>
        <p:spPr>
          <a:xfrm rot="13714237">
            <a:off x="7912922" y="3116542"/>
            <a:ext cx="576064" cy="144016"/>
          </a:xfrm>
          <a:prstGeom prst="round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CuadroTexto"/>
          <p:cNvSpPr txBox="1"/>
          <p:nvPr/>
        </p:nvSpPr>
        <p:spPr>
          <a:xfrm>
            <a:off x="2843808" y="3068960"/>
            <a:ext cx="517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BR.8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7524328" y="4005064"/>
            <a:ext cx="517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BR.2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7524328" y="3356992"/>
            <a:ext cx="517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BR.3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5" name="14 Forma libre"/>
          <p:cNvSpPr/>
          <p:nvPr/>
        </p:nvSpPr>
        <p:spPr>
          <a:xfrm>
            <a:off x="6250675" y="2736377"/>
            <a:ext cx="2376984" cy="2213211"/>
          </a:xfrm>
          <a:custGeom>
            <a:avLst/>
            <a:gdLst>
              <a:gd name="connsiteX0" fmla="*/ 0 w 2376984"/>
              <a:gd name="connsiteY0" fmla="*/ 2176817 h 2213211"/>
              <a:gd name="connsiteX1" fmla="*/ 1310185 w 2376984"/>
              <a:gd name="connsiteY1" fmla="*/ 2204113 h 2213211"/>
              <a:gd name="connsiteX2" fmla="*/ 1678674 w 2376984"/>
              <a:gd name="connsiteY2" fmla="*/ 2122226 h 2213211"/>
              <a:gd name="connsiteX3" fmla="*/ 2047164 w 2376984"/>
              <a:gd name="connsiteY3" fmla="*/ 1767384 h 2213211"/>
              <a:gd name="connsiteX4" fmla="*/ 2306471 w 2376984"/>
              <a:gd name="connsiteY4" fmla="*/ 1276065 h 2213211"/>
              <a:gd name="connsiteX5" fmla="*/ 2306471 w 2376984"/>
              <a:gd name="connsiteY5" fmla="*/ 539086 h 2213211"/>
              <a:gd name="connsiteX6" fmla="*/ 1883391 w 2376984"/>
              <a:gd name="connsiteY6" fmla="*/ 88710 h 2213211"/>
              <a:gd name="connsiteX7" fmla="*/ 341194 w 2376984"/>
              <a:gd name="connsiteY7" fmla="*/ 6823 h 221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76984" h="2213211">
                <a:moveTo>
                  <a:pt x="0" y="2176817"/>
                </a:moveTo>
                <a:cubicBezTo>
                  <a:pt x="515203" y="2195014"/>
                  <a:pt x="1030406" y="2213211"/>
                  <a:pt x="1310185" y="2204113"/>
                </a:cubicBezTo>
                <a:cubicBezTo>
                  <a:pt x="1589964" y="2195015"/>
                  <a:pt x="1555844" y="2195014"/>
                  <a:pt x="1678674" y="2122226"/>
                </a:cubicBezTo>
                <a:cubicBezTo>
                  <a:pt x="1801504" y="2049438"/>
                  <a:pt x="1942531" y="1908411"/>
                  <a:pt x="2047164" y="1767384"/>
                </a:cubicBezTo>
                <a:cubicBezTo>
                  <a:pt x="2151797" y="1626357"/>
                  <a:pt x="2263253" y="1480781"/>
                  <a:pt x="2306471" y="1276065"/>
                </a:cubicBezTo>
                <a:cubicBezTo>
                  <a:pt x="2349689" y="1071349"/>
                  <a:pt x="2376984" y="736979"/>
                  <a:pt x="2306471" y="539086"/>
                </a:cubicBezTo>
                <a:cubicBezTo>
                  <a:pt x="2235958" y="341194"/>
                  <a:pt x="2210937" y="177420"/>
                  <a:pt x="1883391" y="88710"/>
                </a:cubicBezTo>
                <a:cubicBezTo>
                  <a:pt x="1555845" y="0"/>
                  <a:pt x="948519" y="3411"/>
                  <a:pt x="341194" y="6823"/>
                </a:cubicBezTo>
              </a:path>
            </a:pathLst>
          </a:custGeom>
          <a:ln w="38100">
            <a:solidFill>
              <a:schemeClr val="bg1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37091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379913"/>
            <a:ext cx="9143999" cy="547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Elipse"/>
          <p:cNvSpPr/>
          <p:nvPr/>
        </p:nvSpPr>
        <p:spPr>
          <a:xfrm>
            <a:off x="8172400" y="3212976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8172400" y="2924944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2339752" y="3429000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1043608" y="2996952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21" name="20 Elipse"/>
          <p:cNvSpPr/>
          <p:nvPr/>
        </p:nvSpPr>
        <p:spPr>
          <a:xfrm>
            <a:off x="269979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Elipse"/>
          <p:cNvSpPr/>
          <p:nvPr/>
        </p:nvSpPr>
        <p:spPr>
          <a:xfrm>
            <a:off x="341987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Elipse"/>
          <p:cNvSpPr/>
          <p:nvPr/>
        </p:nvSpPr>
        <p:spPr>
          <a:xfrm>
            <a:off x="4211960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Elipse"/>
          <p:cNvSpPr/>
          <p:nvPr/>
        </p:nvSpPr>
        <p:spPr>
          <a:xfrm>
            <a:off x="5004048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Elipse"/>
          <p:cNvSpPr/>
          <p:nvPr/>
        </p:nvSpPr>
        <p:spPr>
          <a:xfrm>
            <a:off x="5796136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Elipse"/>
          <p:cNvSpPr/>
          <p:nvPr/>
        </p:nvSpPr>
        <p:spPr>
          <a:xfrm>
            <a:off x="6588224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Elipse"/>
          <p:cNvSpPr/>
          <p:nvPr/>
        </p:nvSpPr>
        <p:spPr>
          <a:xfrm>
            <a:off x="738031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683568" y="2636912"/>
            <a:ext cx="1584176" cy="14400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CR.1</a:t>
            </a:r>
            <a:endParaRPr lang="es-ES" dirty="0"/>
          </a:p>
        </p:txBody>
      </p:sp>
      <p:sp>
        <p:nvSpPr>
          <p:cNvPr id="19" name="18 Rectángulo"/>
          <p:cNvSpPr/>
          <p:nvPr/>
        </p:nvSpPr>
        <p:spPr>
          <a:xfrm>
            <a:off x="2267744" y="2636912"/>
            <a:ext cx="2952328" cy="1080120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CR.2</a:t>
            </a:r>
            <a:endParaRPr lang="es-ES" dirty="0"/>
          </a:p>
        </p:txBody>
      </p:sp>
      <p:sp>
        <p:nvSpPr>
          <p:cNvPr id="20" name="19 Rectángulo"/>
          <p:cNvSpPr/>
          <p:nvPr/>
        </p:nvSpPr>
        <p:spPr>
          <a:xfrm>
            <a:off x="5220072" y="2672916"/>
            <a:ext cx="3200663" cy="1080120"/>
          </a:xfrm>
          <a:prstGeom prst="rect">
            <a:avLst/>
          </a:prstGeom>
          <a:solidFill>
            <a:srgbClr val="00B0F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CR.3</a:t>
            </a:r>
            <a:endParaRPr lang="es-ES" dirty="0"/>
          </a:p>
        </p:txBody>
      </p:sp>
      <p:pic>
        <p:nvPicPr>
          <p:cNvPr id="29" name="Picture 2" descr="http://t2.gstatic.com/images?q=tbn:yOTKr3HFlN7mUM:http://www.cruzroja.es/canalvoluntario/CV_Noticias/imagenes/noti215.bmp&amp;t=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4000" y="4913998"/>
            <a:ext cx="2880000" cy="19440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82247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2132414"/>
              </p:ext>
            </p:extLst>
          </p:nvPr>
        </p:nvGraphicFramePr>
        <p:xfrm>
          <a:off x="467544" y="1381368"/>
          <a:ext cx="8229600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64"/>
                <a:gridCol w="5246240"/>
                <a:gridCol w="18928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Id.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Movimiento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Tiempo Estimado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CR.1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Sector</a:t>
                      </a:r>
                      <a:r>
                        <a:rPr lang="es-ES" baseline="0" dirty="0" smtClean="0"/>
                        <a:t> 1</a:t>
                      </a:r>
                    </a:p>
                    <a:p>
                      <a:r>
                        <a:rPr lang="es-ES" baseline="0" dirty="0" smtClean="0"/>
                        <a:t>Interior del circuito de natación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CR.2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</a:t>
                      </a:r>
                      <a:r>
                        <a:rPr lang="es-ES" baseline="0" dirty="0" smtClean="0"/>
                        <a:t> Sector 2</a:t>
                      </a:r>
                    </a:p>
                    <a:p>
                      <a:r>
                        <a:rPr lang="es-ES" baseline="0" dirty="0" smtClean="0"/>
                        <a:t>Interior del circuito de natación, para observar ida y vuelta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2h.</a:t>
                      </a:r>
                      <a:r>
                        <a:rPr lang="es-ES" baseline="0" dirty="0" smtClean="0"/>
                        <a:t> 20’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CR.3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Sector 3</a:t>
                      </a:r>
                    </a:p>
                    <a:p>
                      <a:r>
                        <a:rPr lang="es-ES" baseline="0" dirty="0" smtClean="0"/>
                        <a:t>Interior del circuito de natación, para observar ida y vuelta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471292" y="4553833"/>
            <a:ext cx="761971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smtClean="0">
                <a:latin typeface="Helvetica LT Std" pitchFamily="34" charset="0"/>
              </a:rPr>
              <a:t>7.45	Entrada de embarcaciones en el agua</a:t>
            </a:r>
          </a:p>
          <a:p>
            <a:r>
              <a:rPr lang="es-ES" sz="2000" dirty="0" smtClean="0">
                <a:latin typeface="Helvetica LT Std" pitchFamily="34" charset="0"/>
              </a:rPr>
              <a:t>8.00	Inicio competición</a:t>
            </a:r>
          </a:p>
          <a:p>
            <a:r>
              <a:rPr lang="es-ES" sz="2000" dirty="0" smtClean="0">
                <a:latin typeface="Helvetica LT Std" pitchFamily="34" charset="0"/>
              </a:rPr>
              <a:t>8.55	Ultima salida</a:t>
            </a:r>
          </a:p>
          <a:p>
            <a:r>
              <a:rPr lang="es-ES" sz="2000" dirty="0" smtClean="0">
                <a:latin typeface="Helvetica LT Std" pitchFamily="34" charset="0"/>
              </a:rPr>
              <a:t>10.05	Fin del segmento de natación, retirada de embarcaciones</a:t>
            </a:r>
            <a:endParaRPr lang="es-ES" sz="2000" dirty="0">
              <a:latin typeface="Helvetica LT Std" pitchFamily="34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9067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379913"/>
            <a:ext cx="9143999" cy="547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Elipse"/>
          <p:cNvSpPr/>
          <p:nvPr/>
        </p:nvSpPr>
        <p:spPr>
          <a:xfrm>
            <a:off x="8172400" y="3212976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8172400" y="2924944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2339752" y="3429000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1043608" y="2996952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"/>
          <p:cNvSpPr/>
          <p:nvPr/>
        </p:nvSpPr>
        <p:spPr>
          <a:xfrm>
            <a:off x="4644008" y="2636912"/>
            <a:ext cx="2520280" cy="504056"/>
          </a:xfrm>
          <a:prstGeom prst="rect">
            <a:avLst/>
          </a:prstGeom>
          <a:solidFill>
            <a:srgbClr val="00B0F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CN.5</a:t>
            </a:r>
            <a:endParaRPr lang="es-ES" dirty="0"/>
          </a:p>
        </p:txBody>
      </p:sp>
      <p:pic>
        <p:nvPicPr>
          <p:cNvPr id="21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23" name="22 Elipse"/>
          <p:cNvSpPr/>
          <p:nvPr/>
        </p:nvSpPr>
        <p:spPr>
          <a:xfrm>
            <a:off x="269979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Elipse"/>
          <p:cNvSpPr/>
          <p:nvPr/>
        </p:nvSpPr>
        <p:spPr>
          <a:xfrm>
            <a:off x="341987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Elipse"/>
          <p:cNvSpPr/>
          <p:nvPr/>
        </p:nvSpPr>
        <p:spPr>
          <a:xfrm>
            <a:off x="4211960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Elipse"/>
          <p:cNvSpPr/>
          <p:nvPr/>
        </p:nvSpPr>
        <p:spPr>
          <a:xfrm>
            <a:off x="5004048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Elipse"/>
          <p:cNvSpPr/>
          <p:nvPr/>
        </p:nvSpPr>
        <p:spPr>
          <a:xfrm>
            <a:off x="5796136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Elipse"/>
          <p:cNvSpPr/>
          <p:nvPr/>
        </p:nvSpPr>
        <p:spPr>
          <a:xfrm>
            <a:off x="6588224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Elipse"/>
          <p:cNvSpPr/>
          <p:nvPr/>
        </p:nvSpPr>
        <p:spPr>
          <a:xfrm>
            <a:off x="738031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683568" y="2636912"/>
            <a:ext cx="1584176" cy="14400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CN.1</a:t>
            </a:r>
            <a:endParaRPr lang="es-ES" dirty="0"/>
          </a:p>
        </p:txBody>
      </p:sp>
      <p:sp>
        <p:nvSpPr>
          <p:cNvPr id="19" name="18 Rectángulo"/>
          <p:cNvSpPr/>
          <p:nvPr/>
        </p:nvSpPr>
        <p:spPr>
          <a:xfrm>
            <a:off x="2267744" y="2636912"/>
            <a:ext cx="2376264" cy="1080120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CN.2</a:t>
            </a:r>
            <a:endParaRPr lang="es-ES" dirty="0"/>
          </a:p>
        </p:txBody>
      </p:sp>
      <p:sp>
        <p:nvSpPr>
          <p:cNvPr id="22" name="21 Rectángulo"/>
          <p:cNvSpPr/>
          <p:nvPr/>
        </p:nvSpPr>
        <p:spPr>
          <a:xfrm>
            <a:off x="7164288" y="2636912"/>
            <a:ext cx="1296144" cy="1080120"/>
          </a:xfrm>
          <a:prstGeom prst="rect">
            <a:avLst/>
          </a:prstGeom>
          <a:solidFill>
            <a:srgbClr val="7030A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CN.4</a:t>
            </a:r>
            <a:endParaRPr lang="es-ES" dirty="0"/>
          </a:p>
        </p:txBody>
      </p:sp>
      <p:sp>
        <p:nvSpPr>
          <p:cNvPr id="17" name="16 Rectángulo"/>
          <p:cNvSpPr/>
          <p:nvPr/>
        </p:nvSpPr>
        <p:spPr>
          <a:xfrm>
            <a:off x="4644008" y="3212976"/>
            <a:ext cx="2520280" cy="504056"/>
          </a:xfrm>
          <a:prstGeom prst="rect">
            <a:avLst/>
          </a:prstGeom>
          <a:solidFill>
            <a:srgbClr val="00B05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CN.3</a:t>
            </a:r>
            <a:endParaRPr lang="es-ES" dirty="0"/>
          </a:p>
        </p:txBody>
      </p:sp>
      <p:pic>
        <p:nvPicPr>
          <p:cNvPr id="30" name="Picture 5" descr="C:\Users\Jorge\AppData\Local\Microsoft\Windows\Temporary Internet Files\Content.IE5\PTH6NJXB\MC900191843[1].wm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4000" y="5272679"/>
            <a:ext cx="2880000" cy="1585321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21709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2615903"/>
              </p:ext>
            </p:extLst>
          </p:nvPr>
        </p:nvGraphicFramePr>
        <p:xfrm>
          <a:off x="467544" y="1268760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64"/>
                <a:gridCol w="5246240"/>
                <a:gridCol w="18928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Id.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Movimiento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Tiempo Estimado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CN.1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Sector</a:t>
                      </a:r>
                      <a:r>
                        <a:rPr lang="es-ES" baseline="0" dirty="0" smtClean="0"/>
                        <a:t>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CN.2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Sector 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CN.3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Sector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CN.4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Sector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CN.5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Sector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467544" y="3573016"/>
            <a:ext cx="8208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+mn-lt"/>
              </a:rPr>
              <a:t>7.45	Entrada de embarcaciones en el agua</a:t>
            </a:r>
          </a:p>
          <a:p>
            <a:r>
              <a:rPr lang="es-ES" sz="2000" dirty="0" smtClean="0">
                <a:latin typeface="+mn-lt"/>
              </a:rPr>
              <a:t>8.00	Inicio competición</a:t>
            </a:r>
          </a:p>
          <a:p>
            <a:r>
              <a:rPr lang="es-ES" sz="2000" dirty="0" smtClean="0">
                <a:latin typeface="+mn-lt"/>
              </a:rPr>
              <a:t>8.55	Ultima salida</a:t>
            </a:r>
          </a:p>
          <a:p>
            <a:r>
              <a:rPr lang="es-ES" sz="2000" dirty="0" smtClean="0">
                <a:latin typeface="+mn-lt"/>
              </a:rPr>
              <a:t>10.05	Fin del segmento de natación</a:t>
            </a:r>
          </a:p>
          <a:p>
            <a:r>
              <a:rPr lang="es-ES" sz="2000" dirty="0" smtClean="0">
                <a:latin typeface="+mn-lt"/>
              </a:rPr>
              <a:t>10.15	Embarcaciones </a:t>
            </a:r>
            <a:r>
              <a:rPr lang="es-ES" sz="2000" dirty="0" smtClean="0">
                <a:solidFill>
                  <a:srgbClr val="FF0000"/>
                </a:solidFill>
                <a:latin typeface="+mn-lt"/>
              </a:rPr>
              <a:t>XX.XX</a:t>
            </a:r>
            <a:r>
              <a:rPr lang="es-ES" sz="2000" dirty="0" smtClean="0">
                <a:latin typeface="+mn-lt"/>
              </a:rPr>
              <a:t>, retiran boyas BG.1, BG.2, BG.3 y BG.4, y boyas 	tumbadas</a:t>
            </a:r>
            <a:endParaRPr lang="es-ES" sz="2000" dirty="0">
              <a:latin typeface="+mn-lt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801717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79914"/>
            <a:ext cx="9143999" cy="5478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29" name="28 Elipse"/>
          <p:cNvSpPr/>
          <p:nvPr/>
        </p:nvSpPr>
        <p:spPr>
          <a:xfrm>
            <a:off x="3419872" y="3068960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6" name="35 CuadroTexto"/>
          <p:cNvSpPr txBox="1"/>
          <p:nvPr/>
        </p:nvSpPr>
        <p:spPr>
          <a:xfrm>
            <a:off x="2843808" y="3068960"/>
            <a:ext cx="517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BR.8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7524328" y="4077072"/>
            <a:ext cx="517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BR.2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7452320" y="3284984"/>
            <a:ext cx="517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BR.3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3635896" y="2348880"/>
            <a:ext cx="5508104" cy="2736304"/>
          </a:xfrm>
          <a:prstGeom prst="rect">
            <a:avLst/>
          </a:prstGeom>
          <a:solidFill>
            <a:srgbClr val="7030A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6" name="Picture 2" descr="http://t2.gstatic.com/images?q=tbn:yOTKr3HFlN7mUM:http://www.cruzroja.es/canalvoluntario/CV_Noticias/imagenes/noti215.bmp&amp;t=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5373216"/>
            <a:ext cx="1772965" cy="11967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8" name="17 Conector recto de flecha"/>
          <p:cNvCxnSpPr>
            <a:stCxn id="16" idx="0"/>
          </p:cNvCxnSpPr>
          <p:nvPr/>
        </p:nvCxnSpPr>
        <p:spPr>
          <a:xfrm rot="5400000" flipH="1" flipV="1">
            <a:off x="7643533" y="4196278"/>
            <a:ext cx="1584176" cy="769701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5" descr="C:\Users\Jorge\AppData\Local\Microsoft\Windows\Temporary Internet Files\Content.IE5\PTH6NJXB\MC900191843[1].wmf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4941168"/>
            <a:ext cx="1979851" cy="1089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27" name="26 Conector recto de flecha"/>
          <p:cNvCxnSpPr>
            <a:stCxn id="26" idx="3"/>
          </p:cNvCxnSpPr>
          <p:nvPr/>
        </p:nvCxnSpPr>
        <p:spPr>
          <a:xfrm flipV="1">
            <a:off x="3671531" y="3789040"/>
            <a:ext cx="3636773" cy="1697041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CuadroTexto"/>
          <p:cNvSpPr txBox="1"/>
          <p:nvPr/>
        </p:nvSpPr>
        <p:spPr>
          <a:xfrm>
            <a:off x="2411760" y="450912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CN.4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6732240" y="6021288"/>
            <a:ext cx="5157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chemeClr val="bg1"/>
                </a:solidFill>
              </a:rPr>
              <a:t>CR.4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43" name="42 Rectángulo redondeado"/>
          <p:cNvSpPr/>
          <p:nvPr/>
        </p:nvSpPr>
        <p:spPr>
          <a:xfrm rot="18731738">
            <a:off x="7915152" y="4194812"/>
            <a:ext cx="576064" cy="144016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 redondeado"/>
          <p:cNvSpPr/>
          <p:nvPr/>
        </p:nvSpPr>
        <p:spPr>
          <a:xfrm>
            <a:off x="7020272" y="4437112"/>
            <a:ext cx="576064" cy="144016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Elipse"/>
          <p:cNvSpPr/>
          <p:nvPr/>
        </p:nvSpPr>
        <p:spPr>
          <a:xfrm>
            <a:off x="7596336" y="4293096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Elipse"/>
          <p:cNvSpPr/>
          <p:nvPr/>
        </p:nvSpPr>
        <p:spPr>
          <a:xfrm>
            <a:off x="7596336" y="2924944"/>
            <a:ext cx="360000" cy="360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 redondeado"/>
          <p:cNvSpPr/>
          <p:nvPr/>
        </p:nvSpPr>
        <p:spPr>
          <a:xfrm>
            <a:off x="7020272" y="2924944"/>
            <a:ext cx="576064" cy="144016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 redondeado"/>
          <p:cNvSpPr/>
          <p:nvPr/>
        </p:nvSpPr>
        <p:spPr>
          <a:xfrm rot="13714237">
            <a:off x="7912922" y="3116542"/>
            <a:ext cx="576064" cy="144016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9917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1716263"/>
              </p:ext>
            </p:extLst>
          </p:nvPr>
        </p:nvGraphicFramePr>
        <p:xfrm>
          <a:off x="0" y="980728"/>
          <a:ext cx="9108504" cy="495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53"/>
                <a:gridCol w="4739111"/>
                <a:gridCol w="1944180"/>
                <a:gridCol w="14401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Id.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Movimiento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Salida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Tiempo Estimado</a:t>
                      </a:r>
                      <a:endParaRPr lang="es-ES" dirty="0"/>
                    </a:p>
                  </a:txBody>
                  <a:tcPr anchor="ctr"/>
                </a:tc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PG.1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dirty="0" smtClean="0"/>
                        <a:t>Acompaña Salida 1, movimiento exterior</a:t>
                      </a:r>
                    </a:p>
                    <a:p>
                      <a:r>
                        <a:rPr lang="es-ES" dirty="0" smtClean="0"/>
                        <a:t>Acompaña</a:t>
                      </a:r>
                      <a:r>
                        <a:rPr lang="es-ES" baseline="0" dirty="0" smtClean="0"/>
                        <a:t> Salida 9, movimiento exterior</a:t>
                      </a:r>
                      <a:endParaRPr lang="es-E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8:00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[1]</a:t>
                      </a:r>
                    </a:p>
                    <a:p>
                      <a:pPr algn="ctr"/>
                      <a:r>
                        <a:rPr lang="es-ES" dirty="0" smtClean="0"/>
                        <a:t>8:40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[9]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45’</a:t>
                      </a:r>
                    </a:p>
                    <a:p>
                      <a:pPr algn="ctr"/>
                      <a:r>
                        <a:rPr lang="es-ES" dirty="0" smtClean="0"/>
                        <a:t>2 h.</a:t>
                      </a:r>
                      <a:endParaRPr lang="es-ES" dirty="0"/>
                    </a:p>
                  </a:txBody>
                  <a:tcPr anchor="ctr"/>
                </a:tc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PG.1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00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PG.2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00F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dirty="0" smtClean="0"/>
                        <a:t>Acompaña Salida 2, movimiento exterior</a:t>
                      </a:r>
                    </a:p>
                    <a:p>
                      <a:r>
                        <a:rPr lang="es-ES" dirty="0" smtClean="0"/>
                        <a:t>Acompaña</a:t>
                      </a:r>
                      <a:r>
                        <a:rPr lang="es-ES" baseline="0" dirty="0" smtClean="0"/>
                        <a:t> Salida 10, movimiento exterior</a:t>
                      </a:r>
                      <a:endParaRPr lang="es-E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8:02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[2]</a:t>
                      </a:r>
                      <a:endParaRPr lang="es-ES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s-ES" dirty="0" smtClean="0"/>
                        <a:t>8:45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[10]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 h.</a:t>
                      </a:r>
                    </a:p>
                    <a:p>
                      <a:pPr algn="ctr"/>
                      <a:r>
                        <a:rPr lang="es-ES" dirty="0" smtClean="0"/>
                        <a:t>2h.</a:t>
                      </a:r>
                      <a:endParaRPr lang="es-ES" dirty="0"/>
                    </a:p>
                  </a:txBody>
                  <a:tcPr anchor="ctr"/>
                </a:tc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PG.2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PG.3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s-ES" dirty="0" smtClean="0"/>
                        <a:t>Acompaña Salida 3, movimiento exterior</a:t>
                      </a:r>
                    </a:p>
                    <a:p>
                      <a:r>
                        <a:rPr lang="es-ES" dirty="0" smtClean="0"/>
                        <a:t>Acompaña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smtClean="0"/>
                        <a:t>Salida 11, </a:t>
                      </a:r>
                      <a:r>
                        <a:rPr lang="es-ES" baseline="0" dirty="0" smtClean="0"/>
                        <a:t>movimiento exterior</a:t>
                      </a:r>
                      <a:endParaRPr lang="es-E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8:04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[3]</a:t>
                      </a:r>
                    </a:p>
                    <a:p>
                      <a:pPr algn="ctr"/>
                      <a:r>
                        <a:rPr lang="es-ES" smtClean="0"/>
                        <a:t>8:55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[11]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 h.</a:t>
                      </a:r>
                      <a:r>
                        <a:rPr lang="es-ES" baseline="0" dirty="0" smtClean="0"/>
                        <a:t> 05’</a:t>
                      </a:r>
                    </a:p>
                    <a:p>
                      <a:pPr algn="ctr"/>
                      <a:r>
                        <a:rPr lang="es-ES" baseline="0" dirty="0" smtClean="0"/>
                        <a:t>2 h.</a:t>
                      </a:r>
                      <a:endParaRPr lang="es-ES" dirty="0"/>
                    </a:p>
                  </a:txBody>
                  <a:tcPr anchor="ctr"/>
                </a:tc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PG.3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PG.4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Acompaña</a:t>
                      </a:r>
                      <a:r>
                        <a:rPr lang="es-ES" baseline="0" dirty="0" smtClean="0"/>
                        <a:t> Salida 4, movimiento exterior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8:06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[4]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 h. 10’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PG.5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Acompaña</a:t>
                      </a:r>
                      <a:r>
                        <a:rPr lang="es-ES" baseline="0" dirty="0" smtClean="0"/>
                        <a:t> Salida 5, movimiento exterior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8:08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[5]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 h. 15’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PG.6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Acompaña</a:t>
                      </a:r>
                      <a:r>
                        <a:rPr lang="es-ES" baseline="0" dirty="0" smtClean="0"/>
                        <a:t> Salida 6, movimiento exterior</a:t>
                      </a:r>
                      <a:endParaRPr lang="es-E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8:15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[6]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 h. 30’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PG.7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Se coloca en BG.1 de 8.00</a:t>
                      </a:r>
                      <a:r>
                        <a:rPr lang="es-ES" baseline="0" dirty="0" smtClean="0"/>
                        <a:t> a 8.20</a:t>
                      </a:r>
                      <a:endParaRPr lang="es-E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Acompaña</a:t>
                      </a:r>
                      <a:r>
                        <a:rPr lang="es-ES" baseline="0" dirty="0" smtClean="0"/>
                        <a:t> Salida 7, movimiento exterior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8:25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[7]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 h. 45’</a:t>
                      </a:r>
                      <a:endParaRPr lang="es-E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PG.8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Acompaña</a:t>
                      </a:r>
                      <a:r>
                        <a:rPr lang="es-ES" baseline="0" dirty="0" smtClean="0"/>
                        <a:t> Salida 8, movimiento exterior</a:t>
                      </a:r>
                      <a:endParaRPr lang="es-E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8:35 </a:t>
                      </a:r>
                      <a:r>
                        <a:rPr lang="es-E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[8]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</a:t>
                      </a:r>
                      <a:endParaRPr lang="es-E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0" y="6237312"/>
            <a:ext cx="91440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El recorrido es: BG.1, a la derecha; BG.2, a la izquierda; BG.3, a la izquierda; BG.4, a la izquierda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56660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379913"/>
            <a:ext cx="9143999" cy="547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Elipse"/>
          <p:cNvSpPr/>
          <p:nvPr/>
        </p:nvSpPr>
        <p:spPr>
          <a:xfrm>
            <a:off x="8172400" y="3212976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8172400" y="2924944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2339752" y="3429000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1043608" y="2996952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1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23" name="22 Elipse"/>
          <p:cNvSpPr/>
          <p:nvPr/>
        </p:nvSpPr>
        <p:spPr>
          <a:xfrm>
            <a:off x="269979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Elipse"/>
          <p:cNvSpPr/>
          <p:nvPr/>
        </p:nvSpPr>
        <p:spPr>
          <a:xfrm>
            <a:off x="341987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Elipse"/>
          <p:cNvSpPr/>
          <p:nvPr/>
        </p:nvSpPr>
        <p:spPr>
          <a:xfrm>
            <a:off x="4211960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Elipse"/>
          <p:cNvSpPr/>
          <p:nvPr/>
        </p:nvSpPr>
        <p:spPr>
          <a:xfrm>
            <a:off x="5004048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Elipse"/>
          <p:cNvSpPr/>
          <p:nvPr/>
        </p:nvSpPr>
        <p:spPr>
          <a:xfrm>
            <a:off x="5796136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Elipse"/>
          <p:cNvSpPr/>
          <p:nvPr/>
        </p:nvSpPr>
        <p:spPr>
          <a:xfrm>
            <a:off x="6588224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Elipse"/>
          <p:cNvSpPr/>
          <p:nvPr/>
        </p:nvSpPr>
        <p:spPr>
          <a:xfrm>
            <a:off x="7380312" y="321297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683568" y="2636912"/>
            <a:ext cx="7920880" cy="14400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  <a:effectLst>
            <a:outerShdw blurRad="50800" dist="50800" dir="5400000" algn="ctr" rotWithShape="0">
              <a:schemeClr val="accent1"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BM.1, BM.2 y MS.1</a:t>
            </a:r>
            <a:endParaRPr lang="es-ES" dirty="0"/>
          </a:p>
        </p:txBody>
      </p:sp>
      <p:pic>
        <p:nvPicPr>
          <p:cNvPr id="2050" name="Picture 2" descr="http://www.bajoelagua.com/archivos/201002/img-fotos-lancha_rescate-300xXx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5013176"/>
            <a:ext cx="1905000" cy="161925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0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63870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4831001"/>
              </p:ext>
            </p:extLst>
          </p:nvPr>
        </p:nvGraphicFramePr>
        <p:xfrm>
          <a:off x="467544" y="1268760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64"/>
                <a:gridCol w="5246240"/>
                <a:gridCol w="18928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Id.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Movimiento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Tiempo Estimado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BM.1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Segmento</a:t>
                      </a:r>
                      <a:r>
                        <a:rPr lang="es-ES" baseline="0" dirty="0" smtClean="0"/>
                        <a:t> Natación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ME.1</a:t>
                      </a:r>
                      <a:endParaRPr lang="es-E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Cubre Segmento Natación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 h. 20’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http://challenge-barcelona.es/uploads/2010-10-03_logo_in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52845"/>
            <a:ext cx="2160000" cy="705155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467544" y="3068960"/>
            <a:ext cx="8208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Calibri" pitchFamily="34" charset="0"/>
                <a:cs typeface="Calibri" pitchFamily="34" charset="0"/>
              </a:rPr>
              <a:t>7.45	Entrada de embarcaciones en el agua</a:t>
            </a:r>
          </a:p>
          <a:p>
            <a:r>
              <a:rPr lang="es-ES" sz="2000" dirty="0" smtClean="0">
                <a:latin typeface="Calibri" pitchFamily="34" charset="0"/>
                <a:cs typeface="Calibri" pitchFamily="34" charset="0"/>
              </a:rPr>
              <a:t>8.00	Inicio competición</a:t>
            </a:r>
          </a:p>
          <a:p>
            <a:r>
              <a:rPr lang="es-ES" sz="2000" dirty="0" smtClean="0">
                <a:latin typeface="Calibri" pitchFamily="34" charset="0"/>
                <a:cs typeface="Calibri" pitchFamily="34" charset="0"/>
              </a:rPr>
              <a:t>8.55	Ultima salida</a:t>
            </a:r>
          </a:p>
          <a:p>
            <a:r>
              <a:rPr lang="es-ES" sz="2000" dirty="0" smtClean="0">
                <a:latin typeface="Calibri" pitchFamily="34" charset="0"/>
                <a:cs typeface="Calibri" pitchFamily="34" charset="0"/>
              </a:rPr>
              <a:t>10.05	Fin del segmento de natación</a:t>
            </a: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857107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9" name="Picture 5" descr="C:\Users\Jorge\Desktop\check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25" y="2214563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Jorge\Pictures\Triatlon Competiciones\2012 Banyoles\_DSC698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125344"/>
            <a:ext cx="796654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286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5" name="Picture 5" descr="C:\Users\Jorge\Desktop\check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8938" y="1500188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Jorge\Pictures\Triatlon Competiciones\2012 Gandia\IMG_057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sz="2400" smtClean="0"/>
              <a:t>Soportes</a:t>
            </a:r>
          </a:p>
          <a:p>
            <a:pPr eaLnBrk="1" hangingPunct="1"/>
            <a:r>
              <a:rPr lang="es-ES" sz="2400" smtClean="0"/>
              <a:t>Numeración y/o carteles</a:t>
            </a:r>
          </a:p>
          <a:p>
            <a:pPr eaLnBrk="1" hangingPunct="1"/>
            <a:r>
              <a:rPr lang="es-ES" sz="2400" smtClean="0"/>
              <a:t>Montaje y desmontaje</a:t>
            </a:r>
          </a:p>
          <a:p>
            <a:pPr eaLnBrk="1" hangingPunct="1"/>
            <a:r>
              <a:rPr lang="es-ES" sz="2400" smtClean="0"/>
              <a:t>Espacios</a:t>
            </a:r>
          </a:p>
          <a:p>
            <a:pPr eaLnBrk="1" hangingPunct="1"/>
            <a:r>
              <a:rPr lang="es-ES" sz="2400" smtClean="0"/>
              <a:t>Ubicación de equipos de cronometraje</a:t>
            </a:r>
          </a:p>
          <a:p>
            <a:pPr eaLnBrk="1" hangingPunct="1"/>
            <a:r>
              <a:rPr lang="es-ES" sz="2400" smtClean="0"/>
              <a:t>Seguridad</a:t>
            </a:r>
          </a:p>
          <a:p>
            <a:pPr eaLnBrk="1" hangingPunct="1"/>
            <a:r>
              <a:rPr lang="es-ES" sz="2400" smtClean="0"/>
              <a:t>Accesos de medios de comunicación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TRANSICION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3277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357313" y="285750"/>
            <a:ext cx="6519862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4800" b="1" dirty="0">
                <a:solidFill>
                  <a:srgbClr val="FFFF00"/>
                </a:solidFill>
                <a:latin typeface="+mj-lt"/>
              </a:rPr>
              <a:t>¿Una o dos transiciones?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0" y="285750"/>
            <a:ext cx="9144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4800" b="1" dirty="0">
                <a:solidFill>
                  <a:srgbClr val="FFFF00"/>
                </a:solidFill>
                <a:latin typeface="+mj-lt"/>
              </a:rPr>
              <a:t>¿Segunda transición disociada?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9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49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9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2000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3379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33796" name="Picture 2" descr="C:\Users\Jorge\Desktop\Sport Equipments' Photos\Sport Equipments' Photos\Basket_Box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smtClean="0"/>
              <a:t>Verificación medición y dar la distancia exacta en la reunión técnica y a los responsables de cronometraje (ej. Si son 42,6 km., no son 40 km.)</a:t>
            </a:r>
          </a:p>
          <a:p>
            <a:pPr eaLnBrk="1" hangingPunct="1"/>
            <a:r>
              <a:rPr lang="es-ES" smtClean="0"/>
              <a:t>Seguridad y cierre del circuito</a:t>
            </a:r>
          </a:p>
          <a:p>
            <a:pPr eaLnBrk="1" hangingPunct="1"/>
            <a:r>
              <a:rPr lang="es-ES" smtClean="0"/>
              <a:t>Limpieza</a:t>
            </a:r>
          </a:p>
          <a:p>
            <a:pPr eaLnBrk="1" hangingPunct="1"/>
            <a:r>
              <a:rPr lang="es-ES" smtClean="0"/>
              <a:t>Marcaje, cada 5 km, o cada 1 km en circuitos élite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CICLISMO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9125" y="2643188"/>
            <a:ext cx="4357688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graphicmen_pedestrian_cros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9125" y="2643188"/>
            <a:ext cx="4357688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7875" y="2174875"/>
            <a:ext cx="2452688" cy="36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Jorge\Pictures\Año 2008\Beijing JJOO\Beijing 2008 02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8188" y="2143125"/>
            <a:ext cx="2786062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Bike Sector A1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8025" y="2286000"/>
            <a:ext cx="2816225" cy="364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29613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smtClean="0">
                <a:latin typeface="Myriad Pro" pitchFamily="34" charset="0"/>
              </a:rPr>
              <a:t>“ </a:t>
            </a:r>
            <a:r>
              <a:rPr lang="es-ES" sz="2800" smtClean="0">
                <a:latin typeface="Myriad Pro" pitchFamily="34" charset="0"/>
              </a:rPr>
              <a:t>Los atletas se mueven en una carretera pública</a:t>
            </a:r>
            <a:r>
              <a:rPr lang="en-US" sz="2800" smtClean="0">
                <a:latin typeface="Myriad Pro" pitchFamily="34" charset="0"/>
              </a:rPr>
              <a:t>”.</a:t>
            </a:r>
          </a:p>
          <a:p>
            <a:pPr eaLnBrk="1" hangingPunct="1">
              <a:buFontTx/>
              <a:buNone/>
            </a:pPr>
            <a:r>
              <a:rPr lang="en-US" sz="2800" smtClean="0">
                <a:latin typeface="Myriad Pro" pitchFamily="34" charset="0"/>
              </a:rPr>
              <a:t>	¿Qué debemos considerar?</a:t>
            </a:r>
          </a:p>
          <a:p>
            <a:pPr eaLnBrk="1" hangingPunct="1"/>
            <a:r>
              <a:rPr lang="es-ES" sz="2800" smtClean="0">
                <a:latin typeface="Myriad Pro" pitchFamily="34" charset="0"/>
              </a:rPr>
              <a:t>Circuito seguro y cerrad</a:t>
            </a:r>
          </a:p>
          <a:p>
            <a:pPr eaLnBrk="1" hangingPunct="1">
              <a:buFont typeface="Arial" charset="0"/>
              <a:buNone/>
            </a:pPr>
            <a:r>
              <a:rPr lang="es-ES" sz="2800" smtClean="0">
                <a:latin typeface="Myriad Pro" pitchFamily="34" charset="0"/>
              </a:rPr>
              <a:t>	al tráfico</a:t>
            </a:r>
            <a:endParaRPr lang="en-US" sz="2800" smtClean="0">
              <a:latin typeface="Myriad Pro" pitchFamily="34" charset="0"/>
            </a:endParaRPr>
          </a:p>
          <a:p>
            <a:pPr eaLnBrk="1" hangingPunct="1"/>
            <a:r>
              <a:rPr lang="en-US" sz="2800" smtClean="0">
                <a:latin typeface="Myriad Pro" pitchFamily="34" charset="0"/>
              </a:rPr>
              <a:t>Comportamiento voluntarios</a:t>
            </a:r>
          </a:p>
          <a:p>
            <a:pPr eaLnBrk="1" hangingPunct="1"/>
            <a:r>
              <a:rPr lang="en-US" sz="2800" smtClean="0">
                <a:latin typeface="Myriad Pro" pitchFamily="34" charset="0"/>
              </a:rPr>
              <a:t>Vallado</a:t>
            </a:r>
          </a:p>
          <a:p>
            <a:pPr eaLnBrk="1" hangingPunct="1"/>
            <a:r>
              <a:rPr lang="en-US" sz="2800" smtClean="0">
                <a:latin typeface="Myriad Pro" pitchFamily="34" charset="0"/>
              </a:rPr>
              <a:t>Medición</a:t>
            </a:r>
          </a:p>
          <a:p>
            <a:pPr eaLnBrk="1" hangingPunct="1"/>
            <a:r>
              <a:rPr lang="en-US" sz="2800" smtClean="0">
                <a:latin typeface="Myriad Pro" pitchFamily="34" charset="0"/>
              </a:rPr>
              <a:t>Plan de operaciones</a:t>
            </a:r>
          </a:p>
          <a:p>
            <a:pPr lvl="1" eaLnBrk="1" hangingPunct="1"/>
            <a:endParaRPr lang="en-US" sz="2400" smtClean="0">
              <a:latin typeface="Myriad Pro" pitchFamily="34" charset="0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CICLISMO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Jorge\Pictures\id_1124_2008LorientBGTriathlonWorldCup2008092720080928_14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77913"/>
            <a:ext cx="9144000" cy="442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25" y="357188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smtClean="0"/>
              <a:t>Certificar la medición (tolerancia 0)</a:t>
            </a:r>
          </a:p>
          <a:p>
            <a:pPr eaLnBrk="1" hangingPunct="1"/>
            <a:r>
              <a:rPr lang="es-ES" smtClean="0"/>
              <a:t>Ubicar los avituallamientos, y hacer bien los cálculos de agua 2 botellas x triatleta x vuelta</a:t>
            </a:r>
          </a:p>
          <a:p>
            <a:pPr eaLnBrk="1" hangingPunct="1"/>
            <a:r>
              <a:rPr lang="es-ES" smtClean="0"/>
              <a:t>Limpieza</a:t>
            </a:r>
          </a:p>
          <a:p>
            <a:pPr eaLnBrk="1" hangingPunct="1"/>
            <a:r>
              <a:rPr lang="es-ES" smtClean="0"/>
              <a:t>Marcaje, y asegurar carteles de 1 km. Para fin de vuelta y 200 m. al avituallamiento</a:t>
            </a:r>
          </a:p>
          <a:p>
            <a:pPr eaLnBrk="1" hangingPunct="1"/>
            <a:r>
              <a:rPr lang="es-ES" smtClean="0"/>
              <a:t>Cierre del circuito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600200"/>
            <a:ext cx="5249863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err="1" smtClean="0">
                <a:latin typeface="+mj-lt"/>
              </a:rPr>
              <a:t>Certificar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medición</a:t>
            </a:r>
            <a:endParaRPr lang="en-US" sz="2800" dirty="0" smtClean="0">
              <a:latin typeface="+mj-lt"/>
            </a:endParaRPr>
          </a:p>
          <a:p>
            <a:pPr eaLnBrk="1" hangingPunct="1">
              <a:defRPr/>
            </a:pPr>
            <a:r>
              <a:rPr lang="en-US" sz="2800" dirty="0" err="1" smtClean="0">
                <a:latin typeface="+mj-lt"/>
              </a:rPr>
              <a:t>Marcaje</a:t>
            </a:r>
            <a:r>
              <a:rPr lang="en-US" sz="2800" dirty="0" smtClean="0">
                <a:latin typeface="+mj-lt"/>
              </a:rPr>
              <a:t> del </a:t>
            </a:r>
            <a:r>
              <a:rPr lang="en-US" sz="2800" dirty="0" err="1" smtClean="0">
                <a:latin typeface="+mj-lt"/>
              </a:rPr>
              <a:t>recorrido</a:t>
            </a:r>
            <a:endParaRPr lang="en-US" sz="2800" dirty="0" smtClean="0">
              <a:latin typeface="+mj-lt"/>
            </a:endParaRPr>
          </a:p>
          <a:p>
            <a:pPr eaLnBrk="1" hangingPunct="1">
              <a:defRPr/>
            </a:pPr>
            <a:r>
              <a:rPr lang="en-US" sz="2800" dirty="0" err="1" smtClean="0">
                <a:latin typeface="+mj-lt"/>
              </a:rPr>
              <a:t>Situación</a:t>
            </a:r>
            <a:r>
              <a:rPr lang="en-US" sz="2800" dirty="0" smtClean="0">
                <a:latin typeface="+mj-lt"/>
              </a:rPr>
              <a:t> de primer </a:t>
            </a:r>
            <a:r>
              <a:rPr lang="en-US" sz="2800" dirty="0" err="1" smtClean="0">
                <a:latin typeface="+mj-lt"/>
              </a:rPr>
              <a:t>triatleta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último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ciclista</a:t>
            </a:r>
            <a:endParaRPr lang="en-US" sz="2800" dirty="0" smtClean="0">
              <a:latin typeface="+mj-lt"/>
            </a:endParaRPr>
          </a:p>
          <a:p>
            <a:pPr eaLnBrk="1" hangingPunct="1">
              <a:defRPr/>
            </a:pPr>
            <a:r>
              <a:rPr lang="en-US" sz="2800" dirty="0" err="1" smtClean="0">
                <a:latin typeface="+mj-lt"/>
              </a:rPr>
              <a:t>Operaciones</a:t>
            </a:r>
            <a:r>
              <a:rPr lang="en-US" sz="2800" dirty="0" smtClean="0">
                <a:latin typeface="+mj-lt"/>
              </a:rPr>
              <a:t> en los </a:t>
            </a:r>
            <a:r>
              <a:rPr lang="en-US" sz="2800" dirty="0" err="1" smtClean="0">
                <a:latin typeface="+mj-lt"/>
              </a:rPr>
              <a:t>avituallamientos</a:t>
            </a:r>
            <a:endParaRPr lang="en-US" dirty="0" smtClean="0">
              <a:latin typeface="+mj-lt"/>
            </a:endParaRPr>
          </a:p>
          <a:p>
            <a:pPr lvl="1" eaLnBrk="1" hangingPunct="1">
              <a:defRPr/>
            </a:pPr>
            <a:endParaRPr lang="en-US" dirty="0" smtClean="0">
              <a:latin typeface="+mj-lt"/>
            </a:endParaRPr>
          </a:p>
          <a:p>
            <a:pPr lvl="1" eaLnBrk="1" hangingPunct="1">
              <a:buFontTx/>
              <a:buNone/>
              <a:defRPr/>
            </a:pPr>
            <a:endParaRPr lang="en-US" dirty="0" smtClean="0">
              <a:latin typeface="+mj-lt"/>
            </a:endParaRPr>
          </a:p>
        </p:txBody>
      </p:sp>
      <p:pic>
        <p:nvPicPr>
          <p:cNvPr id="1026" name="Picture 2" descr="10189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25" y="1571625"/>
            <a:ext cx="2928938" cy="395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Doha 2006 017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0838" y="2647950"/>
            <a:ext cx="3446462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20080818_beijing_tri_m_a118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163" y="2636838"/>
            <a:ext cx="3536950" cy="2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0" y="1643063"/>
            <a:ext cx="91440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buFontTx/>
              <a:buChar char="•"/>
              <a:defRPr/>
            </a:pPr>
            <a:r>
              <a:rPr lang="en-GB" sz="2200" dirty="0" err="1">
                <a:latin typeface="+mn-lt"/>
              </a:rPr>
              <a:t>Cada</a:t>
            </a:r>
            <a:r>
              <a:rPr lang="en-GB" sz="2200" dirty="0">
                <a:latin typeface="+mn-lt"/>
              </a:rPr>
              <a:t> 1,25 km, </a:t>
            </a:r>
            <a:r>
              <a:rPr lang="en-GB" sz="2200" dirty="0" err="1">
                <a:latin typeface="+mn-lt"/>
              </a:rPr>
              <a:t>estando</a:t>
            </a:r>
            <a:r>
              <a:rPr lang="en-GB" sz="2200" dirty="0">
                <a:latin typeface="+mn-lt"/>
              </a:rPr>
              <a:t> la </a:t>
            </a:r>
            <a:r>
              <a:rPr lang="en-GB" sz="2200" dirty="0" err="1">
                <a:latin typeface="+mn-lt"/>
              </a:rPr>
              <a:t>primera</a:t>
            </a:r>
            <a:r>
              <a:rPr lang="en-GB" sz="2200" dirty="0">
                <a:latin typeface="+mn-lt"/>
              </a:rPr>
              <a:t> entre 200 y 400 metros </a:t>
            </a:r>
            <a:r>
              <a:rPr lang="en-GB" sz="2200" dirty="0" err="1">
                <a:latin typeface="+mn-lt"/>
              </a:rPr>
              <a:t>después</a:t>
            </a:r>
            <a:r>
              <a:rPr lang="en-GB" sz="2200" dirty="0">
                <a:latin typeface="+mn-lt"/>
              </a:rPr>
              <a:t> del </a:t>
            </a:r>
            <a:r>
              <a:rPr lang="en-GB" sz="2200" dirty="0" err="1">
                <a:latin typeface="+mn-lt"/>
              </a:rPr>
              <a:t>área</a:t>
            </a:r>
            <a:r>
              <a:rPr lang="en-GB" sz="2200" dirty="0">
                <a:latin typeface="+mn-lt"/>
              </a:rPr>
              <a:t> de </a:t>
            </a:r>
            <a:r>
              <a:rPr lang="en-GB" sz="2200" dirty="0" err="1">
                <a:latin typeface="+mn-lt"/>
              </a:rPr>
              <a:t>transición</a:t>
            </a:r>
            <a:endParaRPr lang="en-GB" sz="2200" dirty="0">
              <a:latin typeface="+mn-lt"/>
            </a:endParaRPr>
          </a:p>
          <a:p>
            <a:pPr marL="800100" lvl="1" indent="-342900">
              <a:buFontTx/>
              <a:buChar char="•"/>
              <a:defRPr/>
            </a:pPr>
            <a:r>
              <a:rPr lang="en-GB" sz="2200" dirty="0">
                <a:latin typeface="+mn-lt"/>
              </a:rPr>
              <a:t>Se </a:t>
            </a:r>
            <a:r>
              <a:rPr lang="en-GB" sz="2200" dirty="0" err="1">
                <a:latin typeface="+mn-lt"/>
              </a:rPr>
              <a:t>deben</a:t>
            </a:r>
            <a:r>
              <a:rPr lang="en-GB" sz="2200" dirty="0">
                <a:latin typeface="+mn-lt"/>
              </a:rPr>
              <a:t> extender en </a:t>
            </a:r>
            <a:r>
              <a:rPr lang="en-GB" sz="2200" dirty="0" err="1">
                <a:latin typeface="+mn-lt"/>
              </a:rPr>
              <a:t>longitud</a:t>
            </a:r>
            <a:r>
              <a:rPr lang="en-GB" sz="2200" dirty="0">
                <a:latin typeface="+mn-lt"/>
              </a:rPr>
              <a:t> 30 metros </a:t>
            </a:r>
            <a:r>
              <a:rPr lang="en-GB" sz="2200" dirty="0" err="1">
                <a:latin typeface="+mn-lt"/>
              </a:rPr>
              <a:t>para</a:t>
            </a:r>
            <a:r>
              <a:rPr lang="en-GB" sz="2200" dirty="0">
                <a:latin typeface="+mn-lt"/>
              </a:rPr>
              <a:t> competiciones élite, 40 metros </a:t>
            </a:r>
            <a:r>
              <a:rPr lang="en-GB" sz="2200" dirty="0" err="1">
                <a:latin typeface="+mn-lt"/>
              </a:rPr>
              <a:t>para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grupos</a:t>
            </a:r>
            <a:r>
              <a:rPr lang="en-GB" sz="2200" dirty="0">
                <a:latin typeface="+mn-lt"/>
              </a:rPr>
              <a:t> de </a:t>
            </a:r>
            <a:r>
              <a:rPr lang="en-GB" sz="2200" dirty="0" err="1">
                <a:latin typeface="+mn-lt"/>
              </a:rPr>
              <a:t>edad</a:t>
            </a:r>
            <a:endParaRPr lang="en-GB" sz="2200" dirty="0">
              <a:latin typeface="+mn-lt"/>
            </a:endParaRPr>
          </a:p>
          <a:p>
            <a:pPr marL="800100" lvl="1" indent="-342900">
              <a:buFontTx/>
              <a:buChar char="•"/>
              <a:defRPr/>
            </a:pPr>
            <a:r>
              <a:rPr lang="en-GB" sz="2200" dirty="0" err="1">
                <a:latin typeface="+mn-lt"/>
              </a:rPr>
              <a:t>Cada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avituallamiento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debe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tener</a:t>
            </a:r>
            <a:r>
              <a:rPr lang="en-GB" sz="2200" dirty="0">
                <a:latin typeface="+mn-lt"/>
              </a:rPr>
              <a:t> un </a:t>
            </a:r>
            <a:r>
              <a:rPr lang="en-GB" sz="2200" dirty="0" err="1">
                <a:latin typeface="+mn-lt"/>
              </a:rPr>
              <a:t>mínimo</a:t>
            </a:r>
            <a:r>
              <a:rPr lang="en-GB" sz="2200" dirty="0">
                <a:latin typeface="+mn-lt"/>
              </a:rPr>
              <a:t> de 10 Voluntarios y 1  Oficial</a:t>
            </a:r>
          </a:p>
          <a:p>
            <a:pPr marL="800100" lvl="1" indent="-342900">
              <a:buFontTx/>
              <a:buChar char="•"/>
              <a:defRPr/>
            </a:pPr>
            <a:r>
              <a:rPr lang="en-GB" sz="2200" dirty="0">
                <a:latin typeface="+mn-lt"/>
              </a:rPr>
              <a:t>Las </a:t>
            </a:r>
            <a:r>
              <a:rPr lang="en-GB" sz="2200" dirty="0" err="1">
                <a:latin typeface="+mn-lt"/>
              </a:rPr>
              <a:t>botellas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deben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estar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cerradas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para</a:t>
            </a:r>
            <a:r>
              <a:rPr lang="en-GB" sz="2200" dirty="0">
                <a:latin typeface="+mn-lt"/>
              </a:rPr>
              <a:t> Elite, y el </a:t>
            </a:r>
            <a:r>
              <a:rPr lang="en-GB" sz="2200" dirty="0" err="1">
                <a:latin typeface="+mn-lt"/>
              </a:rPr>
              <a:t>cálculo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debe</a:t>
            </a:r>
            <a:r>
              <a:rPr lang="en-GB" sz="2200" dirty="0">
                <a:latin typeface="+mn-lt"/>
              </a:rPr>
              <a:t> ser de 2 </a:t>
            </a:r>
            <a:r>
              <a:rPr lang="en-GB" sz="2200" dirty="0" err="1">
                <a:latin typeface="+mn-lt"/>
              </a:rPr>
              <a:t>botellas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por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atleta</a:t>
            </a:r>
            <a:r>
              <a:rPr lang="en-GB" sz="2200" dirty="0">
                <a:latin typeface="+mn-lt"/>
              </a:rPr>
              <a:t> y </a:t>
            </a:r>
            <a:r>
              <a:rPr lang="en-GB" sz="2200" dirty="0" err="1">
                <a:latin typeface="+mn-lt"/>
              </a:rPr>
              <a:t>por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paso</a:t>
            </a:r>
            <a:endParaRPr lang="en-GB" sz="2200" dirty="0">
              <a:latin typeface="+mn-lt"/>
            </a:endParaRPr>
          </a:p>
          <a:p>
            <a:pPr marL="800100" lvl="1" indent="-342900">
              <a:buFontTx/>
              <a:buChar char="•"/>
              <a:defRPr/>
            </a:pPr>
            <a:r>
              <a:rPr lang="en-GB" sz="2200" dirty="0">
                <a:latin typeface="+mn-lt"/>
              </a:rPr>
              <a:t>Los </a:t>
            </a:r>
            <a:r>
              <a:rPr lang="en-GB" sz="2200" dirty="0" err="1">
                <a:latin typeface="+mn-lt"/>
              </a:rPr>
              <a:t>voluntarios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deben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usar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guantes</a:t>
            </a:r>
            <a:r>
              <a:rPr lang="en-GB" sz="2200" dirty="0">
                <a:latin typeface="+mn-lt"/>
              </a:rPr>
              <a:t> de latex</a:t>
            </a:r>
          </a:p>
          <a:p>
            <a:pPr marL="800100" lvl="1" indent="-342900">
              <a:buFontTx/>
              <a:buChar char="•"/>
              <a:defRPr/>
            </a:pPr>
            <a:r>
              <a:rPr lang="en-GB" sz="2200" dirty="0">
                <a:latin typeface="+mn-lt"/>
              </a:rPr>
              <a:t>Se </a:t>
            </a:r>
            <a:r>
              <a:rPr lang="en-GB" sz="2200" dirty="0" err="1">
                <a:latin typeface="+mn-lt"/>
              </a:rPr>
              <a:t>deben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ubicar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contenedores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una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vez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pasado</a:t>
            </a:r>
            <a:r>
              <a:rPr lang="en-GB" sz="2200" dirty="0">
                <a:latin typeface="+mn-lt"/>
              </a:rPr>
              <a:t> el </a:t>
            </a:r>
            <a:r>
              <a:rPr lang="en-GB" sz="2200" dirty="0" err="1">
                <a:latin typeface="+mn-lt"/>
              </a:rPr>
              <a:t>avituallamiento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para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recoger</a:t>
            </a:r>
            <a:r>
              <a:rPr lang="en-GB" sz="2200" dirty="0">
                <a:latin typeface="+mn-lt"/>
              </a:rPr>
              <a:t> los </a:t>
            </a:r>
            <a:r>
              <a:rPr lang="en-GB" sz="2200" dirty="0" err="1">
                <a:latin typeface="+mn-lt"/>
              </a:rPr>
              <a:t>residuos</a:t>
            </a:r>
            <a:endParaRPr lang="en-GB" sz="2200" dirty="0">
              <a:latin typeface="+mn-lt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Jorge\Pictures\Triatlon Varias\Avituallamiento - voluntari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25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8875" y="1000125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3286125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</a:t>
            </a:r>
          </a:p>
        </p:txBody>
      </p:sp>
      <p:sp>
        <p:nvSpPr>
          <p:cNvPr id="4505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smtClean="0"/>
              <a:t>Anchura del arco de meta (no a las estrecheces)</a:t>
            </a:r>
          </a:p>
          <a:p>
            <a:pPr eaLnBrk="1" hangingPunct="1"/>
            <a:r>
              <a:rPr lang="es-ES" smtClean="0"/>
              <a:t>Distancia a la zona de fotógrafos</a:t>
            </a:r>
          </a:p>
          <a:p>
            <a:pPr eaLnBrk="1" hangingPunct="1"/>
            <a:r>
              <a:rPr lang="es-ES" smtClean="0"/>
              <a:t>Control de accesos</a:t>
            </a:r>
          </a:p>
          <a:p>
            <a:pPr eaLnBrk="1" hangingPunct="1"/>
            <a:r>
              <a:rPr lang="es-ES" smtClean="0"/>
              <a:t>Ubicación de los equipos de cronometraje (caso de que los hubiere)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META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0" y="1357313"/>
            <a:ext cx="91440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buFontTx/>
              <a:buChar char="•"/>
              <a:defRPr/>
            </a:pPr>
            <a:r>
              <a:rPr lang="en-GB" sz="2200" dirty="0">
                <a:latin typeface="+mn-lt"/>
              </a:rPr>
              <a:t>La </a:t>
            </a:r>
            <a:r>
              <a:rPr lang="en-GB" sz="2200" dirty="0" err="1">
                <a:latin typeface="+mn-lt"/>
              </a:rPr>
              <a:t>zona</a:t>
            </a:r>
            <a:r>
              <a:rPr lang="en-GB" sz="2200" dirty="0">
                <a:latin typeface="+mn-lt"/>
              </a:rPr>
              <a:t> de meta </a:t>
            </a:r>
            <a:r>
              <a:rPr lang="en-GB" sz="2200" dirty="0" err="1">
                <a:latin typeface="+mn-lt"/>
              </a:rPr>
              <a:t>debe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estar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completamente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segura</a:t>
            </a:r>
            <a:r>
              <a:rPr lang="en-GB" sz="2200" dirty="0">
                <a:latin typeface="+mn-lt"/>
              </a:rPr>
              <a:t> con </a:t>
            </a:r>
            <a:r>
              <a:rPr lang="en-GB" sz="2200" dirty="0" err="1">
                <a:latin typeface="+mn-lt"/>
              </a:rPr>
              <a:t>valla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sólida</a:t>
            </a:r>
            <a:r>
              <a:rPr lang="en-GB" sz="2200" dirty="0">
                <a:latin typeface="+mn-lt"/>
              </a:rPr>
              <a:t> de 1 metro de </a:t>
            </a:r>
            <a:r>
              <a:rPr lang="en-GB" sz="2200" dirty="0" err="1">
                <a:latin typeface="+mn-lt"/>
              </a:rPr>
              <a:t>altura</a:t>
            </a:r>
            <a:endParaRPr lang="en-GB" sz="2200" dirty="0">
              <a:latin typeface="+mn-lt"/>
            </a:endParaRPr>
          </a:p>
          <a:p>
            <a:pPr marL="800100" lvl="1" indent="-342900">
              <a:buFontTx/>
              <a:buChar char="•"/>
              <a:defRPr/>
            </a:pPr>
            <a:r>
              <a:rPr lang="en-GB" sz="2200" dirty="0">
                <a:latin typeface="+mn-lt"/>
              </a:rPr>
              <a:t>La </a:t>
            </a:r>
            <a:r>
              <a:rPr lang="en-GB" sz="2200" dirty="0" err="1">
                <a:latin typeface="+mn-lt"/>
              </a:rPr>
              <a:t>línea</a:t>
            </a:r>
            <a:r>
              <a:rPr lang="en-GB" sz="2200" dirty="0">
                <a:latin typeface="+mn-lt"/>
              </a:rPr>
              <a:t> de meta </a:t>
            </a:r>
            <a:r>
              <a:rPr lang="en-GB" sz="2200" dirty="0" err="1">
                <a:latin typeface="+mn-lt"/>
              </a:rPr>
              <a:t>debe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esta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claramente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marcada</a:t>
            </a:r>
            <a:r>
              <a:rPr lang="en-GB" sz="2200" dirty="0">
                <a:latin typeface="+mn-lt"/>
              </a:rPr>
              <a:t> en el </a:t>
            </a:r>
            <a:r>
              <a:rPr lang="en-GB" sz="2200" dirty="0" err="1">
                <a:latin typeface="+mn-lt"/>
              </a:rPr>
              <a:t>suelo</a:t>
            </a:r>
            <a:r>
              <a:rPr lang="en-GB" sz="2200" dirty="0">
                <a:latin typeface="+mn-lt"/>
              </a:rPr>
              <a:t>, y </a:t>
            </a:r>
            <a:r>
              <a:rPr lang="en-GB" sz="2200" dirty="0" err="1">
                <a:latin typeface="+mn-lt"/>
              </a:rPr>
              <a:t>debe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tener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una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anchura</a:t>
            </a:r>
            <a:r>
              <a:rPr lang="en-GB" sz="2200" dirty="0">
                <a:latin typeface="+mn-lt"/>
              </a:rPr>
              <a:t> de al </a:t>
            </a:r>
            <a:r>
              <a:rPr lang="en-GB" sz="2200" dirty="0" err="1">
                <a:latin typeface="+mn-lt"/>
              </a:rPr>
              <a:t>menos</a:t>
            </a:r>
            <a:r>
              <a:rPr lang="en-GB" sz="2200" dirty="0">
                <a:latin typeface="+mn-lt"/>
              </a:rPr>
              <a:t> 5 cm</a:t>
            </a:r>
          </a:p>
          <a:p>
            <a:pPr marL="800100" lvl="1" indent="-342900">
              <a:buFontTx/>
              <a:buChar char="•"/>
              <a:defRPr/>
            </a:pPr>
            <a:r>
              <a:rPr lang="en-GB" sz="2200" dirty="0">
                <a:latin typeface="+mn-lt"/>
              </a:rPr>
              <a:t>La </a:t>
            </a:r>
            <a:r>
              <a:rPr lang="en-GB" sz="2200" dirty="0" err="1">
                <a:latin typeface="+mn-lt"/>
              </a:rPr>
              <a:t>cinta</a:t>
            </a:r>
            <a:r>
              <a:rPr lang="en-GB" sz="2200" dirty="0">
                <a:latin typeface="+mn-lt"/>
              </a:rPr>
              <a:t> de meta </a:t>
            </a:r>
            <a:r>
              <a:rPr lang="en-GB" sz="2200" dirty="0" err="1">
                <a:latin typeface="+mn-lt"/>
              </a:rPr>
              <a:t>debe</a:t>
            </a:r>
            <a:r>
              <a:rPr lang="en-GB" sz="2200" dirty="0">
                <a:latin typeface="+mn-lt"/>
              </a:rPr>
              <a:t> ser </a:t>
            </a:r>
            <a:r>
              <a:rPr lang="en-GB" sz="2200" dirty="0" err="1">
                <a:latin typeface="+mn-lt"/>
              </a:rPr>
              <a:t>aprobada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por</a:t>
            </a:r>
            <a:r>
              <a:rPr lang="en-GB" sz="2200" dirty="0">
                <a:latin typeface="+mn-lt"/>
              </a:rPr>
              <a:t> el DT, y solo 2 Oficiales, </a:t>
            </a:r>
            <a:r>
              <a:rPr lang="en-GB" sz="2200" dirty="0" err="1">
                <a:latin typeface="+mn-lt"/>
              </a:rPr>
              <a:t>sujetarán</a:t>
            </a:r>
            <a:r>
              <a:rPr lang="en-GB" sz="2200" dirty="0">
                <a:latin typeface="+mn-lt"/>
              </a:rPr>
              <a:t> en los </a:t>
            </a:r>
            <a:r>
              <a:rPr lang="en-GB" sz="2200" dirty="0" err="1">
                <a:latin typeface="+mn-lt"/>
              </a:rPr>
              <a:t>extremos</a:t>
            </a:r>
            <a:r>
              <a:rPr lang="en-GB" sz="2200" dirty="0">
                <a:latin typeface="+mn-lt"/>
              </a:rPr>
              <a:t> la </a:t>
            </a:r>
            <a:r>
              <a:rPr lang="en-GB" sz="2200" dirty="0" err="1">
                <a:latin typeface="+mn-lt"/>
              </a:rPr>
              <a:t>cinta</a:t>
            </a:r>
            <a:r>
              <a:rPr lang="en-GB" sz="2200" dirty="0">
                <a:latin typeface="+mn-lt"/>
              </a:rPr>
              <a:t> de meta</a:t>
            </a:r>
          </a:p>
          <a:p>
            <a:pPr marL="800100" lvl="1" indent="-342900">
              <a:buFontTx/>
              <a:buChar char="•"/>
              <a:defRPr/>
            </a:pPr>
            <a:r>
              <a:rPr lang="en-GB" sz="2200" dirty="0">
                <a:latin typeface="+mn-lt"/>
              </a:rPr>
              <a:t>El </a:t>
            </a:r>
            <a:r>
              <a:rPr lang="en-GB" sz="2200" dirty="0" err="1">
                <a:latin typeface="+mn-lt"/>
              </a:rPr>
              <a:t>reloj</a:t>
            </a:r>
            <a:r>
              <a:rPr lang="en-GB" sz="2200" dirty="0">
                <a:latin typeface="+mn-lt"/>
              </a:rPr>
              <a:t> de meta </a:t>
            </a:r>
            <a:r>
              <a:rPr lang="en-GB" sz="2200" dirty="0" err="1">
                <a:latin typeface="+mn-lt"/>
              </a:rPr>
              <a:t>estará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ubicado</a:t>
            </a:r>
            <a:r>
              <a:rPr lang="en-GB" sz="2200" dirty="0">
                <a:latin typeface="+mn-lt"/>
              </a:rPr>
              <a:t> de </a:t>
            </a:r>
            <a:r>
              <a:rPr lang="en-GB" sz="2200" dirty="0" err="1">
                <a:latin typeface="+mn-lt"/>
              </a:rPr>
              <a:t>manera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que</a:t>
            </a:r>
            <a:r>
              <a:rPr lang="en-GB" sz="2200" dirty="0">
                <a:latin typeface="+mn-lt"/>
              </a:rPr>
              <a:t> sea </a:t>
            </a:r>
            <a:r>
              <a:rPr lang="en-GB" sz="2200" dirty="0" err="1">
                <a:latin typeface="+mn-lt"/>
              </a:rPr>
              <a:t>claramente</a:t>
            </a:r>
            <a:r>
              <a:rPr lang="en-GB" sz="2200" dirty="0">
                <a:latin typeface="+mn-lt"/>
              </a:rPr>
              <a:t> visible</a:t>
            </a:r>
          </a:p>
          <a:p>
            <a:pPr marL="800100" lvl="1" indent="-342900">
              <a:buFontTx/>
              <a:buChar char="•"/>
              <a:defRPr/>
            </a:pPr>
            <a:r>
              <a:rPr lang="en-GB" sz="2200" dirty="0" err="1">
                <a:latin typeface="+mn-lt"/>
              </a:rPr>
              <a:t>Cerca</a:t>
            </a:r>
            <a:r>
              <a:rPr lang="en-GB" sz="2200" dirty="0">
                <a:latin typeface="+mn-lt"/>
              </a:rPr>
              <a:t> de la </a:t>
            </a:r>
            <a:r>
              <a:rPr lang="en-GB" sz="2200" dirty="0" err="1">
                <a:latin typeface="+mn-lt"/>
              </a:rPr>
              <a:t>zona</a:t>
            </a:r>
            <a:r>
              <a:rPr lang="en-GB" sz="2200" dirty="0">
                <a:latin typeface="+mn-lt"/>
              </a:rPr>
              <a:t> de meta </a:t>
            </a:r>
            <a:r>
              <a:rPr lang="en-GB" sz="2200" dirty="0" err="1">
                <a:latin typeface="+mn-lt"/>
              </a:rPr>
              <a:t>tiene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que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ubicarse</a:t>
            </a:r>
            <a:r>
              <a:rPr lang="en-GB" sz="2200" dirty="0">
                <a:latin typeface="+mn-lt"/>
              </a:rPr>
              <a:t> el </a:t>
            </a:r>
            <a:r>
              <a:rPr lang="en-GB" sz="2200" dirty="0" err="1">
                <a:latin typeface="+mn-lt"/>
              </a:rPr>
              <a:t>tablón</a:t>
            </a:r>
            <a:r>
              <a:rPr lang="en-GB" sz="2200" dirty="0">
                <a:latin typeface="+mn-lt"/>
              </a:rPr>
              <a:t> oficial</a:t>
            </a:r>
          </a:p>
          <a:p>
            <a:pPr marL="800100" lvl="1" indent="-342900">
              <a:buFontTx/>
              <a:buChar char="•"/>
              <a:defRPr/>
            </a:pPr>
            <a:r>
              <a:rPr lang="en-GB" sz="2200" dirty="0">
                <a:latin typeface="+mn-lt"/>
              </a:rPr>
              <a:t>Agua </a:t>
            </a:r>
            <a:r>
              <a:rPr lang="en-GB" sz="2200" dirty="0" err="1">
                <a:latin typeface="+mn-lt"/>
              </a:rPr>
              <a:t>debe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darse</a:t>
            </a:r>
            <a:r>
              <a:rPr lang="en-GB" sz="2200" dirty="0">
                <a:latin typeface="+mn-lt"/>
              </a:rPr>
              <a:t> a los </a:t>
            </a:r>
            <a:r>
              <a:rPr lang="en-GB" sz="2200" dirty="0" err="1">
                <a:latin typeface="+mn-lt"/>
              </a:rPr>
              <a:t>atletas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una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vez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finalizan</a:t>
            </a:r>
            <a:r>
              <a:rPr lang="en-GB" sz="2200" dirty="0">
                <a:latin typeface="+mn-lt"/>
              </a:rPr>
              <a:t>, </a:t>
            </a:r>
            <a:r>
              <a:rPr lang="en-GB" sz="2200" dirty="0" err="1">
                <a:latin typeface="+mn-lt"/>
              </a:rPr>
              <a:t>pero</a:t>
            </a:r>
            <a:r>
              <a:rPr lang="en-GB" sz="2200" dirty="0">
                <a:latin typeface="+mn-lt"/>
              </a:rPr>
              <a:t> solo los </a:t>
            </a:r>
            <a:r>
              <a:rPr lang="en-GB" sz="2200" dirty="0" err="1">
                <a:latin typeface="+mn-lt"/>
              </a:rPr>
              <a:t>oficiales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están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autorizados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para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entrar</a:t>
            </a:r>
            <a:r>
              <a:rPr lang="en-GB" sz="2200" dirty="0">
                <a:latin typeface="+mn-lt"/>
              </a:rPr>
              <a:t> en la </a:t>
            </a:r>
            <a:r>
              <a:rPr lang="en-GB" sz="2200" dirty="0" err="1">
                <a:latin typeface="+mn-lt"/>
              </a:rPr>
              <a:t>zona</a:t>
            </a:r>
            <a:r>
              <a:rPr lang="en-GB" sz="2200" dirty="0">
                <a:latin typeface="+mn-lt"/>
              </a:rPr>
              <a:t> </a:t>
            </a:r>
            <a:r>
              <a:rPr lang="en-GB" sz="2200" dirty="0" err="1">
                <a:latin typeface="+mn-lt"/>
              </a:rPr>
              <a:t>que</a:t>
            </a:r>
            <a:r>
              <a:rPr lang="en-GB" sz="2200" dirty="0">
                <a:latin typeface="+mn-lt"/>
              </a:rPr>
              <a:t> se </a:t>
            </a:r>
            <a:r>
              <a:rPr lang="en-GB" sz="2200" dirty="0" err="1">
                <a:latin typeface="+mn-lt"/>
              </a:rPr>
              <a:t>encuentra</a:t>
            </a:r>
            <a:r>
              <a:rPr lang="en-GB" sz="2200" dirty="0">
                <a:latin typeface="+mn-lt"/>
              </a:rPr>
              <a:t> entre el </a:t>
            </a:r>
            <a:r>
              <a:rPr lang="en-GB" sz="2200" dirty="0" err="1">
                <a:latin typeface="+mn-lt"/>
              </a:rPr>
              <a:t>arco</a:t>
            </a:r>
            <a:r>
              <a:rPr lang="en-GB" sz="2200" dirty="0">
                <a:latin typeface="+mn-lt"/>
              </a:rPr>
              <a:t> de meta y la </a:t>
            </a:r>
            <a:r>
              <a:rPr lang="en-GB" sz="2200" dirty="0" err="1">
                <a:latin typeface="+mn-lt"/>
              </a:rPr>
              <a:t>grada</a:t>
            </a:r>
            <a:r>
              <a:rPr lang="en-GB" sz="2200" dirty="0">
                <a:latin typeface="+mn-lt"/>
              </a:rPr>
              <a:t> de </a:t>
            </a:r>
            <a:r>
              <a:rPr lang="en-GB" sz="2200" dirty="0" err="1">
                <a:latin typeface="+mn-lt"/>
              </a:rPr>
              <a:t>fotógrafos</a:t>
            </a:r>
            <a:endParaRPr lang="en-GB" sz="2200" dirty="0">
              <a:latin typeface="+mn-lt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META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4710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47108" name="Picture 2" descr="http://photos-b.ak.facebook.com/photos-ak-sf2p/v200/130/118/559751205/n559751205_915457_770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7" name="Picture 11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88" y="371475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1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3" y="15716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875" y="257175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1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500" y="22145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1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9563" y="37861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1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5188" y="32861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2188" y="34290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875" y="36433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Jorge\Pictures\Año 2008\2008 Pulpi Europeo\IMG_30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9144000" cy="560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50" y="285750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smtClean="0"/>
              <a:t>En el caso de cronometraje con chip</a:t>
            </a:r>
          </a:p>
          <a:p>
            <a:pPr lvl="1" eaLnBrk="1" hangingPunct="1"/>
            <a:r>
              <a:rPr lang="es-ES" smtClean="0"/>
              <a:t>Supervisión de la colocación de los equipos</a:t>
            </a:r>
          </a:p>
          <a:p>
            <a:pPr lvl="1" eaLnBrk="1" hangingPunct="1"/>
            <a:r>
              <a:rPr lang="es-ES" smtClean="0"/>
              <a:t>Dimensiones de los espacios</a:t>
            </a:r>
          </a:p>
          <a:p>
            <a:pPr lvl="1" eaLnBrk="1" hangingPunct="1"/>
            <a:r>
              <a:rPr lang="es-ES" smtClean="0"/>
              <a:t>En el caso de sistemas de alfombras y cajas, ocultación de los equipos</a:t>
            </a:r>
          </a:p>
          <a:p>
            <a:pPr lvl="1" eaLnBrk="1" hangingPunct="1"/>
            <a:r>
              <a:rPr lang="es-ES" smtClean="0"/>
              <a:t>Entrega y recogida de chips</a:t>
            </a:r>
          </a:p>
          <a:p>
            <a:pPr lvl="1" eaLnBrk="1" hangingPunct="1"/>
            <a:r>
              <a:rPr lang="es-ES" smtClean="0"/>
              <a:t>Captura de tiempos</a:t>
            </a:r>
          </a:p>
          <a:p>
            <a:pPr lvl="1" eaLnBrk="1" hangingPunct="1"/>
            <a:r>
              <a:rPr lang="es-ES" smtClean="0"/>
              <a:t>Formato de publicación de resultados</a:t>
            </a: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1331640" y="28104"/>
            <a:ext cx="3384376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CRONOMETRAJE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Jorge\Pictures\Año 2008\Beijing JJOO\Beijing 2008 0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3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Picture 4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6063" y="2571750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smtClean="0"/>
              <a:t>Revisar ubicaciones de ambulancias, médicos, socorristas, etc.; y plan de evacuación</a:t>
            </a:r>
          </a:p>
          <a:p>
            <a:pPr eaLnBrk="1" hangingPunct="1"/>
            <a:r>
              <a:rPr lang="es-ES" smtClean="0"/>
              <a:t>Dotaciones de ambulancias</a:t>
            </a:r>
          </a:p>
          <a:p>
            <a:pPr eaLnBrk="1" hangingPunct="1"/>
            <a:r>
              <a:rPr lang="es-ES" smtClean="0"/>
              <a:t>Confirmación de que el hospital más próximo está avisado</a:t>
            </a: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PLAN MEDICO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542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1026" name="Picture 2" descr="C:\Users\Jorge\Documents\Triatlon\Campeonatos\2011\2011 Extremadura\Plan de Seguridad\Presentacion para plan de seguridad\Diapositiva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/>
              <a:t>Plan Medico</a:t>
            </a:r>
          </a:p>
        </p:txBody>
      </p:sp>
      <p:pic>
        <p:nvPicPr>
          <p:cNvPr id="55299" name="Picture 2" descr="C:\Users\Jorge\Pictures\Año 2008\2008 Monforte\2008 Monforte 0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56323" name="Picture 3" descr="C:\Users\Jorge\Pictures\Triatlon Varias\IMG_30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625" y="1214438"/>
            <a:ext cx="8229600" cy="4525962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Reunión para asignar quien utilizará cada moto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Hay que tener en cuenta que los motoristas no conocen a los cámaras que van a llevar, y hay que darles las pautas de movimiento y comportamiento en carrera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Planificar si hay que cruzar el área de transición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Cerciorar que no se cruza la línea de meta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Prever siempre una moto de reserva</a:t>
            </a:r>
            <a:endParaRPr lang="es-ES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MOTORISTAS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smtClean="0"/>
              <a:t>Determinar los medios que estarán acreditados para trabajar en el terreno de juego</a:t>
            </a:r>
          </a:p>
          <a:p>
            <a:pPr eaLnBrk="1" hangingPunct="1"/>
            <a:r>
              <a:rPr lang="es-ES" smtClean="0"/>
              <a:t>Habilitar espacios para los medios</a:t>
            </a:r>
          </a:p>
          <a:p>
            <a:pPr eaLnBrk="1" hangingPunct="1"/>
            <a:r>
              <a:rPr lang="es-ES" smtClean="0"/>
              <a:t>Prever vehículos que van a necesitar para moverse (embarcaciones, motos, etc.)</a:t>
            </a:r>
          </a:p>
          <a:p>
            <a:pPr eaLnBrk="1" hangingPunct="1"/>
            <a:r>
              <a:rPr lang="es-ES" smtClean="0"/>
              <a:t>Uniformidad</a:t>
            </a:r>
          </a:p>
          <a:p>
            <a:pPr eaLnBrk="1" hangingPunct="1"/>
            <a:endParaRPr lang="es-ES" smtClean="0"/>
          </a:p>
        </p:txBody>
      </p:sp>
      <p:pic>
        <p:nvPicPr>
          <p:cNvPr id="58372" name="Picture 4" descr="C:\Users\Jorge\Desktop\videocamera_ru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0938" y="1143000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SUPERVISION MEDIOS PRENSA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898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7438" y="2428875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/>
          <a:lstStyle/>
          <a:p>
            <a:pPr eaLnBrk="1" hangingPunct="1"/>
            <a:r>
              <a:rPr lang="es-ES" sz="2400" smtClean="0"/>
              <a:t>Dimensionar la entrega a la categoría del evento</a:t>
            </a:r>
          </a:p>
          <a:p>
            <a:pPr eaLnBrk="1" hangingPunct="1"/>
            <a:r>
              <a:rPr lang="es-ES" sz="2400" smtClean="0"/>
              <a:t>Considerar la capacidad de autoridades que entran a entregar, en función de las entregas que haya</a:t>
            </a:r>
          </a:p>
          <a:p>
            <a:pPr eaLnBrk="1" hangingPunct="1"/>
            <a:r>
              <a:rPr lang="es-ES" sz="2400" smtClean="0"/>
              <a:t>Protocolariamente, autoridades deportivas entregan medallas, autoridades políticas flores</a:t>
            </a:r>
          </a:p>
          <a:p>
            <a:pPr eaLnBrk="1" hangingPunct="1"/>
            <a:r>
              <a:rPr lang="es-ES" sz="2400" smtClean="0"/>
              <a:t>Educar a los atletas a permanecer detrás del podium a la espera de que el locutor les nombre para subir al podium</a:t>
            </a:r>
          </a:p>
          <a:p>
            <a:pPr eaLnBrk="1" hangingPunct="1"/>
            <a:r>
              <a:rPr lang="es-ES" sz="2400" smtClean="0"/>
              <a:t>Siempre se sigue el protocolo olímpico 3º-2º-1º</a:t>
            </a:r>
          </a:p>
          <a:p>
            <a:pPr eaLnBrk="1" hangingPunct="1"/>
            <a:r>
              <a:rPr lang="es-ES" sz="2400" smtClean="0"/>
              <a:t>No se permite subir con banderas al podium</a:t>
            </a:r>
          </a:p>
          <a:p>
            <a:pPr eaLnBrk="1" hangingPunct="1"/>
            <a:r>
              <a:rPr lang="es-ES" sz="2400" smtClean="0"/>
              <a:t>Aconsejar a los atletas a ir adecuadamente vestidos, con el uniforme del club al que representen</a:t>
            </a:r>
          </a:p>
        </p:txBody>
      </p:sp>
      <p:pic>
        <p:nvPicPr>
          <p:cNvPr id="60420" name="Picture 19" descr="E:\emule\Incoming\Iconexperience Collections 1-6 Full Update Retail\IconExperience Collections 1-6 Full+Update Retail\Collection 4 - Network and Security\48x48\shadow\certifica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92868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ENTREGA PREMIOS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Freeform 41"/>
          <p:cNvSpPr>
            <a:spLocks/>
          </p:cNvSpPr>
          <p:nvPr/>
        </p:nvSpPr>
        <p:spPr bwMode="auto">
          <a:xfrm>
            <a:off x="34925" y="2133600"/>
            <a:ext cx="9074150" cy="2590800"/>
          </a:xfrm>
          <a:custGeom>
            <a:avLst/>
            <a:gdLst/>
            <a:ahLst/>
            <a:cxnLst>
              <a:cxn ang="0">
                <a:pos x="5716" y="589"/>
              </a:cxn>
              <a:cxn ang="0">
                <a:pos x="2087" y="589"/>
              </a:cxn>
              <a:cxn ang="0">
                <a:pos x="1270" y="0"/>
              </a:cxn>
              <a:cxn ang="0">
                <a:pos x="0" y="0"/>
              </a:cxn>
              <a:cxn ang="0">
                <a:pos x="0" y="1632"/>
              </a:cxn>
              <a:cxn ang="0">
                <a:pos x="5716" y="1632"/>
              </a:cxn>
              <a:cxn ang="0">
                <a:pos x="5716" y="589"/>
              </a:cxn>
            </a:cxnLst>
            <a:rect l="0" t="0" r="r" b="b"/>
            <a:pathLst>
              <a:path w="5716" h="1632">
                <a:moveTo>
                  <a:pt x="5716" y="589"/>
                </a:moveTo>
                <a:lnTo>
                  <a:pt x="2087" y="589"/>
                </a:lnTo>
                <a:lnTo>
                  <a:pt x="1270" y="0"/>
                </a:lnTo>
                <a:lnTo>
                  <a:pt x="0" y="0"/>
                </a:lnTo>
                <a:lnTo>
                  <a:pt x="0" y="1632"/>
                </a:lnTo>
                <a:lnTo>
                  <a:pt x="5716" y="1632"/>
                </a:lnTo>
                <a:lnTo>
                  <a:pt x="5716" y="589"/>
                </a:lnTo>
                <a:close/>
              </a:path>
            </a:pathLst>
          </a:cu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2063" name="Oval 15"/>
          <p:cNvSpPr>
            <a:spLocks noChangeArrowheads="1"/>
          </p:cNvSpPr>
          <p:nvPr/>
        </p:nvSpPr>
        <p:spPr bwMode="auto">
          <a:xfrm>
            <a:off x="8678863" y="3789363"/>
            <a:ext cx="287337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2064" name="Oval 16"/>
          <p:cNvSpPr>
            <a:spLocks noChangeArrowheads="1"/>
          </p:cNvSpPr>
          <p:nvPr/>
        </p:nvSpPr>
        <p:spPr bwMode="auto">
          <a:xfrm>
            <a:off x="8248650" y="3789363"/>
            <a:ext cx="287338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2065" name="Oval 17"/>
          <p:cNvSpPr>
            <a:spLocks noChangeArrowheads="1"/>
          </p:cNvSpPr>
          <p:nvPr/>
        </p:nvSpPr>
        <p:spPr bwMode="auto">
          <a:xfrm>
            <a:off x="7818438" y="3789363"/>
            <a:ext cx="287337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3</a:t>
            </a:r>
          </a:p>
        </p:txBody>
      </p:sp>
      <p:sp>
        <p:nvSpPr>
          <p:cNvPr id="2066" name="Oval 18"/>
          <p:cNvSpPr>
            <a:spLocks noChangeArrowheads="1"/>
          </p:cNvSpPr>
          <p:nvPr/>
        </p:nvSpPr>
        <p:spPr bwMode="auto">
          <a:xfrm>
            <a:off x="7388225" y="3789363"/>
            <a:ext cx="287338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2067" name="Oval 19"/>
          <p:cNvSpPr>
            <a:spLocks noChangeArrowheads="1"/>
          </p:cNvSpPr>
          <p:nvPr/>
        </p:nvSpPr>
        <p:spPr bwMode="auto">
          <a:xfrm>
            <a:off x="6956425" y="3789363"/>
            <a:ext cx="287338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2</a:t>
            </a:r>
          </a:p>
        </p:txBody>
      </p:sp>
      <p:sp>
        <p:nvSpPr>
          <p:cNvPr id="2068" name="Oval 20"/>
          <p:cNvSpPr>
            <a:spLocks noChangeArrowheads="1"/>
          </p:cNvSpPr>
          <p:nvPr/>
        </p:nvSpPr>
        <p:spPr bwMode="auto">
          <a:xfrm>
            <a:off x="6526213" y="3789363"/>
            <a:ext cx="287337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M</a:t>
            </a:r>
          </a:p>
        </p:txBody>
      </p:sp>
      <p:sp>
        <p:nvSpPr>
          <p:cNvPr id="2069" name="Oval 21"/>
          <p:cNvSpPr>
            <a:spLocks noChangeArrowheads="1"/>
          </p:cNvSpPr>
          <p:nvPr/>
        </p:nvSpPr>
        <p:spPr bwMode="auto">
          <a:xfrm>
            <a:off x="6096000" y="3789363"/>
            <a:ext cx="287338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F</a:t>
            </a:r>
          </a:p>
        </p:txBody>
      </p:sp>
      <p:sp>
        <p:nvSpPr>
          <p:cNvPr id="2077" name="Line 29"/>
          <p:cNvSpPr>
            <a:spLocks noChangeShapeType="1"/>
          </p:cNvSpPr>
          <p:nvPr/>
        </p:nvSpPr>
        <p:spPr bwMode="auto">
          <a:xfrm>
            <a:off x="6096000" y="3860800"/>
            <a:ext cx="0" cy="8413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2053" name="Oval 5"/>
          <p:cNvSpPr>
            <a:spLocks noChangeArrowheads="1"/>
          </p:cNvSpPr>
          <p:nvPr/>
        </p:nvSpPr>
        <p:spPr bwMode="auto">
          <a:xfrm>
            <a:off x="700088" y="2660650"/>
            <a:ext cx="460375" cy="3000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2</a:t>
            </a:r>
          </a:p>
        </p:txBody>
      </p:sp>
      <p:sp>
        <p:nvSpPr>
          <p:cNvPr id="2059" name="Oval 11"/>
          <p:cNvSpPr>
            <a:spLocks noChangeArrowheads="1"/>
          </p:cNvSpPr>
          <p:nvPr/>
        </p:nvSpPr>
        <p:spPr bwMode="auto">
          <a:xfrm>
            <a:off x="1481138" y="2660650"/>
            <a:ext cx="460375" cy="3000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3</a:t>
            </a:r>
          </a:p>
        </p:txBody>
      </p:sp>
      <p:sp>
        <p:nvSpPr>
          <p:cNvPr id="2058" name="Oval 10"/>
          <p:cNvSpPr>
            <a:spLocks noChangeArrowheads="1"/>
          </p:cNvSpPr>
          <p:nvPr/>
        </p:nvSpPr>
        <p:spPr bwMode="auto">
          <a:xfrm>
            <a:off x="1068388" y="2660650"/>
            <a:ext cx="458787" cy="3000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09600" y="2300288"/>
            <a:ext cx="1422400" cy="58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2074" name="Line 26"/>
          <p:cNvSpPr>
            <a:spLocks noChangeShapeType="1"/>
          </p:cNvSpPr>
          <p:nvPr/>
        </p:nvSpPr>
        <p:spPr bwMode="auto">
          <a:xfrm flipH="1">
            <a:off x="379413" y="4941888"/>
            <a:ext cx="5632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2241550" y="5013325"/>
            <a:ext cx="1757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b="1">
                <a:latin typeface="+mj-lt"/>
              </a:rPr>
              <a:t> aprox   -  50 mts</a:t>
            </a:r>
          </a:p>
        </p:txBody>
      </p:sp>
      <p:sp>
        <p:nvSpPr>
          <p:cNvPr id="2078" name="Line 30"/>
          <p:cNvSpPr>
            <a:spLocks noChangeShapeType="1"/>
          </p:cNvSpPr>
          <p:nvPr/>
        </p:nvSpPr>
        <p:spPr bwMode="auto">
          <a:xfrm flipH="1">
            <a:off x="323850" y="2600325"/>
            <a:ext cx="9525" cy="21240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pic>
        <p:nvPicPr>
          <p:cNvPr id="61459" name="Picture 19" descr="E:\emule\Incoming\Iconexperience Collections 1-6 Full Update Retail\IconExperience Collections 1-6 Full+Update Retail\Collection 4 - Network and Security\48x48\shadow\certificat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92868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Bso Olimpiadas John Williams - The Olympic Spirit(toros para todo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Bso Olimpiadas John Williams - The Olympic Spirit(toros para todos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ENTREGA PREMIOS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audio>
              <p:cMediaNode numSld="4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 nodeType="clickPar">
                      <p:stCondLst>
                        <p:cond delay="0"/>
                      </p:stCondLst>
                      <p:childTnLst>
                        <p:par>
                          <p:cTn id="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numSld="4">
                <p:cTn id="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2"/>
          <p:cNvSpPr>
            <a:spLocks/>
          </p:cNvSpPr>
          <p:nvPr/>
        </p:nvSpPr>
        <p:spPr bwMode="auto">
          <a:xfrm>
            <a:off x="34925" y="2133600"/>
            <a:ext cx="9074150" cy="2590800"/>
          </a:xfrm>
          <a:custGeom>
            <a:avLst/>
            <a:gdLst/>
            <a:ahLst/>
            <a:cxnLst>
              <a:cxn ang="0">
                <a:pos x="5716" y="589"/>
              </a:cxn>
              <a:cxn ang="0">
                <a:pos x="2087" y="589"/>
              </a:cxn>
              <a:cxn ang="0">
                <a:pos x="1270" y="0"/>
              </a:cxn>
              <a:cxn ang="0">
                <a:pos x="0" y="0"/>
              </a:cxn>
              <a:cxn ang="0">
                <a:pos x="0" y="1632"/>
              </a:cxn>
              <a:cxn ang="0">
                <a:pos x="5716" y="1632"/>
              </a:cxn>
              <a:cxn ang="0">
                <a:pos x="5716" y="589"/>
              </a:cxn>
            </a:cxnLst>
            <a:rect l="0" t="0" r="r" b="b"/>
            <a:pathLst>
              <a:path w="5716" h="1632">
                <a:moveTo>
                  <a:pt x="5716" y="589"/>
                </a:moveTo>
                <a:lnTo>
                  <a:pt x="2087" y="589"/>
                </a:lnTo>
                <a:lnTo>
                  <a:pt x="1270" y="0"/>
                </a:lnTo>
                <a:lnTo>
                  <a:pt x="0" y="0"/>
                </a:lnTo>
                <a:lnTo>
                  <a:pt x="0" y="1632"/>
                </a:lnTo>
                <a:lnTo>
                  <a:pt x="5716" y="1632"/>
                </a:lnTo>
                <a:lnTo>
                  <a:pt x="5716" y="589"/>
                </a:lnTo>
                <a:close/>
              </a:path>
            </a:pathLst>
          </a:cu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6147" name="Oval 3"/>
          <p:cNvSpPr>
            <a:spLocks noChangeArrowheads="1"/>
          </p:cNvSpPr>
          <p:nvPr/>
        </p:nvSpPr>
        <p:spPr bwMode="auto">
          <a:xfrm>
            <a:off x="8678863" y="3789363"/>
            <a:ext cx="285750" cy="239712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6148" name="Oval 4"/>
          <p:cNvSpPr>
            <a:spLocks noChangeArrowheads="1"/>
          </p:cNvSpPr>
          <p:nvPr/>
        </p:nvSpPr>
        <p:spPr bwMode="auto">
          <a:xfrm>
            <a:off x="8248650" y="3789363"/>
            <a:ext cx="285750" cy="239712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7818438" y="3789363"/>
            <a:ext cx="285750" cy="239712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3</a:t>
            </a:r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7388225" y="3789363"/>
            <a:ext cx="285750" cy="239712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6956425" y="3789363"/>
            <a:ext cx="285750" cy="239712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2</a:t>
            </a:r>
          </a:p>
        </p:txBody>
      </p:sp>
      <p:sp>
        <p:nvSpPr>
          <p:cNvPr id="6152" name="Oval 8"/>
          <p:cNvSpPr>
            <a:spLocks noChangeArrowheads="1"/>
          </p:cNvSpPr>
          <p:nvPr/>
        </p:nvSpPr>
        <p:spPr bwMode="auto">
          <a:xfrm>
            <a:off x="6526213" y="3789363"/>
            <a:ext cx="285750" cy="239712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M</a:t>
            </a:r>
          </a:p>
        </p:txBody>
      </p:sp>
      <p:sp>
        <p:nvSpPr>
          <p:cNvPr id="6153" name="Oval 9"/>
          <p:cNvSpPr>
            <a:spLocks noChangeArrowheads="1"/>
          </p:cNvSpPr>
          <p:nvPr/>
        </p:nvSpPr>
        <p:spPr bwMode="auto">
          <a:xfrm>
            <a:off x="6096000" y="3789363"/>
            <a:ext cx="287338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F</a:t>
            </a:r>
          </a:p>
        </p:txBody>
      </p:sp>
      <p:sp>
        <p:nvSpPr>
          <p:cNvPr id="6155" name="Oval 11"/>
          <p:cNvSpPr>
            <a:spLocks noChangeArrowheads="1"/>
          </p:cNvSpPr>
          <p:nvPr/>
        </p:nvSpPr>
        <p:spPr bwMode="auto">
          <a:xfrm>
            <a:off x="700088" y="2660650"/>
            <a:ext cx="460375" cy="3000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2</a:t>
            </a:r>
          </a:p>
        </p:txBody>
      </p:sp>
      <p:sp>
        <p:nvSpPr>
          <p:cNvPr id="6156" name="Oval 12"/>
          <p:cNvSpPr>
            <a:spLocks noChangeArrowheads="1"/>
          </p:cNvSpPr>
          <p:nvPr/>
        </p:nvSpPr>
        <p:spPr bwMode="auto">
          <a:xfrm>
            <a:off x="1481138" y="2660650"/>
            <a:ext cx="460375" cy="3000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3</a:t>
            </a:r>
          </a:p>
        </p:txBody>
      </p:sp>
      <p:sp>
        <p:nvSpPr>
          <p:cNvPr id="6159" name="Oval 15"/>
          <p:cNvSpPr>
            <a:spLocks noChangeArrowheads="1"/>
          </p:cNvSpPr>
          <p:nvPr/>
        </p:nvSpPr>
        <p:spPr bwMode="auto">
          <a:xfrm>
            <a:off x="1068388" y="2660650"/>
            <a:ext cx="458787" cy="3000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609600" y="2300288"/>
            <a:ext cx="1422400" cy="58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pic>
        <p:nvPicPr>
          <p:cNvPr id="62479" name="Picture 19" descr="E:\emule\Incoming\Iconexperience Collections 1-6 Full Update Retail\IconExperience Collections 1-6 Full+Update Retail\Collection 4 - Network and Security\48x48\shadow\certifica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92868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ENTREGA PREMIOS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01 -0.00324 C -0.08437 -0.00764 -0.22465 -0.00047 -0.29479 -0.02917 C -0.36493 -0.05787 -0.42135 -0.14653 -0.46285 -0.17547 C -0.50434 -0.2044 -0.51649 -0.20347 -0.5434 -0.20324 C -0.57031 -0.20301 -0.60937 -0.20232 -0.62396 -0.17361 C -0.63854 -0.14491 -0.62951 -0.06065 -0.6309 -0.03102 " pathEditMode="relative" rAng="0" ptsTypes="aaaaaa">
                                      <p:cBhvr>
                                        <p:cTn id="6" dur="5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26" y="-99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56 -0.00139 C -0.03212 -0.00255 -0.12118 -0.00023 -0.18507 -0.0088 C -0.24861 -0.01736 -0.32535 -0.02222 -0.38351 -0.05324 C -0.44167 -0.08426 -0.49219 -0.1706 -0.53368 -0.19491 C -0.57517 -0.21922 -0.60833 -0.20463 -0.63212 -0.19954 C -0.6559 -0.19445 -0.66892 -0.18403 -0.67656 -0.16435 C -0.6842 -0.14468 -0.67778 -0.09908 -0.67812 -0.08195 " pathEditMode="relative" rAng="0" ptsTypes="aaaaaaa">
                                      <p:cBhvr>
                                        <p:cTn id="8" dur="5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32" y="-1083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278 -0.00695 C -0.0217 -0.00787 -0.08941 -0.00949 -0.14583 -0.0125 C -0.20226 -0.01551 -0.2849 -0.01736 -0.33611 -0.02547 C -0.38733 -0.03357 -0.42604 -0.04306 -0.45278 -0.06065 C -0.47986 -0.07824 -0.475 -0.10672 -0.49861 -0.13102 C -0.52274 -0.15533 -0.56754 -0.19491 -0.59722 -0.20695 C -0.62691 -0.21898 -0.6599 -0.20394 -0.67639 -0.20324 " pathEditMode="relative" rAng="0" ptsTypes="aaaaaaa">
                                      <p:cBhvr>
                                        <p:cTn id="10" dur="5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58" y="-1060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11111E-6 2.59259E-6 C -0.06441 -0.00232 -0.29809 0.00139 -0.38611 -0.01435 C -0.47413 -0.0301 -0.49601 -0.07176 -0.52778 -0.09398 C -0.55955 -0.11621 -0.56441 -0.1338 -0.57639 -0.14769 C -0.58837 -0.16158 -0.59149 -0.16922 -0.6 -0.17732 C -0.60851 -0.18542 -0.61441 -0.19051 -0.62778 -0.19584 C -0.64114 -0.20116 -0.66962 -0.20602 -0.68055 -0.2088 " pathEditMode="relative" rAng="0" ptsTypes="aaaaaaa">
                                      <p:cBhvr>
                                        <p:cTn id="12" dur="5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28" y="-1037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77778E-7 2.59259E-6 C -0.09583 2.59259E-6 -0.19149 0.00578 -0.27552 2.59259E-6 C -0.35972 -0.00579 -0.45417 -0.01806 -0.50538 -0.03472 C -0.5566 -0.05139 -0.56597 -0.08472 -0.58316 -0.09954 C -0.60035 -0.11435 -0.60191 -0.11621 -0.60816 -0.12361 C -0.61441 -0.13102 -0.61528 -0.13542 -0.62066 -0.14398 C -0.62604 -0.15255 -0.63403 -0.16736 -0.6401 -0.17547 C -0.64618 -0.18357 -0.64931 -0.18727 -0.65677 -0.19213 C -0.66424 -0.19699 -0.67882 -0.20232 -0.68455 -0.2051 " pathEditMode="relative" rAng="0" ptsTypes="aaaaaaaaa">
                                      <p:cBhvr>
                                        <p:cTn id="14" dur="5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36" y="-997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868 -0.00139 C -0.07465 -0.00417 -0.38733 -0.0051 -0.49132 -0.01806 C -0.59531 -0.03102 -0.58715 -0.06713 -0.61493 -0.07917 C -0.64271 -0.09121 -0.64462 -0.0882 -0.65799 -0.09028 C -0.67136 -0.09236 -0.68768 -0.09167 -0.69549 -0.09213 " pathEditMode="relative" rAng="0" ptsTypes="aaaaa">
                                      <p:cBhvr>
                                        <p:cTn id="16" dur="5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8" y="-456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05556E-6 2.59259E-6 C -0.0941 -0.00209 -0.4625 -0.00949 -0.56476 -0.0125 C -0.66702 -0.01551 -0.59809 -0.01505 -0.61337 -0.01806 C -0.62865 -0.02107 -0.64393 -0.02732 -0.65643 -0.03102 C -0.66893 -0.03472 -0.67466 -0.03935 -0.68837 -0.04028 C -0.70209 -0.04121 -0.72795 -0.03727 -0.73837 -0.03658 " pathEditMode="relative" rAng="0" ptsTypes="aaaaaa">
                                      <p:cBhvr>
                                        <p:cTn id="18" dur="5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27" y="-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6148" grpId="0" animBg="1"/>
      <p:bldP spid="6149" grpId="0" animBg="1"/>
      <p:bldP spid="6150" grpId="0" animBg="1"/>
      <p:bldP spid="6151" grpId="0" animBg="1"/>
      <p:bldP spid="6152" grpId="0" animBg="1"/>
      <p:bldP spid="615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8" name="Freeform 32"/>
          <p:cNvSpPr>
            <a:spLocks/>
          </p:cNvSpPr>
          <p:nvPr/>
        </p:nvSpPr>
        <p:spPr bwMode="auto">
          <a:xfrm>
            <a:off x="34925" y="1700213"/>
            <a:ext cx="9074150" cy="4608512"/>
          </a:xfrm>
          <a:custGeom>
            <a:avLst/>
            <a:gdLst/>
            <a:ahLst/>
            <a:cxnLst>
              <a:cxn ang="0">
                <a:pos x="3221" y="0"/>
              </a:cxn>
              <a:cxn ang="0">
                <a:pos x="1543" y="0"/>
              </a:cxn>
              <a:cxn ang="0">
                <a:pos x="409" y="1044"/>
              </a:cxn>
              <a:cxn ang="0">
                <a:pos x="0" y="1044"/>
              </a:cxn>
              <a:cxn ang="0">
                <a:pos x="0" y="2903"/>
              </a:cxn>
              <a:cxn ang="0">
                <a:pos x="5716" y="2903"/>
              </a:cxn>
              <a:cxn ang="0">
                <a:pos x="5716" y="1089"/>
              </a:cxn>
              <a:cxn ang="0">
                <a:pos x="4718" y="1089"/>
              </a:cxn>
              <a:cxn ang="0">
                <a:pos x="3221" y="0"/>
              </a:cxn>
            </a:cxnLst>
            <a:rect l="0" t="0" r="r" b="b"/>
            <a:pathLst>
              <a:path w="5716" h="2903">
                <a:moveTo>
                  <a:pt x="3221" y="0"/>
                </a:moveTo>
                <a:lnTo>
                  <a:pt x="1543" y="0"/>
                </a:lnTo>
                <a:lnTo>
                  <a:pt x="409" y="1044"/>
                </a:lnTo>
                <a:lnTo>
                  <a:pt x="0" y="1044"/>
                </a:lnTo>
                <a:lnTo>
                  <a:pt x="0" y="2903"/>
                </a:lnTo>
                <a:lnTo>
                  <a:pt x="5716" y="2903"/>
                </a:lnTo>
                <a:lnTo>
                  <a:pt x="5716" y="1089"/>
                </a:lnTo>
                <a:lnTo>
                  <a:pt x="4718" y="1089"/>
                </a:lnTo>
                <a:lnTo>
                  <a:pt x="3221" y="0"/>
                </a:lnTo>
                <a:close/>
              </a:path>
            </a:pathLst>
          </a:cu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4099" name="Oval 3"/>
          <p:cNvSpPr>
            <a:spLocks noChangeArrowheads="1"/>
          </p:cNvSpPr>
          <p:nvPr/>
        </p:nvSpPr>
        <p:spPr bwMode="auto">
          <a:xfrm>
            <a:off x="5143500" y="4000500"/>
            <a:ext cx="287338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P</a:t>
            </a:r>
          </a:p>
        </p:txBody>
      </p:sp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2286000" y="4000500"/>
            <a:ext cx="288925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F</a:t>
            </a:r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2752725" y="2684463"/>
            <a:ext cx="833438" cy="5286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2</a:t>
            </a:r>
          </a:p>
        </p:txBody>
      </p:sp>
      <p:sp>
        <p:nvSpPr>
          <p:cNvPr id="4108" name="Oval 12"/>
          <p:cNvSpPr>
            <a:spLocks noChangeArrowheads="1"/>
          </p:cNvSpPr>
          <p:nvPr/>
        </p:nvSpPr>
        <p:spPr bwMode="auto">
          <a:xfrm>
            <a:off x="4140200" y="2708275"/>
            <a:ext cx="833438" cy="5048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3</a:t>
            </a:r>
          </a:p>
        </p:txBody>
      </p:sp>
      <p:sp>
        <p:nvSpPr>
          <p:cNvPr id="4111" name="Oval 15"/>
          <p:cNvSpPr>
            <a:spLocks noChangeArrowheads="1"/>
          </p:cNvSpPr>
          <p:nvPr/>
        </p:nvSpPr>
        <p:spPr bwMode="auto">
          <a:xfrm>
            <a:off x="3419475" y="2684463"/>
            <a:ext cx="830263" cy="5286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2571750" y="2000250"/>
            <a:ext cx="2574925" cy="1031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4113" name="Line 17"/>
          <p:cNvSpPr>
            <a:spLocks noChangeShapeType="1"/>
          </p:cNvSpPr>
          <p:nvPr/>
        </p:nvSpPr>
        <p:spPr bwMode="auto">
          <a:xfrm>
            <a:off x="0" y="6308725"/>
            <a:ext cx="9109075" cy="952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5143500" y="3429000"/>
            <a:ext cx="287338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4105" name="Oval 9"/>
          <p:cNvSpPr>
            <a:spLocks noChangeArrowheads="1"/>
          </p:cNvSpPr>
          <p:nvPr/>
        </p:nvSpPr>
        <p:spPr bwMode="auto">
          <a:xfrm>
            <a:off x="2286000" y="3429000"/>
            <a:ext cx="288925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M</a:t>
            </a:r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4356100" y="2263775"/>
            <a:ext cx="360363" cy="3016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3</a:t>
            </a:r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3705225" y="2263775"/>
            <a:ext cx="361950" cy="3016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4103" name="Oval 7"/>
          <p:cNvSpPr>
            <a:spLocks noChangeArrowheads="1"/>
          </p:cNvSpPr>
          <p:nvPr/>
        </p:nvSpPr>
        <p:spPr bwMode="auto">
          <a:xfrm>
            <a:off x="2924175" y="2276475"/>
            <a:ext cx="423863" cy="3016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2</a:t>
            </a:r>
          </a:p>
        </p:txBody>
      </p:sp>
      <p:pic>
        <p:nvPicPr>
          <p:cNvPr id="63504" name="Picture 19" descr="E:\emule\Incoming\Iconexperience Collections 1-6 Full Update Retail\IconExperience Collections 1-6 Full+Update Retail\Collection 4 - Network and Security\48x48\shadow\certifica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92868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ENTREGA PREMIOS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36818E-6 L 0.00399 0.0848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42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0023 C 1.38889E-6 -0.00115 0.17239 -0.00949 0.20712 -0.00995 C 0.24132 -0.01041 0.24201 -0.00625 0.20712 -0.00416 C 0.1717 -0.00231 1.38889E-6 0.00116 1.38889E-6 -0.00023 Z " pathEditMode="relative" rAng="0" ptsTypes="aaaa">
                                      <p:cBhvr>
                                        <p:cTn id="9" dur="5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1" y="-44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949 C -0.00087 0.00834 -0.06233 0.00093 -0.07396 0.00047 C -0.08594 0.00047 -0.08385 0.00556 -0.07118 0.00718 C -0.0585 0.0088 0.00018 0.01065 -0.00017 0.00949 Z " pathEditMode="relative" rAng="0" ptsTypes="aaaa">
                                      <p:cBhvr>
                                        <p:cTn id="11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71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96296E-6 C -0.01997 -0.0007 0.07152 2.96296E-6 0.10989 0.00069 C 0.14826 0.00139 0.24843 0.00463 0.2302 0.00463 C 0.21197 0.00463 0.01944 0.00162 4.44444E-6 2.96296E-6 Z " pathEditMode="relative" rAng="0" ptsTypes="aaaa">
                                      <p:cBhvr>
                                        <p:cTn id="14" dur="5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24" y="18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96296E-6 C -0.00677 0.00069 -0.03716 0.00578 -0.05052 0.00671 C -0.06389 0.0074 -0.07882 0.00671 -0.08091 0.00671 C -0.08299 0.00671 -0.07552 0.00972 -0.06389 0.00879 C -0.05209 0.0081 -0.02084 0.0044 -0.01025 0.00301 C 0.00034 0.00139 0.00677 -0.0007 3.88889E-6 2.96296E-6 Z " pathEditMode="relative" rAng="0" ptsTypes="aaaaaa">
                                      <p:cBhvr>
                                        <p:cTn id="16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9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2942E-6 C 0.00295 0.03446 0.00625 0.06915 0.00764 0.08302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41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2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0023 C 0.0026 -0.00139 0.07187 -0.0088 0.08333 -0.00903 C 0.09548 -0.00949 0.08385 -0.00371 0.06944 -0.00209 C 0.05538 -0.0007 -0.00191 0.00069 1.38889E-6 -0.00023 Z " pathEditMode="relative" rAng="0" ptsTypes="aaaa">
                                      <p:cBhvr>
                                        <p:cTn id="23" dur="5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70" y="-41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C -0.00729 0.0007 -0.10277 0.00486 -0.14062 0.00533 C -0.17864 0.00579 -0.23524 0.0044 -0.22795 0.00371 C -0.22066 0.00278 -0.13489 0.00162 -0.09704 0.00116 C -0.0592 0.00047 -0.02031 0.00023 -4.16667E-6 -2.22222E-6 Z " pathEditMode="relative" rAng="-207523" ptsTypes="aaaaa">
                                      <p:cBhvr>
                                        <p:cTn id="25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33333E-6 C -0.00659 0.00046 0.025 0.00555 0.0375 0.00463 C 0.03351 0.00602 0.0823 0.00509 0.07639 0.00416 C 0.06997 0.0037 0.00643 -0.00023 -3.88889E-6 3.33333E-6 Z " pathEditMode="relative" rAng="10636422" ptsTypes="aaaa">
                                      <p:cBhvr>
                                        <p:cTn id="28" dur="5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5" y="27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07407E-6 C 0.00972 0.00069 0.01128 0.00208 -0.02761 0.00069 C -0.06632 -0.00047 -0.21632 -0.00695 -0.23247 -0.00764 C -0.24861 -0.00834 -0.14896 -0.00371 -0.12466 -0.00301 C -0.10052 -0.00255 -0.10799 -0.0051 -0.08733 -0.00463 C -0.06667 -0.00417 -0.0099 -0.00093 2.77778E-6 4.07407E-6 Z " pathEditMode="relative" rAng="0" ptsTypes="aaaaaa">
                                      <p:cBhvr>
                                        <p:cTn id="30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75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36818E-6 L -0.00382 0.08487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42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6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72063E-6 C 0.06857 -0.00324 0.13663 -0.00671 0.15781 -0.00948 C 0.17864 -0.01203 0.15434 -0.01781 0.12552 -0.01642 C 0.0967 -0.01503 0.04028 -0.0081 -0.01597 -0.00116 " pathEditMode="relative" rAng="10383497" ptsTypes="aaaA">
                                      <p:cBhvr>
                                        <p:cTn id="37" dur="5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42" y="-671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14524E-7 C -0.05729 0.0074 -0.11475 0.01411 -0.13576 0.01434 C -0.15711 0.01388 -0.15086 0.00208 -0.12691 -0.00139 C -0.1026 -0.00509 -0.04722 -0.00601 0.00834 -0.00694 " pathEditMode="relative" rAng="11185823" ptsTypes="aaaA">
                                      <p:cBhvr>
                                        <p:cTn id="39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31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33333E-6 C -0.04028 -0.00301 0.0901 0.00486 0.11719 0.00555 C 0.14427 0.00625 0.15312 0.00463 0.16233 0.00416 C 0.17153 0.0037 0.1993 0.00347 0.17222 0.00277 C 0.14514 0.00208 0.03594 0.00046 1.38889E-6 3.33333E-6 Z " pathEditMode="relative" rAng="0" ptsTypes="aaaaa">
                                      <p:cBhvr>
                                        <p:cTn id="42" dur="5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51" y="16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C 0.0125 0.00046 -0.05486 -0.00371 -0.08073 -0.00486 C -0.10642 -0.00672 -0.16892 -0.00811 -0.15556 -0.00741 C -0.14219 -0.00672 -0.0125 -0.00047 8.33333E-7 3.7037E-6 Z " pathEditMode="relative" rAng="0" ptsTypes="aaaa">
                                      <p:cBhvr>
                                        <p:cTn id="44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30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  <p:bldP spid="4099" grpId="1" animBg="1"/>
      <p:bldP spid="4099" grpId="2" animBg="1"/>
      <p:bldP spid="4099" grpId="3" animBg="1"/>
      <p:bldP spid="4104" grpId="0" animBg="1"/>
      <p:bldP spid="4104" grpId="1" animBg="1"/>
      <p:bldP spid="4104" grpId="2" animBg="1"/>
      <p:bldP spid="4104" grpId="3" animBg="1"/>
      <p:bldP spid="4100" grpId="0" animBg="1"/>
      <p:bldP spid="4100" grpId="1" animBg="1"/>
      <p:bldP spid="4100" grpId="2" animBg="1"/>
      <p:bldP spid="4100" grpId="3" animBg="1"/>
      <p:bldP spid="4105" grpId="0" animBg="1"/>
      <p:bldP spid="4105" grpId="1" animBg="1"/>
      <p:bldP spid="4105" grpId="2" animBg="1"/>
      <p:bldP spid="4105" grpId="3" animBg="1"/>
      <p:bldP spid="4101" grpId="0" animBg="1"/>
      <p:bldP spid="4101" grpId="1" animBg="1"/>
      <p:bldP spid="4102" grpId="0" animBg="1"/>
      <p:bldP spid="410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2"/>
          <p:cNvSpPr>
            <a:spLocks/>
          </p:cNvSpPr>
          <p:nvPr/>
        </p:nvSpPr>
        <p:spPr bwMode="auto">
          <a:xfrm>
            <a:off x="69850" y="1500188"/>
            <a:ext cx="9074150" cy="4608512"/>
          </a:xfrm>
          <a:custGeom>
            <a:avLst/>
            <a:gdLst/>
            <a:ahLst/>
            <a:cxnLst>
              <a:cxn ang="0">
                <a:pos x="3221" y="0"/>
              </a:cxn>
              <a:cxn ang="0">
                <a:pos x="1543" y="0"/>
              </a:cxn>
              <a:cxn ang="0">
                <a:pos x="409" y="1044"/>
              </a:cxn>
              <a:cxn ang="0">
                <a:pos x="0" y="1044"/>
              </a:cxn>
              <a:cxn ang="0">
                <a:pos x="0" y="2903"/>
              </a:cxn>
              <a:cxn ang="0">
                <a:pos x="5716" y="2903"/>
              </a:cxn>
              <a:cxn ang="0">
                <a:pos x="5716" y="1089"/>
              </a:cxn>
              <a:cxn ang="0">
                <a:pos x="4718" y="1089"/>
              </a:cxn>
              <a:cxn ang="0">
                <a:pos x="3221" y="0"/>
              </a:cxn>
            </a:cxnLst>
            <a:rect l="0" t="0" r="r" b="b"/>
            <a:pathLst>
              <a:path w="5716" h="2903">
                <a:moveTo>
                  <a:pt x="3221" y="0"/>
                </a:moveTo>
                <a:lnTo>
                  <a:pt x="1543" y="0"/>
                </a:lnTo>
                <a:lnTo>
                  <a:pt x="409" y="1044"/>
                </a:lnTo>
                <a:lnTo>
                  <a:pt x="0" y="1044"/>
                </a:lnTo>
                <a:lnTo>
                  <a:pt x="0" y="2903"/>
                </a:lnTo>
                <a:lnTo>
                  <a:pt x="5716" y="2903"/>
                </a:lnTo>
                <a:lnTo>
                  <a:pt x="5716" y="1089"/>
                </a:lnTo>
                <a:lnTo>
                  <a:pt x="4718" y="1089"/>
                </a:lnTo>
                <a:lnTo>
                  <a:pt x="3221" y="0"/>
                </a:lnTo>
                <a:close/>
              </a:path>
            </a:pathLst>
          </a:cu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5123" name="Oval 3"/>
          <p:cNvSpPr>
            <a:spLocks noChangeArrowheads="1"/>
          </p:cNvSpPr>
          <p:nvPr/>
        </p:nvSpPr>
        <p:spPr bwMode="auto">
          <a:xfrm>
            <a:off x="2014538" y="3783013"/>
            <a:ext cx="287337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F</a:t>
            </a:r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5613400" y="3733800"/>
            <a:ext cx="288925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2787650" y="2484438"/>
            <a:ext cx="833438" cy="5286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2</a:t>
            </a: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4175125" y="2508250"/>
            <a:ext cx="833438" cy="5048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3</a:t>
            </a:r>
          </a:p>
        </p:txBody>
      </p:sp>
      <p:sp>
        <p:nvSpPr>
          <p:cNvPr id="5129" name="Oval 9"/>
          <p:cNvSpPr>
            <a:spLocks noChangeArrowheads="1"/>
          </p:cNvSpPr>
          <p:nvPr/>
        </p:nvSpPr>
        <p:spPr bwMode="auto">
          <a:xfrm>
            <a:off x="3454400" y="2484438"/>
            <a:ext cx="830263" cy="5286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2622550" y="1851025"/>
            <a:ext cx="2574925" cy="1031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5139" name="Oval 19"/>
          <p:cNvSpPr>
            <a:spLocks noChangeArrowheads="1"/>
          </p:cNvSpPr>
          <p:nvPr/>
        </p:nvSpPr>
        <p:spPr bwMode="auto">
          <a:xfrm>
            <a:off x="2230438" y="3276600"/>
            <a:ext cx="287337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M</a:t>
            </a:r>
          </a:p>
        </p:txBody>
      </p:sp>
      <p:sp>
        <p:nvSpPr>
          <p:cNvPr id="5140" name="Oval 20"/>
          <p:cNvSpPr>
            <a:spLocks noChangeArrowheads="1"/>
          </p:cNvSpPr>
          <p:nvPr/>
        </p:nvSpPr>
        <p:spPr bwMode="auto">
          <a:xfrm>
            <a:off x="5397500" y="3228975"/>
            <a:ext cx="288925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5141" name="Oval 21"/>
          <p:cNvSpPr>
            <a:spLocks noChangeArrowheads="1"/>
          </p:cNvSpPr>
          <p:nvPr/>
        </p:nvSpPr>
        <p:spPr bwMode="auto">
          <a:xfrm>
            <a:off x="4391025" y="2063750"/>
            <a:ext cx="287338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3</a:t>
            </a:r>
          </a:p>
        </p:txBody>
      </p:sp>
      <p:sp>
        <p:nvSpPr>
          <p:cNvPr id="5142" name="Oval 22"/>
          <p:cNvSpPr>
            <a:spLocks noChangeArrowheads="1"/>
          </p:cNvSpPr>
          <p:nvPr/>
        </p:nvSpPr>
        <p:spPr bwMode="auto">
          <a:xfrm>
            <a:off x="3740150" y="2063750"/>
            <a:ext cx="287338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1</a:t>
            </a:r>
          </a:p>
        </p:txBody>
      </p:sp>
      <p:sp>
        <p:nvSpPr>
          <p:cNvPr id="5143" name="Oval 23"/>
          <p:cNvSpPr>
            <a:spLocks noChangeArrowheads="1"/>
          </p:cNvSpPr>
          <p:nvPr/>
        </p:nvSpPr>
        <p:spPr bwMode="auto">
          <a:xfrm>
            <a:off x="2959100" y="2076450"/>
            <a:ext cx="287338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2</a:t>
            </a:r>
          </a:p>
        </p:txBody>
      </p:sp>
      <p:pic>
        <p:nvPicPr>
          <p:cNvPr id="64527" name="Picture 19" descr="E:\emule\Incoming\Iconexperience Collections 1-6 Full Update Retail\IconExperience Collections 1-6 Full+Update Retail\Collection 4 - Network and Security\48x48\shadow\certifica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92868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ENTREGA PREMIOS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14431E-6 C 0.00677 0.03123 -0.0382 0.15218 0.0408 0.18687 C 0.11979 0.22156 0.38073 0.20421 0.47413 0.20814 C 0.56753 0.21208 0.55625 0.20999 0.60173 0.20999 C 0.64722 0.20999 0.71649 0.20861 0.7467 0.20814 " pathEditMode="relative" rAng="0" ptsTypes="aaaaa">
                                      <p:cBhvr>
                                        <p:cTn id="6" dur="5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17" y="110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3876E-7 C -0.00243 0.03862 -0.05608 0.18455 -0.01458 0.2315 C 0.02691 0.27845 0.16684 0.27428 0.24913 0.28191 C 0.33142 0.28955 0.42396 0.27891 0.47951 0.27798 C 0.53507 0.27706 0.54618 0.27521 0.58246 0.2759 C 0.61875 0.2766 0.67326 0.28076 0.69705 0.28191 " pathEditMode="relative" rAng="0" ptsTypes="aaaaaa">
                                      <p:cBhvr>
                                        <p:cTn id="8" dur="5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49" y="144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03 -0.00208 C -0.02014 0.01665 -0.06094 0.04209 -0.0757 0.10985 C -0.09046 0.17762 -0.12275 0.34945 -0.0974 0.40518 C -0.07205 0.46092 0.03489 0.43779 0.07639 0.44496 C 0.11788 0.45213 0.1302 0.44727 0.15173 0.44866 C 0.17326 0.45005 0.18628 0.45282 0.20555 0.45352 C 0.22482 0.45421 0.24149 0.45305 0.26788 0.45352 C 0.29427 0.45398 0.3276 0.4556 0.36354 0.4556 C 0.39948 0.4556 0.44739 0.45398 0.48385 0.45352 C 0.52031 0.45305 0.5618 0.45352 0.58229 0.45352 " pathEditMode="relative" rAng="0" ptsTypes="aaaaaaaaaa">
                                      <p:cBhvr>
                                        <p:cTn id="10" dur="5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72" y="2315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-0.00301 C 0.00018 -0.00278 0.00417 -0.00232 -0.0085 -0.00162 C -0.02118 -0.00093 -0.05243 -0.00718 -0.07413 0.00093 C -0.09583 0.00903 -0.12048 0.00671 -0.13837 0.04653 C -0.15625 0.08611 -0.17777 0.1787 -0.18159 0.23843 C -0.18559 0.29838 -0.19236 0.37153 -0.16198 0.40555 C -0.13142 0.43935 -0.0467 0.43542 0.00174 0.44167 C 0.05035 0.44815 0.0842 0.44259 0.129 0.44352 C 0.17361 0.44444 0.21111 0.44514 0.26875 0.44745 C 0.32639 0.44977 0.43229 0.45509 0.47535 0.45694 " pathEditMode="relative" rAng="0" ptsTypes="aaaaaaaaaa">
                                      <p:cBhvr>
                                        <p:cTn id="12" dur="50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58" y="2277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60962E-6 C -0.02586 0.00116 -0.11701 -0.0111 -0.1552 0.00671 C -0.1934 0.02452 -0.21597 0.0407 -0.22916 0.10708 C -0.24236 0.17345 -0.28958 0.3469 -0.23489 0.40449 C -0.1802 0.46207 0.02865 0.44496 0.09844 0.45259 C 0.16823 0.46022 0.15122 0.45074 0.18386 0.45074 C 0.2165 0.45074 0.26216 0.4519 0.2941 0.45259 C 0.32605 0.45329 0.35834 0.45421 0.37518 0.45467 " pathEditMode="relative" rAng="0" ptsTypes="aaaaaaaa">
                                      <p:cBhvr>
                                        <p:cTn id="14" dur="50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71" y="225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5661E-6 C -0.00677 0.0044 -0.01233 0.00833 -0.01493 0.02105 C -0.01754 0.03377 -0.02084 0.05111 -0.01528 0.07609 C -0.00972 0.10107 -0.00712 0.14894 0.01805 0.17091 C 0.04323 0.19288 0.10416 0.20051 0.13559 0.20745 C 0.16701 0.21439 0.19184 0.21208 0.20659 0.21323 " pathEditMode="relative" rAng="0" ptsTypes="aaaaaa">
                                      <p:cBhvr>
                                        <p:cTn id="17" dur="5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88" y="1070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181 -0.00462 C -0.01441 0.01596 -0.02726 0.0865 -0.02778 0.11887 C -0.0283 0.15125 -0.02518 0.16651 -0.01476 0.19033 C -0.00434 0.21416 -0.00139 0.24491 0.03455 0.2618 C 0.07048 0.27868 0.16649 0.28515 0.20121 0.2914 " pathEditMode="relative" rAng="0" ptsTypes="aaaaa">
                                      <p:cBhvr>
                                        <p:cTn id="19" dur="5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26" y="14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/>
      <p:bldP spid="5123" grpId="1" animBg="1"/>
      <p:bldP spid="5124" grpId="0" animBg="1"/>
      <p:bldP spid="5124" grpId="1" animBg="1"/>
      <p:bldP spid="5139" grpId="0" animBg="1"/>
      <p:bldP spid="5139" grpId="1" animBg="1"/>
      <p:bldP spid="5140" grpId="0" animBg="1"/>
      <p:bldP spid="5140" grpId="1" animBg="1"/>
      <p:bldP spid="5141" grpId="0" animBg="1"/>
      <p:bldP spid="5141" grpId="1" animBg="1"/>
      <p:bldP spid="5142" grpId="0" animBg="1"/>
      <p:bldP spid="514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4" name="3 Marcador de contenido" descr="_MG_3959.JPG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4313" y="214313"/>
            <a:ext cx="8786812" cy="5857875"/>
          </a:xfrm>
        </p:spPr>
      </p:pic>
      <p:pic>
        <p:nvPicPr>
          <p:cNvPr id="12" name="11 Imagen" descr="_MG_398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8786813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12 Imagen" descr="_MG_398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5" y="214313"/>
            <a:ext cx="8785225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13 Imagen" descr="_MG_3983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14 Imagen" descr="_MG_3984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15 Imagen" descr="_MG_3985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7438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16 Imagen" descr="_MG_3996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17 Imagen" descr="_MG_4006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so Olimpiadas John Williams - The Olympic Spirit(toros para todo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Bso Olimpiadas John Williams - The Olympic Spirit(toros para todo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Bso Olimpiadas John Williams - The Olympic Spirit(toros para todos)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Haendel.wav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8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100000" showWhenStopped="0">
                <p:cTn id="8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8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showWhenStopped="0">
                <p:cTn id="8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3 niveles</a:t>
            </a:r>
          </a:p>
          <a:p>
            <a:pPr lvl="1"/>
            <a:r>
              <a:rPr lang="es-ES" smtClean="0"/>
              <a:t>Retrasar:</a:t>
            </a:r>
          </a:p>
          <a:p>
            <a:pPr lvl="2"/>
            <a:r>
              <a:rPr lang="es-ES" smtClean="0"/>
              <a:t>Horas de luz</a:t>
            </a:r>
          </a:p>
          <a:p>
            <a:pPr lvl="2"/>
            <a:r>
              <a:rPr lang="es-ES" smtClean="0"/>
              <a:t>Permisos</a:t>
            </a:r>
          </a:p>
          <a:p>
            <a:pPr lvl="1"/>
            <a:r>
              <a:rPr lang="es-ES" smtClean="0"/>
              <a:t>Posponer</a:t>
            </a:r>
          </a:p>
          <a:p>
            <a:pPr lvl="1"/>
            <a:r>
              <a:rPr lang="es-ES" smtClean="0"/>
              <a:t>Cancelar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PLAN DE CONTINGENCIA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131300" cy="607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0" y="0"/>
            <a:ext cx="643890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6000" b="1" dirty="0">
                <a:solidFill>
                  <a:srgbClr val="FFFF00"/>
                </a:solidFill>
                <a:latin typeface="+mn-lt"/>
              </a:rPr>
              <a:t>Sábado 16:00 horas</a:t>
            </a:r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131300" cy="607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0" y="0"/>
            <a:ext cx="697230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6000" b="1" dirty="0">
                <a:solidFill>
                  <a:srgbClr val="FFFF00"/>
                </a:solidFill>
                <a:latin typeface="+mn-lt"/>
              </a:rPr>
              <a:t>Domingo 10:00 horas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0" y="0"/>
            <a:ext cx="6583363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6000" b="1" dirty="0">
                <a:solidFill>
                  <a:srgbClr val="FFFF00"/>
                </a:solidFill>
                <a:latin typeface="+mn-lt"/>
              </a:rPr>
              <a:t>Domingo 9:00 horas</a:t>
            </a:r>
          </a:p>
        </p:txBody>
      </p:sp>
      <p:pic>
        <p:nvPicPr>
          <p:cNvPr id="81925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6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3113" y="0"/>
            <a:ext cx="4560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7" name="Picture 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9" grpId="0"/>
      <p:bldP spid="9" grpId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19765</TotalTime>
  <Words>1335</Words>
  <Application>Microsoft Office PowerPoint</Application>
  <PresentationFormat>Presentación en pantalla (4:3)</PresentationFormat>
  <Paragraphs>330</Paragraphs>
  <Slides>47</Slides>
  <Notes>11</Notes>
  <HiddenSlides>0</HiddenSlides>
  <MMClips>6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48" baseType="lpstr">
      <vt:lpstr>Tema de Office</vt:lpstr>
      <vt:lpstr>Delegado Técnico y Oficiales Metodología de Trabajo (Parte A2) </vt:lpstr>
      <vt:lpstr>Presentación de PowerPoint</vt:lpstr>
      <vt:lpstr>Reunión con Organizador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Plan Medico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Jorge</dc:creator>
  <cp:lastModifiedBy>Jorge</cp:lastModifiedBy>
  <cp:revision>929</cp:revision>
  <dcterms:created xsi:type="dcterms:W3CDTF">2005-10-29T21:34:04Z</dcterms:created>
  <dcterms:modified xsi:type="dcterms:W3CDTF">2012-10-13T07:21:38Z</dcterms:modified>
</cp:coreProperties>
</file>