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1" r:id="rId1"/>
  </p:sldMasterIdLst>
  <p:notesMasterIdLst>
    <p:notesMasterId r:id="rId84"/>
  </p:notesMasterIdLst>
  <p:handoutMasterIdLst>
    <p:handoutMasterId r:id="rId85"/>
  </p:handoutMasterIdLst>
  <p:sldIdLst>
    <p:sldId id="551" r:id="rId2"/>
    <p:sldId id="318" r:id="rId3"/>
    <p:sldId id="319" r:id="rId4"/>
    <p:sldId id="439" r:id="rId5"/>
    <p:sldId id="440" r:id="rId6"/>
    <p:sldId id="567" r:id="rId7"/>
    <p:sldId id="441" r:id="rId8"/>
    <p:sldId id="545" r:id="rId9"/>
    <p:sldId id="444" r:id="rId10"/>
    <p:sldId id="446" r:id="rId11"/>
    <p:sldId id="559" r:id="rId12"/>
    <p:sldId id="421" r:id="rId13"/>
    <p:sldId id="521" r:id="rId14"/>
    <p:sldId id="531" r:id="rId15"/>
    <p:sldId id="321" r:id="rId16"/>
    <p:sldId id="458" r:id="rId17"/>
    <p:sldId id="565" r:id="rId18"/>
    <p:sldId id="459" r:id="rId19"/>
    <p:sldId id="366" r:id="rId20"/>
    <p:sldId id="525" r:id="rId21"/>
    <p:sldId id="526" r:id="rId22"/>
    <p:sldId id="533" r:id="rId23"/>
    <p:sldId id="528" r:id="rId24"/>
    <p:sldId id="527" r:id="rId25"/>
    <p:sldId id="376" r:id="rId26"/>
    <p:sldId id="367" r:id="rId27"/>
    <p:sldId id="461" r:id="rId28"/>
    <p:sldId id="532" r:id="rId29"/>
    <p:sldId id="553" r:id="rId30"/>
    <p:sldId id="462" r:id="rId31"/>
    <p:sldId id="463" r:id="rId32"/>
    <p:sldId id="466" r:id="rId33"/>
    <p:sldId id="467" r:id="rId34"/>
    <p:sldId id="568" r:id="rId35"/>
    <p:sldId id="468" r:id="rId36"/>
    <p:sldId id="482" r:id="rId37"/>
    <p:sldId id="483" r:id="rId38"/>
    <p:sldId id="484" r:id="rId39"/>
    <p:sldId id="486" r:id="rId40"/>
    <p:sldId id="487" r:id="rId41"/>
    <p:sldId id="488" r:id="rId42"/>
    <p:sldId id="571" r:id="rId43"/>
    <p:sldId id="489" r:id="rId44"/>
    <p:sldId id="490" r:id="rId45"/>
    <p:sldId id="491" r:id="rId46"/>
    <p:sldId id="570" r:id="rId47"/>
    <p:sldId id="558" r:id="rId48"/>
    <p:sldId id="494" r:id="rId49"/>
    <p:sldId id="495" r:id="rId50"/>
    <p:sldId id="496" r:id="rId51"/>
    <p:sldId id="499" r:id="rId52"/>
    <p:sldId id="501" r:id="rId53"/>
    <p:sldId id="550" r:id="rId54"/>
    <p:sldId id="557" r:id="rId55"/>
    <p:sldId id="505" r:id="rId56"/>
    <p:sldId id="506" r:id="rId57"/>
    <p:sldId id="509" r:id="rId58"/>
    <p:sldId id="569" r:id="rId59"/>
    <p:sldId id="511" r:id="rId60"/>
    <p:sldId id="572" r:id="rId61"/>
    <p:sldId id="560" r:id="rId62"/>
    <p:sldId id="561" r:id="rId63"/>
    <p:sldId id="562" r:id="rId64"/>
    <p:sldId id="563" r:id="rId65"/>
    <p:sldId id="564" r:id="rId66"/>
    <p:sldId id="513" r:id="rId67"/>
    <p:sldId id="514" r:id="rId68"/>
    <p:sldId id="516" r:id="rId69"/>
    <p:sldId id="519" r:id="rId70"/>
    <p:sldId id="520" r:id="rId71"/>
    <p:sldId id="542" r:id="rId72"/>
    <p:sldId id="544" r:id="rId73"/>
    <p:sldId id="328" r:id="rId74"/>
    <p:sldId id="382" r:id="rId75"/>
    <p:sldId id="402" r:id="rId76"/>
    <p:sldId id="422" r:id="rId77"/>
    <p:sldId id="540" r:id="rId78"/>
    <p:sldId id="379" r:id="rId79"/>
    <p:sldId id="329" r:id="rId80"/>
    <p:sldId id="400" r:id="rId81"/>
    <p:sldId id="574" r:id="rId82"/>
    <p:sldId id="375" r:id="rId83"/>
  </p:sldIdLst>
  <p:sldSz cx="9144000" cy="6858000" type="screen4x3"/>
  <p:notesSz cx="7099300" cy="102346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BBB"/>
    <a:srgbClr val="66FF33"/>
    <a:srgbClr val="3333FF"/>
    <a:srgbClr val="0051F2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8501" autoAdjust="0"/>
    <p:restoredTop sz="92718" autoAdjust="0"/>
  </p:normalViewPr>
  <p:slideViewPr>
    <p:cSldViewPr>
      <p:cViewPr varScale="1">
        <p:scale>
          <a:sx n="68" d="100"/>
          <a:sy n="68" d="100"/>
        </p:scale>
        <p:origin x="-42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4C3B051-55B1-4B85-B579-B309C34FAEC7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E8A699BB-71CC-4B8D-8C1C-59507999D24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27317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3C65F79F-54FB-4C7B-AE58-CC862DF07E3F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s-ES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cs typeface="+mn-cs"/>
              </a:defRPr>
            </a:lvl1pPr>
          </a:lstStyle>
          <a:p>
            <a:pPr>
              <a:defRPr/>
            </a:pPr>
            <a:fld id="{A07B8CD8-3D3A-403C-8875-4473B631BF6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3132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 smtClean="0"/>
          </a:p>
        </p:txBody>
      </p:sp>
      <p:sp>
        <p:nvSpPr>
          <p:cNvPr id="1167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81B28230-26F4-43C7-874F-292D0051A9BD}" type="slidenum">
              <a:rPr lang="es-ES" smtClean="0"/>
              <a:pPr>
                <a:defRPr/>
              </a:pPr>
              <a:t>73</a:t>
            </a:fld>
            <a:endParaRPr lang="es-E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5ADFF-5328-4E78-8D60-DEC3210B21C2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A7BF6-D11B-4595-94C8-87C4DA92153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658032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84C41-3CB0-44A1-8F62-65C830BAD8DC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F9E61-BB08-44B1-B7D7-FBE597A12D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893382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BCF39-63DF-4103-8FFE-4BF9870B342E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2FFD6-6DCE-4553-96C7-3D1B8B72470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97341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ABD72-852A-42E1-A364-BF36B4581A22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58E175-A0E0-42B1-9413-B214343D37D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80281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C1E78-954C-4A10-A06D-4A55B16C1AA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17434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955327-B612-4A9C-A4D8-7826FA5882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443934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4EC1D0-04D7-4533-812A-F4810546F5F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56857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4EF323-D62A-47D3-84FF-C2E91EDFBE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198149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BEAEA-B6C2-4EFA-9701-04AE3B2F77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936218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2BAF2-9D6A-466C-A1E9-E1E7FD140A0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834105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A85D5-ED4F-4AAC-8584-45FCE1DC216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954026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E97FC8-D238-4AB8-9103-2AD32D80A71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449374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7C1EF8-92E3-415B-B1C3-093C6F278D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798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88FF520C-8D65-4ED1-95FF-5F8D1CC620DD}" type="datetimeFigureOut">
              <a:rPr lang="es-ES"/>
              <a:pPr>
                <a:defRPr/>
              </a:pPr>
              <a:t>10/10/2012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52276990-9E55-4625-8DE7-1E9A1DB3F77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1031" name="6 Imagen" descr="oficialesydt.jpg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9500" y="6353175"/>
            <a:ext cx="1714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11" descr="portada powerpoint3.jpg"/>
          <p:cNvPicPr>
            <a:picLocks noChangeAspect="1"/>
          </p:cNvPicPr>
          <p:nvPr userDrawn="1"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77" b="74745"/>
          <a:stretch/>
        </p:blipFill>
        <p:spPr>
          <a:xfrm>
            <a:off x="-16899" y="0"/>
            <a:ext cx="9144000" cy="120100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59" r:id="rId1"/>
    <p:sldLayoutId id="2147484160" r:id="rId2"/>
    <p:sldLayoutId id="2147484161" r:id="rId3"/>
    <p:sldLayoutId id="2147484162" r:id="rId4"/>
    <p:sldLayoutId id="2147484163" r:id="rId5"/>
    <p:sldLayoutId id="2147484164" r:id="rId6"/>
    <p:sldLayoutId id="2147484165" r:id="rId7"/>
    <p:sldLayoutId id="2147484166" r:id="rId8"/>
    <p:sldLayoutId id="2147484167" r:id="rId9"/>
    <p:sldLayoutId id="2147484168" r:id="rId10"/>
    <p:sldLayoutId id="2147484169" r:id="rId11"/>
    <p:sldLayoutId id="2147484170" r:id="rId12"/>
    <p:sldLayoutId id="2147484171" r:id="rId13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Helvetica LT Std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5BBB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sz="32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Helvetica LT St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../../Campeonatos/2007/Ubeda/REUNION%20TECNICA%20UBEDA%20ELITE.pp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Jorge\Documents\My%20Music\MP3\sound%20effects%20-%20air%20horn.wav" TargetMode="Externa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3.jpeg"/><Relationship Id="rId7" Type="http://schemas.openxmlformats.org/officeDocument/2006/relationships/image" Target="../media/image76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5.jpeg"/><Relationship Id="rId5" Type="http://schemas.openxmlformats.org/officeDocument/2006/relationships/hyperlink" Target="http://www.new.facebook.com/photo.php?pid=915437&amp;id=559751205" TargetMode="External"/><Relationship Id="rId4" Type="http://schemas.openxmlformats.org/officeDocument/2006/relationships/image" Target="../media/image7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395288" y="1210840"/>
            <a:ext cx="8291512" cy="5170488"/>
          </a:xfrm>
        </p:spPr>
        <p:txBody>
          <a:bodyPr/>
          <a:lstStyle/>
          <a:p>
            <a:pPr eaLnBrk="1" hangingPunct="1">
              <a:defRPr/>
            </a:pP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Delegado Técnico</a:t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</a:t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Oficiales</a:t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 de Trabajo</a:t>
            </a:r>
            <a:b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(Parte A3)</a:t>
            </a:r>
            <a: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E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FORMACION OFICIALES N3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400" smtClean="0"/>
              <a:t>La dirige el DT</a:t>
            </a:r>
          </a:p>
          <a:p>
            <a:pPr eaLnBrk="1" hangingPunct="1"/>
            <a:r>
              <a:rPr lang="es-ES" sz="2400" smtClean="0"/>
              <a:t>Unificar contenidos</a:t>
            </a:r>
          </a:p>
          <a:p>
            <a:pPr eaLnBrk="1" hangingPunct="1"/>
            <a:r>
              <a:rPr lang="es-ES" sz="2400" smtClean="0">
                <a:hlinkClick r:id="rId2" action="ppaction://hlinkpres?slideindex=1&amp;slidetitle="/>
              </a:rPr>
              <a:t>Seguir guión de plantilla</a:t>
            </a:r>
            <a:endParaRPr lang="es-ES" sz="2400" smtClean="0"/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REUNION TECNICA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25604" name="4 Imagen" descr="Reunion Tecn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400" dirty="0" smtClean="0"/>
              <a:t>Establecer protocolo de salida</a:t>
            </a:r>
          </a:p>
          <a:p>
            <a:pPr eaLnBrk="1" hangingPunct="1"/>
            <a:r>
              <a:rPr lang="es-ES" sz="2400" dirty="0" smtClean="0"/>
              <a:t>Definir tareas y asignar oficiales</a:t>
            </a:r>
          </a:p>
          <a:p>
            <a:pPr eaLnBrk="1" hangingPunct="1"/>
            <a:r>
              <a:rPr lang="es-ES" sz="2400" dirty="0" smtClean="0"/>
              <a:t>Preparar documentación</a:t>
            </a:r>
          </a:p>
          <a:p>
            <a:pPr eaLnBrk="1" hangingPunct="1"/>
            <a:r>
              <a:rPr lang="es-ES" sz="2400" dirty="0" smtClean="0"/>
              <a:t>Revisar recorridos y áreas de transición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2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REUNION CON JA Y RJO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844675"/>
            <a:ext cx="8763000" cy="3733800"/>
          </a:xfrm>
        </p:spPr>
        <p:txBody>
          <a:bodyPr/>
          <a:lstStyle/>
          <a:p>
            <a:pPr eaLnBrk="1" hangingPunct="1"/>
            <a:r>
              <a:rPr lang="es-ES" sz="2400" dirty="0" smtClean="0"/>
              <a:t>¿Cómo?</a:t>
            </a:r>
            <a:r>
              <a:rPr lang="hu-HU" sz="2400" dirty="0" smtClean="0"/>
              <a:t>		</a:t>
            </a:r>
            <a:r>
              <a:rPr lang="es-ES" sz="2400" dirty="0" smtClean="0"/>
              <a:t>Se revisan dorsales, bicicleta y casco</a:t>
            </a:r>
            <a:endParaRPr lang="hu-HU" sz="2400" dirty="0" smtClean="0"/>
          </a:p>
          <a:p>
            <a:pPr eaLnBrk="1" hangingPunct="1"/>
            <a:endParaRPr lang="es-ES" sz="2400" dirty="0" smtClean="0"/>
          </a:p>
          <a:p>
            <a:pPr eaLnBrk="1" hangingPunct="1"/>
            <a:r>
              <a:rPr lang="es-ES" sz="2400" dirty="0" smtClean="0"/>
              <a:t>¿Quién</a:t>
            </a:r>
            <a:r>
              <a:rPr lang="hu-HU" sz="2400" dirty="0" smtClean="0"/>
              <a:t>?		</a:t>
            </a:r>
            <a:r>
              <a:rPr lang="es-ES" sz="2400" dirty="0" smtClean="0"/>
              <a:t>Oficiales Transición y Juez Arbitro</a:t>
            </a:r>
          </a:p>
          <a:p>
            <a:pPr eaLnBrk="1" hangingPunct="1"/>
            <a:endParaRPr lang="hu-HU" sz="2400" dirty="0" smtClean="0"/>
          </a:p>
          <a:p>
            <a:pPr eaLnBrk="1" hangingPunct="1"/>
            <a:r>
              <a:rPr lang="es-ES" sz="2400" dirty="0" smtClean="0"/>
              <a:t>¿Dónde?</a:t>
            </a:r>
            <a:r>
              <a:rPr lang="hu-HU" sz="2400" dirty="0" smtClean="0"/>
              <a:t>		</a:t>
            </a:r>
            <a:r>
              <a:rPr lang="es-ES" sz="2400" dirty="0" smtClean="0"/>
              <a:t>Entrada Transición</a:t>
            </a:r>
          </a:p>
          <a:p>
            <a:pPr eaLnBrk="1" hangingPunct="1"/>
            <a:endParaRPr lang="hu-HU" sz="2400" dirty="0" smtClean="0"/>
          </a:p>
          <a:p>
            <a:pPr eaLnBrk="1" hangingPunct="1"/>
            <a:r>
              <a:rPr lang="es-ES" sz="2400" dirty="0" smtClean="0"/>
              <a:t>¿Cuándo?</a:t>
            </a:r>
            <a:r>
              <a:rPr lang="hu-HU" sz="2400" dirty="0" smtClean="0"/>
              <a:t>	</a:t>
            </a:r>
            <a:r>
              <a:rPr lang="es-ES" sz="2400" dirty="0" smtClean="0"/>
              <a:t>	A la hora fijada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CONTROL DE MATERIAL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z="2400" dirty="0" smtClean="0"/>
              <a:t>Identificación del atleta</a:t>
            </a:r>
          </a:p>
          <a:p>
            <a:pPr eaLnBrk="1" hangingPunct="1"/>
            <a:endParaRPr lang="es-ES" sz="2400" dirty="0" smtClean="0"/>
          </a:p>
          <a:p>
            <a:pPr eaLnBrk="1" hangingPunct="1"/>
            <a:r>
              <a:rPr lang="es-ES" sz="2400" dirty="0" smtClean="0"/>
              <a:t>Revisar casco y bicicleta</a:t>
            </a:r>
          </a:p>
          <a:p>
            <a:pPr eaLnBrk="1" hangingPunct="1"/>
            <a:endParaRPr lang="es-ES" sz="2400" dirty="0" smtClean="0"/>
          </a:p>
          <a:p>
            <a:pPr eaLnBrk="1" hangingPunct="1"/>
            <a:r>
              <a:rPr lang="es-ES" sz="2400" dirty="0" smtClean="0"/>
              <a:t>Revisar dorsales y marcaje (siempre en posición vertical). En caso de competición por grupos de edad, revisar la identificación en el gemelo izquierdo</a:t>
            </a:r>
          </a:p>
          <a:p>
            <a:pPr eaLnBrk="1" hangingPunct="1"/>
            <a:endParaRPr lang="es-ES" sz="2400" dirty="0" smtClean="0"/>
          </a:p>
          <a:p>
            <a:pPr eaLnBrk="1" hangingPunct="1"/>
            <a:r>
              <a:rPr lang="es-ES" sz="2400" dirty="0" smtClean="0"/>
              <a:t>Entrega del chip (si procede)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PROCEDIMIENTOS CONTROL DE MATERIAL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5" name="4 Elipse"/>
          <p:cNvSpPr/>
          <p:nvPr/>
        </p:nvSpPr>
        <p:spPr>
          <a:xfrm>
            <a:off x="5072063" y="1214438"/>
            <a:ext cx="928687" cy="1143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6146" name="Picture 2" descr="c:\Users\Jorge\Pictures\Triatlon - Fotos Archivo\02.Marcajes y Control de Material\553334_3557410536117_1298358911_33454001_18169890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7417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2 Marcador de contenido"/>
          <p:cNvSpPr>
            <a:spLocks noGrp="1"/>
          </p:cNvSpPr>
          <p:nvPr>
            <p:ph idx="1"/>
          </p:nvPr>
        </p:nvSpPr>
        <p:spPr>
          <a:xfrm>
            <a:off x="214313" y="1357313"/>
            <a:ext cx="8643937" cy="4972050"/>
          </a:xfrm>
        </p:spPr>
        <p:txBody>
          <a:bodyPr/>
          <a:lstStyle/>
          <a:p>
            <a:r>
              <a:rPr lang="es-ES_tradnl" sz="2400" dirty="0" smtClean="0"/>
              <a:t>Solo se permiten manillares de curva tradicional, y correctamente taponados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_tradnl" sz="2400" dirty="0" smtClean="0"/>
              <a:t>Se permiten acoples siempre que no sobrepasen el plano vertical que determinan los extremos exteriores</a:t>
            </a:r>
            <a:r>
              <a:rPr lang="es-ES_tradnl" sz="2400" b="1" dirty="0" smtClean="0"/>
              <a:t> </a:t>
            </a:r>
            <a:r>
              <a:rPr lang="es-ES_tradnl" sz="2400" dirty="0" smtClean="0"/>
              <a:t>de las manetas de freno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_tradnl" sz="2400" dirty="0" smtClean="0"/>
              <a:t>Los acoples deben estar unidos por un material sólido y no pueden llevar manetas de freno</a:t>
            </a:r>
            <a:endParaRPr lang="es-ES" sz="2400" dirty="0" smtClean="0"/>
          </a:p>
          <a:p>
            <a:pPr lvl="1" eaLnBrk="1" hangingPunct="1"/>
            <a:endParaRPr lang="en-US" sz="2400" dirty="0" smtClean="0">
              <a:solidFill>
                <a:srgbClr val="FF0000"/>
              </a:solidFill>
              <a:latin typeface="Myriad Pro" pitchFamily="34" charset="0"/>
            </a:endParaRPr>
          </a:p>
          <a:p>
            <a:pPr lvl="1" eaLnBrk="1" hangingPunct="1"/>
            <a:endParaRPr lang="es-ES" sz="2400" dirty="0" smtClean="0">
              <a:solidFill>
                <a:srgbClr val="FF0000"/>
              </a:solidFill>
              <a:latin typeface="Myriad Pro" pitchFamily="34" charset="0"/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31236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 REVISION DE BICICLETAS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174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2 Marcador de contenido"/>
          <p:cNvSpPr>
            <a:spLocks noGrp="1"/>
          </p:cNvSpPr>
          <p:nvPr>
            <p:ph idx="1"/>
          </p:nvPr>
        </p:nvSpPr>
        <p:spPr>
          <a:xfrm>
            <a:off x="428625" y="2000250"/>
            <a:ext cx="8229600" cy="4471988"/>
          </a:xfrm>
        </p:spPr>
        <p:txBody>
          <a:bodyPr/>
          <a:lstStyle/>
          <a:p>
            <a:r>
              <a:rPr lang="es-ES_tradnl" sz="2400" dirty="0" smtClean="0"/>
              <a:t>El casco debe tener una certificación para su uso ciclista</a:t>
            </a:r>
          </a:p>
          <a:p>
            <a:pPr marL="0" indent="0">
              <a:buNone/>
            </a:pPr>
            <a:endParaRPr lang="es-ES" sz="2400" dirty="0" smtClean="0"/>
          </a:p>
          <a:p>
            <a:r>
              <a:rPr lang="es-ES_tradnl" sz="2400" dirty="0" smtClean="0"/>
              <a:t>No está permitido una alteración a cualquier parte del casco, incluyendo la correa, o la omisión de cualquier parte del casco, incluyendo la cubierta externa de paño, caso que la hubiera.</a:t>
            </a:r>
            <a:endParaRPr lang="es-E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PROCEDIMIENTOS EN LA REVISION DEL CASCO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21507" name="Picture 3" descr="DSCN00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3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2 Marcador de contenido"/>
          <p:cNvSpPr>
            <a:spLocks noGrp="1"/>
          </p:cNvSpPr>
          <p:nvPr>
            <p:ph idx="1"/>
          </p:nvPr>
        </p:nvSpPr>
        <p:spPr>
          <a:xfrm>
            <a:off x="428625" y="2000250"/>
            <a:ext cx="8229600" cy="4471988"/>
          </a:xfrm>
        </p:spPr>
        <p:txBody>
          <a:bodyPr/>
          <a:lstStyle/>
          <a:p>
            <a:r>
              <a:rPr lang="es-ES" sz="2400" dirty="0" smtClean="0"/>
              <a:t>Marcaje Elite</a:t>
            </a:r>
          </a:p>
          <a:p>
            <a:endParaRPr lang="es-ES" sz="2400" dirty="0" smtClean="0"/>
          </a:p>
          <a:p>
            <a:r>
              <a:rPr lang="es-ES" sz="2400" dirty="0" smtClean="0"/>
              <a:t>Marcaje GG.EE., tiene a desaparecer</a:t>
            </a:r>
          </a:p>
          <a:p>
            <a:endParaRPr lang="es-ES" sz="2400" dirty="0" smtClean="0"/>
          </a:p>
          <a:p>
            <a:r>
              <a:rPr lang="es-ES" sz="2400" dirty="0" smtClean="0"/>
              <a:t>Revisión material con especial atención a los acoples, se necesita el control apropiado</a:t>
            </a:r>
          </a:p>
          <a:p>
            <a:endParaRPr lang="es-ES" sz="2400" dirty="0" smtClean="0"/>
          </a:p>
          <a:p>
            <a:r>
              <a:rPr lang="es-ES" sz="2400" dirty="0" smtClean="0"/>
              <a:t>Muchos oficiales en el control de material, pocos a lo largo de la transición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DIFICULTADES DE IMPLEMENTACION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dirty="0" smtClean="0"/>
              <a:t>Ok del Director de Carrera (Seguridad)</a:t>
            </a:r>
          </a:p>
          <a:p>
            <a:pPr eaLnBrk="1" hangingPunct="1"/>
            <a:r>
              <a:rPr lang="es-ES" dirty="0" smtClean="0"/>
              <a:t>Ok del Responsable Médico</a:t>
            </a:r>
          </a:p>
          <a:p>
            <a:pPr eaLnBrk="1" hangingPunct="1"/>
            <a:r>
              <a:rPr lang="es-ES" dirty="0" smtClean="0"/>
              <a:t>Ok del Responsable de Cronometraje</a:t>
            </a:r>
          </a:p>
          <a:p>
            <a:pPr eaLnBrk="1" hangingPunct="1"/>
            <a:r>
              <a:rPr lang="es-ES" dirty="0" smtClean="0"/>
              <a:t>Ok del Juez Arbitro</a:t>
            </a:r>
          </a:p>
          <a:p>
            <a:pPr eaLnBrk="1" hangingPunct="1"/>
            <a:r>
              <a:rPr lang="es-ES" dirty="0" smtClean="0"/>
              <a:t>Ok del Responsable de Oficiales y Oficiales Responsables de </a:t>
            </a:r>
            <a:r>
              <a:rPr lang="es-ES" dirty="0" err="1" smtClean="0"/>
              <a:t>Area</a:t>
            </a:r>
            <a:endParaRPr lang="es-ES" dirty="0" smtClean="0"/>
          </a:p>
          <a:p>
            <a:pPr eaLnBrk="1" hangingPunct="1"/>
            <a:r>
              <a:rPr lang="es-ES" dirty="0" smtClean="0"/>
              <a:t>Ok de la Televisión</a:t>
            </a:r>
          </a:p>
        </p:txBody>
      </p:sp>
      <p:pic>
        <p:nvPicPr>
          <p:cNvPr id="79876" name="Picture 4" descr="C:\Users\Jorge\Desktop\stopwatch_ru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714625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7" name="Picture 5" descr="C:\Users\Jorge\Desktop\docto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21431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Picture 7" descr="C:\Users\Jorge\Desktop\videocamera_ru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5000625"/>
            <a:ext cx="61753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0" name="Picture 8" descr="E:\emule\Incoming\Iconexperience Collections 1-6 Full Update Retail\IconExperience Collections 1-6 Full+Update Retail\Collection 2 - Objects and People\48x48\shadow\policeman_us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150018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2" name="Picture 10" descr="E:\emule\Incoming\Iconexperience Collections 1-6 Full Update Retail\IconExperience Collections 1-6 Full+Update Retail\Collection 2 - Objects and People\48x48\shadow\users3_preference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9290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3" name="Picture 11" descr="E:\emule\Incoming\Iconexperience Collections 1-6 Full Update Retail\IconExperience Collections 1-6 Full+Update Retail\Collection 2 - Objects and People\48x48\shadow\user_headset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3575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11 Cerrar llave"/>
          <p:cNvSpPr/>
          <p:nvPr/>
        </p:nvSpPr>
        <p:spPr>
          <a:xfrm>
            <a:off x="1214438" y="1357313"/>
            <a:ext cx="1357312" cy="4357687"/>
          </a:xfrm>
          <a:prstGeom prst="rightBrac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79884" name="Picture 12" descr="C:\Users\Jorge\Desktop\megaphon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7813" y="2214563"/>
            <a:ext cx="2428875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5" name="Picture 13" descr="E:\emule\Incoming\Iconexperience Collections 1-6 Full Update Retail\IconExperience Collections 1-6 Full+Update Retail\Collection 2 - Objects and People\48x48\shadow\trafficlight_green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88" y="2428875"/>
            <a:ext cx="2024062" cy="202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ANTES DE EMPEZAR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79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500188"/>
            <a:ext cx="8763000" cy="478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¿Cómo?</a:t>
            </a:r>
            <a:r>
              <a:rPr lang="hu-HU" sz="2400" dirty="0">
                <a:latin typeface="Helvetica LT Std" pitchFamily="34" charset="0"/>
                <a:cs typeface="+mn-cs"/>
              </a:rPr>
              <a:t>		</a:t>
            </a:r>
            <a:r>
              <a:rPr lang="es-ES" sz="2400" dirty="0">
                <a:latin typeface="Helvetica LT Std" pitchFamily="34" charset="0"/>
                <a:cs typeface="+mn-cs"/>
              </a:rPr>
              <a:t>Se alinean por orden de dorsal, y si 				algún atleta está penalizado para ir al 				final se le mueve</a:t>
            </a:r>
            <a:endParaRPr lang="hu-HU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es-ES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¿Quién</a:t>
            </a:r>
            <a:r>
              <a:rPr lang="hu-HU" sz="2400" dirty="0">
                <a:latin typeface="Helvetica LT Std" pitchFamily="34" charset="0"/>
                <a:cs typeface="+mn-cs"/>
              </a:rPr>
              <a:t>?		</a:t>
            </a:r>
            <a:r>
              <a:rPr lang="es-ES" sz="2400" dirty="0">
                <a:latin typeface="Helvetica LT Std" pitchFamily="34" charset="0"/>
                <a:cs typeface="+mn-cs"/>
              </a:rPr>
              <a:t>Oficiales del control de material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hu-HU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¿Dónde?</a:t>
            </a:r>
            <a:r>
              <a:rPr lang="hu-HU" sz="2400" dirty="0">
                <a:latin typeface="Helvetica LT Std" pitchFamily="34" charset="0"/>
                <a:cs typeface="+mn-cs"/>
              </a:rPr>
              <a:t>		</a:t>
            </a:r>
            <a:r>
              <a:rPr lang="es-ES" sz="2400" dirty="0">
                <a:latin typeface="Helvetica LT Std" pitchFamily="34" charset="0"/>
                <a:cs typeface="+mn-cs"/>
              </a:rPr>
              <a:t>Decide el DT</a:t>
            </a: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endParaRPr lang="hu-HU" sz="2400" dirty="0">
              <a:latin typeface="Helvetica LT Std" pitchFamily="34" charset="0"/>
              <a:cs typeface="+mn-cs"/>
            </a:endParaRPr>
          </a:p>
          <a:p>
            <a:pPr marL="457200" indent="-457200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lang="es-ES" sz="2400" dirty="0">
                <a:latin typeface="Helvetica LT Std" pitchFamily="34" charset="0"/>
                <a:cs typeface="+mn-cs"/>
              </a:rPr>
              <a:t>¿Cuándo?</a:t>
            </a:r>
            <a:r>
              <a:rPr lang="hu-HU" sz="2400" dirty="0">
                <a:latin typeface="Helvetica LT Std" pitchFamily="34" charset="0"/>
                <a:cs typeface="+mn-cs"/>
              </a:rPr>
              <a:t>	</a:t>
            </a:r>
            <a:r>
              <a:rPr lang="es-ES" sz="2400" dirty="0" smtClean="0">
                <a:latin typeface="Helvetica LT Std" pitchFamily="34" charset="0"/>
                <a:cs typeface="+mn-cs"/>
              </a:rPr>
              <a:t>7-8 </a:t>
            </a:r>
            <a:r>
              <a:rPr lang="es-ES" sz="2400" dirty="0">
                <a:latin typeface="Helvetica LT Std" pitchFamily="34" charset="0"/>
                <a:cs typeface="+mn-cs"/>
              </a:rPr>
              <a:t>minutos antes de la salida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ALINEACION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26627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4" name="Picture 6" descr="C:\Users\Jorge\Pictures\Triatlon Varias\DSC_019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3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219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600200"/>
            <a:ext cx="8642350" cy="4525963"/>
          </a:xfrm>
        </p:spPr>
        <p:txBody>
          <a:bodyPr/>
          <a:lstStyle/>
          <a:p>
            <a:pPr eaLnBrk="1" hangingPunct="1"/>
            <a:r>
              <a:rPr lang="es-ES" sz="2800" dirty="0" smtClean="0"/>
              <a:t>Supervisión de la puesta en marcha</a:t>
            </a:r>
          </a:p>
          <a:p>
            <a:pPr eaLnBrk="1" hangingPunct="1"/>
            <a:r>
              <a:rPr lang="es-ES" sz="2800" dirty="0" smtClean="0"/>
              <a:t>Desviaciones y soluciones</a:t>
            </a:r>
          </a:p>
          <a:p>
            <a:pPr eaLnBrk="1" hangingPunct="1"/>
            <a:r>
              <a:rPr lang="es-ES" sz="2800" dirty="0" smtClean="0"/>
              <a:t>Alineamiento, presentación y salida</a:t>
            </a:r>
          </a:p>
          <a:p>
            <a:pPr eaLnBrk="1" hangingPunct="1"/>
            <a:r>
              <a:rPr lang="es-ES" sz="2800" dirty="0" smtClean="0"/>
              <a:t>Coordinación con el Juez arbitro</a:t>
            </a:r>
          </a:p>
          <a:p>
            <a:pPr eaLnBrk="1" hangingPunct="1"/>
            <a:endParaRPr lang="es-ES" sz="2800" dirty="0" smtClean="0"/>
          </a:p>
        </p:txBody>
      </p:sp>
      <p:pic>
        <p:nvPicPr>
          <p:cNvPr id="6" name="Picture 2" descr="IMG_6460 por fotostriatl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5" y="0"/>
            <a:ext cx="9096375" cy="602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092" y="0"/>
            <a:ext cx="9144000" cy="608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ANTES DE LA SALIDA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42875"/>
            <a:ext cx="8229600" cy="1143000"/>
          </a:xfrm>
        </p:spPr>
        <p:txBody>
          <a:bodyPr/>
          <a:lstStyle/>
          <a:p>
            <a:pPr eaLnBrk="1" hangingPunct="1"/>
            <a:r>
              <a:rPr lang="hu-HU" smtClean="0">
                <a:solidFill>
                  <a:schemeClr val="tx1"/>
                </a:solidFill>
                <a:latin typeface="Myriad Pro" pitchFamily="34" charset="0"/>
              </a:rPr>
              <a:t>Start Line Officials</a:t>
            </a:r>
            <a:endParaRPr lang="es-ES" smtClean="0">
              <a:solidFill>
                <a:schemeClr val="tx1"/>
              </a:solidFill>
              <a:latin typeface="Myriad Pro" pitchFamily="34" charset="0"/>
            </a:endParaRPr>
          </a:p>
        </p:txBody>
      </p:sp>
      <p:sp>
        <p:nvSpPr>
          <p:cNvPr id="29699" name="Oval 4"/>
          <p:cNvSpPr>
            <a:spLocks noChangeArrowheads="1"/>
          </p:cNvSpPr>
          <p:nvPr/>
        </p:nvSpPr>
        <p:spPr bwMode="auto">
          <a:xfrm>
            <a:off x="6732588" y="1989138"/>
            <a:ext cx="1368425" cy="107950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29700" name="Oval 5"/>
          <p:cNvSpPr>
            <a:spLocks noChangeArrowheads="1"/>
          </p:cNvSpPr>
          <p:nvPr/>
        </p:nvSpPr>
        <p:spPr bwMode="auto">
          <a:xfrm>
            <a:off x="468313" y="1268413"/>
            <a:ext cx="4175125" cy="2520950"/>
          </a:xfrm>
          <a:prstGeom prst="ellipse">
            <a:avLst/>
          </a:prstGeom>
          <a:noFill/>
          <a:ln w="5715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5438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26" name="Picture 2" descr="C:\Users\Jorge\Pictures\Triatlon Competiciones\2012 Banyoles\image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828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juez al ag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8208963" cy="546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Oval 3"/>
          <p:cNvSpPr>
            <a:spLocks noChangeArrowheads="1"/>
          </p:cNvSpPr>
          <p:nvPr/>
        </p:nvSpPr>
        <p:spPr bwMode="auto">
          <a:xfrm>
            <a:off x="179388" y="476250"/>
            <a:ext cx="1439862" cy="4897438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Oval 4"/>
          <p:cNvSpPr>
            <a:spLocks noChangeArrowheads="1"/>
          </p:cNvSpPr>
          <p:nvPr/>
        </p:nvSpPr>
        <p:spPr bwMode="auto">
          <a:xfrm>
            <a:off x="2484438" y="404813"/>
            <a:ext cx="1152525" cy="2232025"/>
          </a:xfrm>
          <a:prstGeom prst="ellipse">
            <a:avLst/>
          </a:prstGeom>
          <a:noFill/>
          <a:ln w="76200">
            <a:solidFill>
              <a:srgbClr val="66FF3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s-ES" smtClean="0"/>
              <a:t>El Delegado Técnico se coloca en la línea de visión de la salida nula</a:t>
            </a:r>
          </a:p>
          <a:p>
            <a:pPr eaLnBrk="1" hangingPunct="1"/>
            <a:r>
              <a:rPr lang="es-ES" smtClean="0"/>
              <a:t>El Juez Arbitro en el centro detrás de los triatletas</a:t>
            </a:r>
          </a:p>
          <a:p>
            <a:pPr eaLnBrk="1" hangingPunct="1"/>
            <a:r>
              <a:rPr lang="es-ES" smtClean="0"/>
              <a:t>2 oficiales a cada extremo con una cámara para grabar la salida</a:t>
            </a:r>
          </a:p>
          <a:p>
            <a:pPr eaLnBrk="1" hangingPunct="1"/>
            <a:r>
              <a:rPr lang="es-ES" smtClean="0"/>
              <a:t>El Delegado Técnico dice “A sus puestos”</a:t>
            </a:r>
          </a:p>
          <a:p>
            <a:pPr eaLnBrk="1" hangingPunct="1"/>
            <a:r>
              <a:rPr lang="es-ES" smtClean="0"/>
              <a:t>El Juez Arbitro hace sonar la bocina</a:t>
            </a:r>
          </a:p>
        </p:txBody>
      </p:sp>
      <p:pic>
        <p:nvPicPr>
          <p:cNvPr id="81924" name="Picture 4" descr="C:\Users\Jorge\Desktop\microphon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1643063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Jorge\Desktop\microphon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4857750"/>
            <a:ext cx="617538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5" name="Picture 5" descr="C:\Users\Jorge\Desktop\camera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" y="3786188"/>
            <a:ext cx="617538" cy="61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6" name="Picture 6" descr="C:\Users\Jorge\Desktop\flag_red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786063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://www.nauticaavinyo.com/catalog/images/1042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5429250"/>
            <a:ext cx="654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EN LA LINEA DE SALIDA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3891" name="Group 3"/>
          <p:cNvGraphicFramePr>
            <a:graphicFrameLocks noGrp="1"/>
          </p:cNvGraphicFramePr>
          <p:nvPr>
            <p:ph type="tbl" idx="1"/>
          </p:nvPr>
        </p:nvGraphicFramePr>
        <p:xfrm>
          <a:off x="179388" y="2852738"/>
          <a:ext cx="6765925" cy="2016125"/>
        </p:xfrm>
        <a:graphic>
          <a:graphicData uri="http://schemas.openxmlformats.org/drawingml/2006/table">
            <a:tbl>
              <a:tblPr/>
              <a:tblGrid>
                <a:gridCol w="676275"/>
                <a:gridCol w="676275"/>
                <a:gridCol w="677862"/>
                <a:gridCol w="676275"/>
                <a:gridCol w="676275"/>
                <a:gridCol w="676275"/>
                <a:gridCol w="676275"/>
                <a:gridCol w="677863"/>
                <a:gridCol w="676275"/>
                <a:gridCol w="676275"/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292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93926" name="AutoShape 38"/>
          <p:cNvSpPr>
            <a:spLocks noChangeArrowheads="1"/>
          </p:cNvSpPr>
          <p:nvPr/>
        </p:nvSpPr>
        <p:spPr bwMode="auto">
          <a:xfrm>
            <a:off x="7451725" y="40767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27" name="AutoShape 39"/>
          <p:cNvSpPr>
            <a:spLocks noChangeArrowheads="1"/>
          </p:cNvSpPr>
          <p:nvPr/>
        </p:nvSpPr>
        <p:spPr bwMode="auto">
          <a:xfrm>
            <a:off x="7667625" y="42926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28" name="AutoShape 40"/>
          <p:cNvSpPr>
            <a:spLocks noChangeArrowheads="1"/>
          </p:cNvSpPr>
          <p:nvPr/>
        </p:nvSpPr>
        <p:spPr bwMode="auto">
          <a:xfrm>
            <a:off x="7883525" y="45085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29" name="AutoShape 41"/>
          <p:cNvSpPr>
            <a:spLocks noChangeArrowheads="1"/>
          </p:cNvSpPr>
          <p:nvPr/>
        </p:nvSpPr>
        <p:spPr bwMode="auto">
          <a:xfrm>
            <a:off x="8099425" y="47244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0" name="AutoShape 42"/>
          <p:cNvSpPr>
            <a:spLocks noChangeArrowheads="1"/>
          </p:cNvSpPr>
          <p:nvPr/>
        </p:nvSpPr>
        <p:spPr bwMode="auto">
          <a:xfrm>
            <a:off x="8315325" y="49403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1" name="AutoShape 43"/>
          <p:cNvSpPr>
            <a:spLocks noChangeArrowheads="1"/>
          </p:cNvSpPr>
          <p:nvPr/>
        </p:nvSpPr>
        <p:spPr bwMode="auto">
          <a:xfrm>
            <a:off x="8531225" y="5156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812" name="AutoShape 44"/>
          <p:cNvSpPr>
            <a:spLocks noChangeArrowheads="1"/>
          </p:cNvSpPr>
          <p:nvPr/>
        </p:nvSpPr>
        <p:spPr bwMode="auto">
          <a:xfrm>
            <a:off x="2857500" y="1428750"/>
            <a:ext cx="1357313" cy="1208088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3933" name="Text Box 45"/>
          <p:cNvSpPr txBox="1">
            <a:spLocks noChangeArrowheads="1"/>
          </p:cNvSpPr>
          <p:nvPr/>
        </p:nvSpPr>
        <p:spPr bwMode="auto">
          <a:xfrm>
            <a:off x="1816100" y="4800600"/>
            <a:ext cx="509549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Con el </a:t>
            </a:r>
            <a:r>
              <a:rPr lang="en-GB" sz="3600" dirty="0" err="1">
                <a:latin typeface="Helvetica LT Std" pitchFamily="34" charset="0"/>
                <a:cs typeface="+mn-cs"/>
              </a:rPr>
              <a:t>número</a:t>
            </a:r>
            <a:r>
              <a:rPr lang="en-GB" sz="3600" dirty="0">
                <a:latin typeface="Helvetica LT Std" pitchFamily="34" charset="0"/>
                <a:cs typeface="+mn-cs"/>
              </a:rPr>
              <a:t> </a:t>
            </a:r>
            <a:r>
              <a:rPr lang="en-GB" sz="3600" dirty="0" err="1">
                <a:latin typeface="Helvetica LT Std" pitchFamily="34" charset="0"/>
                <a:cs typeface="+mn-cs"/>
              </a:rPr>
              <a:t>uno</a:t>
            </a:r>
            <a:r>
              <a:rPr lang="en-GB" sz="3600" dirty="0">
                <a:latin typeface="Helvetica LT Std" pitchFamily="34" charset="0"/>
                <a:cs typeface="+mn-cs"/>
              </a:rPr>
              <a:t>...!!!!!</a:t>
            </a:r>
          </a:p>
        </p:txBody>
      </p:sp>
      <p:sp>
        <p:nvSpPr>
          <p:cNvPr id="293934" name="AutoShape 46"/>
          <p:cNvSpPr>
            <a:spLocks noChangeArrowheads="1"/>
          </p:cNvSpPr>
          <p:nvPr/>
        </p:nvSpPr>
        <p:spPr bwMode="auto">
          <a:xfrm>
            <a:off x="3059113" y="37893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5" name="AutoShape 47"/>
          <p:cNvSpPr>
            <a:spLocks noChangeArrowheads="1"/>
          </p:cNvSpPr>
          <p:nvPr/>
        </p:nvSpPr>
        <p:spPr bwMode="auto">
          <a:xfrm>
            <a:off x="507682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6" name="AutoShape 48"/>
          <p:cNvSpPr>
            <a:spLocks noChangeArrowheads="1"/>
          </p:cNvSpPr>
          <p:nvPr/>
        </p:nvSpPr>
        <p:spPr bwMode="auto">
          <a:xfrm>
            <a:off x="233997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7" name="AutoShape 49"/>
          <p:cNvSpPr>
            <a:spLocks noChangeArrowheads="1"/>
          </p:cNvSpPr>
          <p:nvPr/>
        </p:nvSpPr>
        <p:spPr bwMode="auto">
          <a:xfrm>
            <a:off x="4427538" y="42211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8" name="AutoShape 50"/>
          <p:cNvSpPr>
            <a:spLocks noChangeArrowheads="1"/>
          </p:cNvSpPr>
          <p:nvPr/>
        </p:nvSpPr>
        <p:spPr bwMode="auto">
          <a:xfrm>
            <a:off x="323850" y="3789363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3939" name="Text Box 51"/>
          <p:cNvSpPr txBox="1">
            <a:spLocks noChangeArrowheads="1"/>
          </p:cNvSpPr>
          <p:nvPr/>
        </p:nvSpPr>
        <p:spPr bwMode="auto">
          <a:xfrm>
            <a:off x="1828800" y="5241925"/>
            <a:ext cx="50813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Con el </a:t>
            </a:r>
            <a:r>
              <a:rPr lang="en-GB" sz="3600" dirty="0" err="1">
                <a:latin typeface="Helvetica LT Std" pitchFamily="34" charset="0"/>
                <a:cs typeface="+mn-cs"/>
              </a:rPr>
              <a:t>número</a:t>
            </a:r>
            <a:r>
              <a:rPr lang="en-GB" sz="3600" dirty="0">
                <a:latin typeface="Helvetica LT Std" pitchFamily="34" charset="0"/>
                <a:cs typeface="+mn-cs"/>
              </a:rPr>
              <a:t> dos...!!!!!</a:t>
            </a:r>
          </a:p>
        </p:txBody>
      </p:sp>
      <p:sp>
        <p:nvSpPr>
          <p:cNvPr id="293940" name="Text Box 52"/>
          <p:cNvSpPr txBox="1">
            <a:spLocks noChangeArrowheads="1"/>
          </p:cNvSpPr>
          <p:nvPr/>
        </p:nvSpPr>
        <p:spPr bwMode="auto">
          <a:xfrm>
            <a:off x="1822450" y="5683250"/>
            <a:ext cx="509780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Con el </a:t>
            </a:r>
            <a:r>
              <a:rPr lang="en-GB" sz="3600" dirty="0" err="1">
                <a:latin typeface="Helvetica LT Std" pitchFamily="34" charset="0"/>
                <a:cs typeface="+mn-cs"/>
              </a:rPr>
              <a:t>número</a:t>
            </a:r>
            <a:r>
              <a:rPr lang="en-GB" sz="3600" dirty="0">
                <a:latin typeface="Helvetica LT Std" pitchFamily="34" charset="0"/>
                <a:cs typeface="+mn-cs"/>
              </a:rPr>
              <a:t> </a:t>
            </a:r>
            <a:r>
              <a:rPr lang="en-GB" sz="3600" dirty="0" err="1">
                <a:latin typeface="Helvetica LT Std" pitchFamily="34" charset="0"/>
                <a:cs typeface="+mn-cs"/>
              </a:rPr>
              <a:t>tres</a:t>
            </a:r>
            <a:r>
              <a:rPr lang="en-GB" sz="3600" dirty="0">
                <a:latin typeface="Helvetica LT Std" pitchFamily="34" charset="0"/>
                <a:cs typeface="+mn-cs"/>
              </a:rPr>
              <a:t>...!!!!!</a:t>
            </a:r>
          </a:p>
        </p:txBody>
      </p:sp>
      <p:sp>
        <p:nvSpPr>
          <p:cNvPr id="293941" name="Text Box 53"/>
          <p:cNvSpPr txBox="1">
            <a:spLocks noChangeArrowheads="1"/>
          </p:cNvSpPr>
          <p:nvPr/>
        </p:nvSpPr>
        <p:spPr bwMode="auto">
          <a:xfrm>
            <a:off x="1871663" y="6135688"/>
            <a:ext cx="208262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en-GB" sz="3600" dirty="0">
                <a:latin typeface="Helvetica LT Std" pitchFamily="34" charset="0"/>
                <a:cs typeface="+mn-cs"/>
              </a:rPr>
              <a:t>Etc….!!!!!</a:t>
            </a:r>
          </a:p>
        </p:txBody>
      </p:sp>
      <p:sp>
        <p:nvSpPr>
          <p:cNvPr id="21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PRESENTACION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33" grpId="0"/>
      <p:bldP spid="293939" grpId="0"/>
      <p:bldP spid="293940" grpId="0"/>
      <p:bldP spid="29394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4915" name="Group 3"/>
          <p:cNvGraphicFramePr>
            <a:graphicFrameLocks noGrp="1"/>
          </p:cNvGraphicFramePr>
          <p:nvPr>
            <p:ph type="tbl" idx="1"/>
          </p:nvPr>
        </p:nvGraphicFramePr>
        <p:xfrm>
          <a:off x="179388" y="2852738"/>
          <a:ext cx="6765925" cy="2016125"/>
        </p:xfrm>
        <a:graphic>
          <a:graphicData uri="http://schemas.openxmlformats.org/drawingml/2006/table">
            <a:tbl>
              <a:tblPr/>
              <a:tblGrid>
                <a:gridCol w="676275"/>
                <a:gridCol w="676275"/>
                <a:gridCol w="677862"/>
                <a:gridCol w="676275"/>
                <a:gridCol w="676275"/>
                <a:gridCol w="676275"/>
                <a:gridCol w="676275"/>
                <a:gridCol w="677863"/>
                <a:gridCol w="676275"/>
                <a:gridCol w="676275"/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292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94950" name="AutoShape 38"/>
          <p:cNvSpPr>
            <a:spLocks noChangeArrowheads="1"/>
          </p:cNvSpPr>
          <p:nvPr/>
        </p:nvSpPr>
        <p:spPr bwMode="auto">
          <a:xfrm>
            <a:off x="6443663" y="3789363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1" name="AutoShape 39"/>
          <p:cNvSpPr>
            <a:spLocks noChangeArrowheads="1"/>
          </p:cNvSpPr>
          <p:nvPr/>
        </p:nvSpPr>
        <p:spPr bwMode="auto">
          <a:xfrm>
            <a:off x="5795963" y="4149725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2" name="AutoShape 40"/>
          <p:cNvSpPr>
            <a:spLocks noChangeArrowheads="1"/>
          </p:cNvSpPr>
          <p:nvPr/>
        </p:nvSpPr>
        <p:spPr bwMode="auto">
          <a:xfrm>
            <a:off x="3779838" y="3716338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3" name="AutoShape 41"/>
          <p:cNvSpPr>
            <a:spLocks noChangeArrowheads="1"/>
          </p:cNvSpPr>
          <p:nvPr/>
        </p:nvSpPr>
        <p:spPr bwMode="auto">
          <a:xfrm>
            <a:off x="971550" y="3789363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4" name="AutoShape 42"/>
          <p:cNvSpPr>
            <a:spLocks noChangeArrowheads="1"/>
          </p:cNvSpPr>
          <p:nvPr/>
        </p:nvSpPr>
        <p:spPr bwMode="auto">
          <a:xfrm>
            <a:off x="1692275" y="40767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6" name="AutoShape 44"/>
          <p:cNvSpPr>
            <a:spLocks noChangeArrowheads="1"/>
          </p:cNvSpPr>
          <p:nvPr/>
        </p:nvSpPr>
        <p:spPr bwMode="auto">
          <a:xfrm>
            <a:off x="3059113" y="37893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7" name="AutoShape 45"/>
          <p:cNvSpPr>
            <a:spLocks noChangeArrowheads="1"/>
          </p:cNvSpPr>
          <p:nvPr/>
        </p:nvSpPr>
        <p:spPr bwMode="auto">
          <a:xfrm>
            <a:off x="507682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8" name="AutoShape 46"/>
          <p:cNvSpPr>
            <a:spLocks noChangeArrowheads="1"/>
          </p:cNvSpPr>
          <p:nvPr/>
        </p:nvSpPr>
        <p:spPr bwMode="auto">
          <a:xfrm>
            <a:off x="2339975" y="42926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59" name="AutoShape 47"/>
          <p:cNvSpPr>
            <a:spLocks noChangeArrowheads="1"/>
          </p:cNvSpPr>
          <p:nvPr/>
        </p:nvSpPr>
        <p:spPr bwMode="auto">
          <a:xfrm>
            <a:off x="4427538" y="4221163"/>
            <a:ext cx="433387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4960" name="AutoShape 48"/>
          <p:cNvSpPr>
            <a:spLocks noChangeArrowheads="1"/>
          </p:cNvSpPr>
          <p:nvPr/>
        </p:nvSpPr>
        <p:spPr bwMode="auto">
          <a:xfrm>
            <a:off x="323850" y="3789363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3840" name="AutoShape 44"/>
          <p:cNvSpPr>
            <a:spLocks noChangeArrowheads="1"/>
          </p:cNvSpPr>
          <p:nvPr/>
        </p:nvSpPr>
        <p:spPr bwMode="auto">
          <a:xfrm>
            <a:off x="2857500" y="1428750"/>
            <a:ext cx="1357313" cy="1208088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PRESENTACION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C:\Users\Jorge\Desktop\microphon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3688" y="2000250"/>
            <a:ext cx="617537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1763688" y="1857375"/>
            <a:ext cx="4973797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000" b="1" dirty="0">
                <a:latin typeface="Helvetica LT Std" pitchFamily="34" charset="0"/>
                <a:cs typeface="+mn-cs"/>
              </a:rPr>
              <a:t>¡¡¡ A sus puestos !!!</a:t>
            </a:r>
          </a:p>
        </p:txBody>
      </p:sp>
      <p:pic>
        <p:nvPicPr>
          <p:cNvPr id="7" name="Picture 4" descr="C:\Users\Jorge\Desktop\check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63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xit" presetSubtype="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2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fltVal val="-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963" name="Group 3"/>
          <p:cNvGraphicFramePr>
            <a:graphicFrameLocks noGrp="1"/>
          </p:cNvGraphicFramePr>
          <p:nvPr>
            <p:ph type="tbl" idx="1"/>
          </p:nvPr>
        </p:nvGraphicFramePr>
        <p:xfrm>
          <a:off x="179388" y="2852738"/>
          <a:ext cx="6765925" cy="2016125"/>
        </p:xfrm>
        <a:graphic>
          <a:graphicData uri="http://schemas.openxmlformats.org/drawingml/2006/table">
            <a:tbl>
              <a:tblPr/>
              <a:tblGrid>
                <a:gridCol w="676275"/>
                <a:gridCol w="676275"/>
                <a:gridCol w="677862"/>
                <a:gridCol w="676275"/>
                <a:gridCol w="676275"/>
                <a:gridCol w="676275"/>
                <a:gridCol w="676275"/>
                <a:gridCol w="677863"/>
                <a:gridCol w="676275"/>
                <a:gridCol w="676275"/>
              </a:tblGrid>
              <a:tr h="723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  <a:tr h="1292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/>
                    </a:solidFill>
                  </a:tcPr>
                </a:tc>
              </a:tr>
            </a:tbl>
          </a:graphicData>
        </a:graphic>
      </p:graphicFrame>
      <p:sp>
        <p:nvSpPr>
          <p:cNvPr id="296998" name="AutoShape 38"/>
          <p:cNvSpPr>
            <a:spLocks noChangeArrowheads="1"/>
          </p:cNvSpPr>
          <p:nvPr/>
        </p:nvSpPr>
        <p:spPr bwMode="auto">
          <a:xfrm>
            <a:off x="6443663" y="2997200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6999" name="AutoShape 39"/>
          <p:cNvSpPr>
            <a:spLocks noChangeArrowheads="1"/>
          </p:cNvSpPr>
          <p:nvPr/>
        </p:nvSpPr>
        <p:spPr bwMode="auto">
          <a:xfrm>
            <a:off x="5724525" y="2997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0" name="AutoShape 40"/>
          <p:cNvSpPr>
            <a:spLocks noChangeArrowheads="1"/>
          </p:cNvSpPr>
          <p:nvPr/>
        </p:nvSpPr>
        <p:spPr bwMode="auto">
          <a:xfrm>
            <a:off x="3708400" y="2997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1" name="AutoShape 41"/>
          <p:cNvSpPr>
            <a:spLocks noChangeArrowheads="1"/>
          </p:cNvSpPr>
          <p:nvPr/>
        </p:nvSpPr>
        <p:spPr bwMode="auto">
          <a:xfrm>
            <a:off x="900113" y="2924175"/>
            <a:ext cx="433387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2" name="AutoShape 42"/>
          <p:cNvSpPr>
            <a:spLocks noChangeArrowheads="1"/>
          </p:cNvSpPr>
          <p:nvPr/>
        </p:nvSpPr>
        <p:spPr bwMode="auto">
          <a:xfrm>
            <a:off x="1692275" y="2997200"/>
            <a:ext cx="433388" cy="4318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4" name="AutoShape 44"/>
          <p:cNvSpPr>
            <a:spLocks noChangeArrowheads="1"/>
          </p:cNvSpPr>
          <p:nvPr/>
        </p:nvSpPr>
        <p:spPr bwMode="auto">
          <a:xfrm>
            <a:off x="3059113" y="2997200"/>
            <a:ext cx="433387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5" name="AutoShape 45"/>
          <p:cNvSpPr>
            <a:spLocks noChangeArrowheads="1"/>
          </p:cNvSpPr>
          <p:nvPr/>
        </p:nvSpPr>
        <p:spPr bwMode="auto">
          <a:xfrm>
            <a:off x="5076825" y="3068638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6" name="AutoShape 46"/>
          <p:cNvSpPr>
            <a:spLocks noChangeArrowheads="1"/>
          </p:cNvSpPr>
          <p:nvPr/>
        </p:nvSpPr>
        <p:spPr bwMode="auto">
          <a:xfrm>
            <a:off x="2339975" y="29972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7" name="AutoShape 47"/>
          <p:cNvSpPr>
            <a:spLocks noChangeArrowheads="1"/>
          </p:cNvSpPr>
          <p:nvPr/>
        </p:nvSpPr>
        <p:spPr bwMode="auto">
          <a:xfrm>
            <a:off x="4356100" y="3068638"/>
            <a:ext cx="433388" cy="3603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08" name="AutoShape 48"/>
          <p:cNvSpPr>
            <a:spLocks noChangeArrowheads="1"/>
          </p:cNvSpPr>
          <p:nvPr/>
        </p:nvSpPr>
        <p:spPr bwMode="auto">
          <a:xfrm>
            <a:off x="323850" y="2997200"/>
            <a:ext cx="433388" cy="360363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297010" name="AutoShape 50"/>
          <p:cNvSpPr>
            <a:spLocks noChangeArrowheads="1"/>
          </p:cNvSpPr>
          <p:nvPr/>
        </p:nvSpPr>
        <p:spPr bwMode="auto">
          <a:xfrm rot="-2052942">
            <a:off x="2987675" y="1916113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1" name="AutoShape 51"/>
          <p:cNvSpPr>
            <a:spLocks noChangeArrowheads="1"/>
          </p:cNvSpPr>
          <p:nvPr/>
        </p:nvSpPr>
        <p:spPr bwMode="auto">
          <a:xfrm rot="4571706">
            <a:off x="3708401" y="1989137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2" name="AutoShape 52"/>
          <p:cNvSpPr>
            <a:spLocks noChangeArrowheads="1"/>
          </p:cNvSpPr>
          <p:nvPr/>
        </p:nvSpPr>
        <p:spPr bwMode="auto">
          <a:xfrm rot="-1721169">
            <a:off x="4284663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3" name="AutoShape 53"/>
          <p:cNvSpPr>
            <a:spLocks noChangeArrowheads="1"/>
          </p:cNvSpPr>
          <p:nvPr/>
        </p:nvSpPr>
        <p:spPr bwMode="auto">
          <a:xfrm rot="2444326">
            <a:off x="5003800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4" name="AutoShape 54"/>
          <p:cNvSpPr>
            <a:spLocks noChangeArrowheads="1"/>
          </p:cNvSpPr>
          <p:nvPr/>
        </p:nvSpPr>
        <p:spPr bwMode="auto">
          <a:xfrm rot="-2079308">
            <a:off x="5724525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5" name="AutoShape 55"/>
          <p:cNvSpPr>
            <a:spLocks noChangeArrowheads="1"/>
          </p:cNvSpPr>
          <p:nvPr/>
        </p:nvSpPr>
        <p:spPr bwMode="auto">
          <a:xfrm rot="6445791">
            <a:off x="6372226" y="1989137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6" name="AutoShape 56"/>
          <p:cNvSpPr>
            <a:spLocks noChangeArrowheads="1"/>
          </p:cNvSpPr>
          <p:nvPr/>
        </p:nvSpPr>
        <p:spPr bwMode="auto">
          <a:xfrm rot="9874670">
            <a:off x="2484438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7" name="AutoShape 57"/>
          <p:cNvSpPr>
            <a:spLocks noChangeArrowheads="1"/>
          </p:cNvSpPr>
          <p:nvPr/>
        </p:nvSpPr>
        <p:spPr bwMode="auto">
          <a:xfrm rot="-1848087">
            <a:off x="1692275" y="1989138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8" name="AutoShape 58"/>
          <p:cNvSpPr>
            <a:spLocks noChangeArrowheads="1"/>
          </p:cNvSpPr>
          <p:nvPr/>
        </p:nvSpPr>
        <p:spPr bwMode="auto">
          <a:xfrm rot="5590789">
            <a:off x="1116013" y="1989137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9" name="AutoShape 59"/>
          <p:cNvSpPr>
            <a:spLocks noChangeArrowheads="1"/>
          </p:cNvSpPr>
          <p:nvPr/>
        </p:nvSpPr>
        <p:spPr bwMode="auto">
          <a:xfrm rot="1695482">
            <a:off x="468313" y="1916113"/>
            <a:ext cx="431800" cy="574675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922" name="AutoShape 44"/>
          <p:cNvSpPr>
            <a:spLocks noChangeArrowheads="1"/>
          </p:cNvSpPr>
          <p:nvPr/>
        </p:nvSpPr>
        <p:spPr bwMode="auto">
          <a:xfrm>
            <a:off x="2857500" y="1428750"/>
            <a:ext cx="1357313" cy="1208088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SALIDA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10" grpId="0" animBg="1"/>
      <p:bldP spid="297011" grpId="0" animBg="1"/>
      <p:bldP spid="297012" grpId="0" animBg="1"/>
      <p:bldP spid="297013" grpId="0" animBg="1"/>
      <p:bldP spid="297014" grpId="0" animBg="1"/>
      <p:bldP spid="297015" grpId="0" animBg="1"/>
      <p:bldP spid="297016" grpId="0" animBg="1"/>
      <p:bldP spid="297017" grpId="0" animBg="1"/>
      <p:bldP spid="297018" grpId="0" animBg="1"/>
      <p:bldP spid="2970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029"/>
          <p:cNvSpPr txBox="1">
            <a:spLocks noChangeArrowheads="1"/>
          </p:cNvSpPr>
          <p:nvPr/>
        </p:nvSpPr>
        <p:spPr bwMode="auto">
          <a:xfrm>
            <a:off x="2057400" y="6019800"/>
            <a:ext cx="50292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sz="4000">
                <a:solidFill>
                  <a:schemeClr val="bg1"/>
                </a:solidFill>
              </a:rPr>
              <a:t>Take your mark!</a:t>
            </a:r>
          </a:p>
        </p:txBody>
      </p:sp>
      <p:pic>
        <p:nvPicPr>
          <p:cNvPr id="3075" name="Picture 3" descr="C:\Users\Jorge\Pictures\Triatlon Competiciones\2012 Banyoles\IMG_398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6" name="sound effects - air horn.wav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9600" y="3709988"/>
            <a:ext cx="304800" cy="304800"/>
          </a:xfrm>
        </p:spPr>
      </p:pic>
      <p:pic>
        <p:nvPicPr>
          <p:cNvPr id="37892" name="Picture 2" descr="C:\Users\Jorge\Pictures\Triatlon Varias\Salida - Copa del Mund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2" name="Picture 4" descr="http://www.nauticaavinyo.com/catalog/images/10421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71750"/>
            <a:ext cx="13684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7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C:\Users\Jorge\Pictures\Año 2008\2008 Madrid\Madrid 2008 1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1" name="Picture 3" descr="C:\Users\Jorge\Pictures\Año 2008\2008 Madrid\Madrid 2008 15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2" name="Picture 4" descr="C:\Users\Jorge\Pictures\Año 2008\2008 Madrid\Madrid 2008 1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3" name="Picture 5" descr="C:\Users\Jorge\Pictures\Año 2008\2008 Madrid\Madrid 2008 1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6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4096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CuadroTexto"/>
          <p:cNvSpPr txBox="1"/>
          <p:nvPr/>
        </p:nvSpPr>
        <p:spPr>
          <a:xfrm>
            <a:off x="500063" y="500063"/>
            <a:ext cx="605255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  <a:cs typeface="+mn-cs"/>
              </a:rPr>
              <a:t>¡¡¡ Salida irregular!!!</a:t>
            </a:r>
          </a:p>
        </p:txBody>
      </p:sp>
      <p:pic>
        <p:nvPicPr>
          <p:cNvPr id="9" name="Picture 2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25" y="385762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86125" y="35718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41987" name="2 Marcador de texto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41988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41989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00063" y="500063"/>
            <a:ext cx="7228517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LT Std" pitchFamily="34" charset="0"/>
                <a:cs typeface="+mn-cs"/>
              </a:rPr>
              <a:t>¡¡¡ 15 segundos en T1 !!!</a:t>
            </a:r>
          </a:p>
        </p:txBody>
      </p:sp>
      <p:pic>
        <p:nvPicPr>
          <p:cNvPr id="8" name="Picture 5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3375" y="3214688"/>
            <a:ext cx="1000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 Título"/>
          <p:cNvSpPr txBox="1">
            <a:spLocks/>
          </p:cNvSpPr>
          <p:nvPr/>
        </p:nvSpPr>
        <p:spPr>
          <a:xfrm>
            <a:off x="1619672" y="28104"/>
            <a:ext cx="309634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EL PAPEL DEL DT A PARTIR DE ESTE MOMENTO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5122" name="Picture 2" descr="C:\Users\Jorge\Pictures\IMG_27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3968" y="3617840"/>
            <a:ext cx="4860240" cy="32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2" name="Rectangle 2"/>
          <p:cNvSpPr>
            <a:spLocks noGrp="1" noChangeArrowheads="1"/>
          </p:cNvSpPr>
          <p:nvPr>
            <p:ph idx="1"/>
          </p:nvPr>
        </p:nvSpPr>
        <p:spPr>
          <a:xfrm>
            <a:off x="357188" y="714375"/>
            <a:ext cx="8229600" cy="4525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s-ES" dirty="0" smtClean="0"/>
          </a:p>
          <a:p>
            <a:pPr eaLnBrk="1" hangingPunct="1"/>
            <a:r>
              <a:rPr lang="es-ES" dirty="0" smtClean="0"/>
              <a:t>Moverse en el sentido de la competición</a:t>
            </a:r>
          </a:p>
          <a:p>
            <a:pPr eaLnBrk="1" hangingPunct="1"/>
            <a:r>
              <a:rPr lang="es-ES" dirty="0" smtClean="0"/>
              <a:t>Supervisión de los espacios futuros. Anticipación </a:t>
            </a:r>
            <a:r>
              <a:rPr lang="es-ES" dirty="0" err="1" smtClean="0"/>
              <a:t>ubicandose</a:t>
            </a:r>
            <a:r>
              <a:rPr lang="es-ES" dirty="0" smtClean="0"/>
              <a:t> en sitios clave</a:t>
            </a:r>
          </a:p>
          <a:p>
            <a:pPr eaLnBrk="1" hangingPunct="1"/>
            <a:r>
              <a:rPr lang="es-ES" dirty="0" smtClean="0"/>
              <a:t>Solución de imprevistos</a:t>
            </a:r>
          </a:p>
          <a:p>
            <a:pPr eaLnBrk="1" hangingPunct="1"/>
            <a:r>
              <a:rPr lang="es-ES" dirty="0" smtClean="0"/>
              <a:t>Apoyo en el terreno </a:t>
            </a:r>
            <a:r>
              <a:rPr lang="es-ES" dirty="0" smtClean="0">
                <a:solidFill>
                  <a:schemeClr val="bg1"/>
                </a:solidFill>
              </a:rPr>
              <a:t>de juego</a:t>
            </a:r>
          </a:p>
          <a:p>
            <a:pPr eaLnBrk="1" hangingPunct="1"/>
            <a:r>
              <a:rPr lang="es-ES" dirty="0" smtClean="0"/>
              <a:t>Meta</a:t>
            </a:r>
          </a:p>
          <a:p>
            <a:pPr eaLnBrk="1" hangingPunct="1"/>
            <a:endParaRPr lang="es-ES" dirty="0" smtClean="0"/>
          </a:p>
        </p:txBody>
      </p:sp>
      <p:pic>
        <p:nvPicPr>
          <p:cNvPr id="9" name="Picture 2" descr="C:\Users\Jorge\Pictures\Año 2008\2008 Pontevedra\Pontevedra 2008 0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.triathlon.org/images/prog/id_2489_2008MadridBGTriathlonWorldCupEliteMen20080525_1268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660400"/>
            <a:ext cx="9144000" cy="629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Jorge\Pictures\Triatlon Varias\Medic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57312" y="0"/>
            <a:ext cx="7786688" cy="691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:\Users\Jorge\Pictures\Triatlon Varias\Ciclismo - atentos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431" y="866775"/>
            <a:ext cx="914400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85875"/>
            <a:ext cx="8713787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800" b="1" dirty="0" smtClean="0"/>
              <a:t>Responsable de Natación</a:t>
            </a:r>
            <a:endParaRPr lang="hu-HU" sz="2800" b="1" dirty="0" smtClean="0"/>
          </a:p>
          <a:p>
            <a:pPr eaLnBrk="1" hangingPunct="1">
              <a:lnSpc>
                <a:spcPct val="80000"/>
              </a:lnSpc>
            </a:pPr>
            <a:endParaRPr lang="es-ES" sz="2800" b="1" dirty="0" smtClean="0"/>
          </a:p>
          <a:p>
            <a:pPr eaLnBrk="1" hangingPunct="1">
              <a:lnSpc>
                <a:spcPct val="80000"/>
              </a:lnSpc>
            </a:pPr>
            <a:r>
              <a:rPr lang="es-ES" sz="2800" b="1" dirty="0" smtClean="0"/>
              <a:t>Asistentes (2-4)</a:t>
            </a:r>
            <a:endParaRPr lang="hu-HU" sz="2800" b="1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z="2400" dirty="0" err="1" smtClean="0"/>
              <a:t>Revisar</a:t>
            </a:r>
            <a:r>
              <a:rPr lang="en-US" sz="2400" dirty="0" smtClean="0"/>
              <a:t> en la </a:t>
            </a:r>
            <a:r>
              <a:rPr lang="en-US" sz="2400" dirty="0" err="1" smtClean="0"/>
              <a:t>salida</a:t>
            </a:r>
            <a:r>
              <a:rPr lang="en-US" sz="2400" dirty="0" smtClean="0"/>
              <a:t>: </a:t>
            </a:r>
            <a:endParaRPr lang="hu-HU" sz="24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000" dirty="0" err="1" smtClean="0"/>
              <a:t>Anchura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000" dirty="0" err="1" smtClean="0"/>
              <a:t>Espacios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000" dirty="0" err="1" smtClean="0"/>
              <a:t>Numeración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000" dirty="0" err="1" smtClean="0"/>
              <a:t>Moqueta</a:t>
            </a:r>
            <a:endParaRPr lang="hu-HU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000" dirty="0" err="1" smtClean="0"/>
              <a:t>Línea</a:t>
            </a:r>
            <a:r>
              <a:rPr lang="en-US" sz="2000" dirty="0" smtClean="0"/>
              <a:t> de </a:t>
            </a:r>
            <a:r>
              <a:rPr lang="en-US" sz="2000" dirty="0" err="1" smtClean="0"/>
              <a:t>presalida</a:t>
            </a:r>
            <a:endParaRPr lang="en-US" sz="2000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z="2400" dirty="0" err="1" smtClean="0"/>
              <a:t>Organizar</a:t>
            </a:r>
            <a:r>
              <a:rPr lang="en-US" sz="2400" dirty="0" smtClean="0"/>
              <a:t> un </a:t>
            </a:r>
            <a:r>
              <a:rPr lang="en-US" sz="2400" dirty="0" err="1" smtClean="0"/>
              <a:t>ensayo</a:t>
            </a:r>
            <a:r>
              <a:rPr lang="en-US" sz="2400" dirty="0" smtClean="0"/>
              <a:t> con los </a:t>
            </a:r>
            <a:r>
              <a:rPr lang="en-US" sz="2400" dirty="0" err="1" smtClean="0"/>
              <a:t>oficiales</a:t>
            </a:r>
            <a:r>
              <a:rPr lang="en-US" sz="2400" dirty="0" smtClean="0"/>
              <a:t> </a:t>
            </a:r>
            <a:r>
              <a:rPr lang="en-US" sz="2400" dirty="0" err="1" smtClean="0"/>
              <a:t>implicados</a:t>
            </a:r>
            <a:r>
              <a:rPr lang="en-US" sz="2400" dirty="0" smtClean="0"/>
              <a:t> en la </a:t>
            </a:r>
            <a:r>
              <a:rPr lang="en-US" sz="2400" dirty="0" err="1" smtClean="0"/>
              <a:t>salida</a:t>
            </a:r>
            <a:r>
              <a:rPr lang="en-US" sz="2400" dirty="0" smtClean="0"/>
              <a:t>, con el </a:t>
            </a:r>
            <a:r>
              <a:rPr lang="en-US" sz="2400" dirty="0" err="1" smtClean="0"/>
              <a:t>desfile</a:t>
            </a:r>
            <a:r>
              <a:rPr lang="en-US" sz="2400" dirty="0" smtClean="0"/>
              <a:t>, </a:t>
            </a:r>
            <a:r>
              <a:rPr lang="en-US" sz="2400" dirty="0" err="1" smtClean="0"/>
              <a:t>salida</a:t>
            </a:r>
            <a:r>
              <a:rPr lang="en-US" sz="2400" dirty="0" smtClean="0"/>
              <a:t> </a:t>
            </a:r>
            <a:r>
              <a:rPr lang="en-US" sz="2400" dirty="0" err="1" smtClean="0"/>
              <a:t>nula</a:t>
            </a:r>
            <a:r>
              <a:rPr lang="en-US" sz="2400" dirty="0" smtClean="0"/>
              <a:t>, </a:t>
            </a:r>
            <a:r>
              <a:rPr lang="en-US" sz="2400" dirty="0" err="1" smtClean="0"/>
              <a:t>salida</a:t>
            </a:r>
            <a:r>
              <a:rPr lang="en-US" sz="2400" dirty="0" smtClean="0"/>
              <a:t> </a:t>
            </a:r>
            <a:r>
              <a:rPr lang="en-US" sz="2400" dirty="0" err="1" smtClean="0"/>
              <a:t>correcta</a:t>
            </a:r>
            <a:r>
              <a:rPr lang="en-US" sz="2400" dirty="0" smtClean="0"/>
              <a:t>, 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z="2400" dirty="0" err="1" smtClean="0"/>
              <a:t>Chequear</a:t>
            </a:r>
            <a:r>
              <a:rPr lang="en-US" sz="2400" dirty="0" smtClean="0"/>
              <a:t> el </a:t>
            </a:r>
            <a:r>
              <a:rPr lang="en-US" sz="2400" dirty="0" err="1" smtClean="0"/>
              <a:t>sonido</a:t>
            </a:r>
            <a:r>
              <a:rPr lang="en-US" sz="2400" dirty="0" smtClean="0"/>
              <a:t> y el </a:t>
            </a:r>
            <a:r>
              <a:rPr lang="en-US" sz="2400" dirty="0" err="1" smtClean="0"/>
              <a:t>sistema</a:t>
            </a:r>
            <a:r>
              <a:rPr lang="en-US" sz="2400" dirty="0" smtClean="0"/>
              <a:t> de </a:t>
            </a:r>
            <a:r>
              <a:rPr lang="en-US" sz="2400" dirty="0" err="1" smtClean="0"/>
              <a:t>salida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suficiente</a:t>
            </a:r>
            <a:r>
              <a:rPr lang="en-US" sz="2400" dirty="0" smtClean="0"/>
              <a:t> </a:t>
            </a:r>
            <a:r>
              <a:rPr lang="en-US" sz="2400" dirty="0" err="1" smtClean="0"/>
              <a:t>número</a:t>
            </a:r>
            <a:r>
              <a:rPr lang="en-US" sz="2400" dirty="0" smtClean="0"/>
              <a:t> de </a:t>
            </a:r>
            <a:r>
              <a:rPr lang="en-US" sz="2400" dirty="0" err="1" smtClean="0"/>
              <a:t>banderas</a:t>
            </a:r>
            <a:endParaRPr lang="en-U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LA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527646"/>
            <a:ext cx="8713788" cy="456565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s-ES" sz="2400" dirty="0" smtClean="0"/>
              <a:t>Verificar la medición del recorrido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dirty="0" smtClean="0"/>
              <a:t>Distancia a la primera boya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dirty="0" smtClean="0"/>
              <a:t>Giros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dirty="0" smtClean="0"/>
              <a:t>Salida de la natación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es-ES" dirty="0" smtClean="0"/>
              <a:t>Profundidad</a:t>
            </a:r>
          </a:p>
          <a:p>
            <a:pPr marL="914400" lvl="2" indent="0" eaLnBrk="1" hangingPunct="1">
              <a:lnSpc>
                <a:spcPct val="80000"/>
              </a:lnSpc>
              <a:buNone/>
            </a:pPr>
            <a:endParaRPr lang="en-US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Medición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temperatura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Garantizar</a:t>
            </a:r>
            <a:r>
              <a:rPr lang="en-US" sz="2400" dirty="0" smtClean="0"/>
              <a:t> </a:t>
            </a:r>
            <a:r>
              <a:rPr lang="en-US" sz="2400" dirty="0" err="1" smtClean="0"/>
              <a:t>canoas</a:t>
            </a:r>
            <a:r>
              <a:rPr lang="en-US" sz="2400" dirty="0" smtClean="0"/>
              <a:t> </a:t>
            </a:r>
            <a:r>
              <a:rPr lang="en-US" sz="2400" dirty="0" err="1" smtClean="0"/>
              <a:t>suficientes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s-E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Tratar</a:t>
            </a:r>
            <a:r>
              <a:rPr lang="en-US" sz="2400" dirty="0" smtClean="0"/>
              <a:t> de </a:t>
            </a:r>
            <a:r>
              <a:rPr lang="en-US" sz="2400" dirty="0" err="1" smtClean="0"/>
              <a:t>tener</a:t>
            </a:r>
            <a:r>
              <a:rPr lang="en-US" sz="2400" dirty="0" smtClean="0"/>
              <a:t> </a:t>
            </a:r>
            <a:r>
              <a:rPr lang="en-US" sz="2400" dirty="0" err="1" smtClean="0"/>
              <a:t>cámaras</a:t>
            </a:r>
            <a:r>
              <a:rPr lang="en-US" sz="2400" dirty="0" smtClean="0"/>
              <a:t> de video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grabar</a:t>
            </a:r>
            <a:r>
              <a:rPr lang="en-US" sz="2400" dirty="0" smtClean="0"/>
              <a:t> los </a:t>
            </a:r>
            <a:r>
              <a:rPr lang="en-US" sz="2400" dirty="0" err="1" smtClean="0"/>
              <a:t>giros</a:t>
            </a:r>
            <a:endParaRPr lang="hu-HU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LA NATACION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2 Marcador de contenido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/>
          <a:lstStyle/>
          <a:p>
            <a:pPr eaLnBrk="1" hangingPunct="1"/>
            <a:r>
              <a:rPr lang="es-ES" sz="2800" dirty="0" smtClean="0"/>
              <a:t>Medición de la temperatura</a:t>
            </a:r>
          </a:p>
          <a:p>
            <a:pPr lvl="1" eaLnBrk="1" hangingPunct="1"/>
            <a:r>
              <a:rPr lang="es-ES" sz="2400" dirty="0" smtClean="0"/>
              <a:t>1 hora antes de la salida</a:t>
            </a:r>
          </a:p>
          <a:p>
            <a:pPr lvl="1" eaLnBrk="1" hangingPunct="1"/>
            <a:r>
              <a:rPr lang="es-ES" sz="2400" dirty="0" smtClean="0"/>
              <a:t>Decisiones a tomar en función de una carrera con varias salidas o carreras separadas</a:t>
            </a:r>
          </a:p>
          <a:p>
            <a:pPr lvl="1" eaLnBrk="1" hangingPunct="1"/>
            <a:endParaRPr lang="es-ES" sz="2400" dirty="0" smtClean="0"/>
          </a:p>
          <a:p>
            <a:pPr eaLnBrk="1" hangingPunct="1"/>
            <a:r>
              <a:rPr lang="es-ES" sz="2800" dirty="0" smtClean="0"/>
              <a:t>Errores en la medición del recorrido</a:t>
            </a:r>
          </a:p>
          <a:p>
            <a:pPr eaLnBrk="1" hangingPunct="1"/>
            <a:endParaRPr lang="es-ES" sz="2800" dirty="0" smtClean="0"/>
          </a:p>
          <a:p>
            <a:pPr eaLnBrk="1" hangingPunct="1"/>
            <a:r>
              <a:rPr lang="es-ES" sz="2800" dirty="0" smtClean="0"/>
              <a:t>Organizar plan de seguridad</a:t>
            </a:r>
          </a:p>
          <a:p>
            <a:pPr eaLnBrk="1" hangingPunct="1"/>
            <a:endParaRPr lang="es-ES" sz="2800" dirty="0" smtClean="0"/>
          </a:p>
          <a:p>
            <a:pPr eaLnBrk="1" hangingPunct="1"/>
            <a:r>
              <a:rPr lang="es-ES" sz="2800" dirty="0" smtClean="0"/>
              <a:t>Oficiales en los giros -&gt; atletas acortan recorrido</a:t>
            </a:r>
          </a:p>
          <a:p>
            <a:pPr eaLnBrk="1" hangingPunct="1"/>
            <a:endParaRPr lang="es-ES" sz="28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NATACION DIFICULTADES DE IMPLEMENTACION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48131" name="3 Marcador de contenido" descr="snapshot20090211211725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4 Elipse"/>
          <p:cNvSpPr/>
          <p:nvPr/>
        </p:nvSpPr>
        <p:spPr>
          <a:xfrm>
            <a:off x="5786438" y="3143250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" name="5 Elipse"/>
          <p:cNvSpPr/>
          <p:nvPr/>
        </p:nvSpPr>
        <p:spPr>
          <a:xfrm>
            <a:off x="6715125" y="3357563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6 Elipse"/>
          <p:cNvSpPr/>
          <p:nvPr/>
        </p:nvSpPr>
        <p:spPr>
          <a:xfrm>
            <a:off x="5214938" y="47863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8" name="7 Elipse"/>
          <p:cNvSpPr/>
          <p:nvPr/>
        </p:nvSpPr>
        <p:spPr>
          <a:xfrm>
            <a:off x="5357813" y="4286250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5072063" y="442912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4714875" y="3500438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4929188" y="357187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2" name="11 Elipse"/>
          <p:cNvSpPr/>
          <p:nvPr/>
        </p:nvSpPr>
        <p:spPr>
          <a:xfrm>
            <a:off x="5786438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3" name="12 Elipse"/>
          <p:cNvSpPr/>
          <p:nvPr/>
        </p:nvSpPr>
        <p:spPr>
          <a:xfrm>
            <a:off x="5429250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4" name="13 Elipse"/>
          <p:cNvSpPr/>
          <p:nvPr/>
        </p:nvSpPr>
        <p:spPr>
          <a:xfrm>
            <a:off x="5214938" y="392906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5214938" y="36433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3929063" y="3071813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7" name="16 Elipse"/>
          <p:cNvSpPr/>
          <p:nvPr/>
        </p:nvSpPr>
        <p:spPr>
          <a:xfrm>
            <a:off x="4500563" y="3571875"/>
            <a:ext cx="285750" cy="4286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8" name="17 Elipse"/>
          <p:cNvSpPr/>
          <p:nvPr/>
        </p:nvSpPr>
        <p:spPr>
          <a:xfrm>
            <a:off x="5357813" y="3143250"/>
            <a:ext cx="285750" cy="428625"/>
          </a:xfrm>
          <a:prstGeom prst="ellipse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Jorge\Pictures\578082_3304414168945_1225728336_32368386_161239347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2068518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2068518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756574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2026992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Jorge\Desktop\check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2235" y="1756574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16" y="-27385"/>
            <a:ext cx="1877188" cy="234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30515" y="3717032"/>
            <a:ext cx="5005827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¿Cuántas embarcaciones están bien colocadas?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208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Jorge\Pictures\Triatlon Competiciones\2011 Gijon\26074_1170001189959_1825873419_328294_6362606_n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4796" y="2636912"/>
            <a:ext cx="5251204" cy="3503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29613" cy="452596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s-ES" sz="2800" dirty="0" smtClean="0">
                <a:latin typeface="+mj-lt"/>
              </a:rPr>
              <a:t>Seguro e igual para todos los atletas</a:t>
            </a:r>
            <a:r>
              <a:rPr lang="en-US" sz="2800" dirty="0" smtClean="0">
                <a:latin typeface="+mj-lt"/>
              </a:rPr>
              <a:t>:</a:t>
            </a:r>
          </a:p>
          <a:p>
            <a:pPr eaLnBrk="1" hangingPunct="1">
              <a:buFontTx/>
              <a:buChar char="-"/>
              <a:defRPr/>
            </a:pPr>
            <a:r>
              <a:rPr lang="en-US" sz="2800" dirty="0" err="1" smtClean="0">
                <a:latin typeface="+mj-lt"/>
              </a:rPr>
              <a:t>Diseño</a:t>
            </a:r>
            <a:endParaRPr lang="en-US" sz="2800" dirty="0" smtClean="0">
              <a:latin typeface="+mj-lt"/>
            </a:endParaRPr>
          </a:p>
          <a:p>
            <a:pPr eaLnBrk="1" hangingPunct="1">
              <a:buFontTx/>
              <a:buChar char="-"/>
              <a:defRPr/>
            </a:pPr>
            <a:r>
              <a:rPr lang="en-US" sz="2800" dirty="0" err="1" smtClean="0">
                <a:latin typeface="+mj-lt"/>
              </a:rPr>
              <a:t>Señalización</a:t>
            </a:r>
            <a:endParaRPr lang="en-US" sz="2800" dirty="0" smtClean="0">
              <a:latin typeface="+mj-lt"/>
            </a:endParaRPr>
          </a:p>
          <a:p>
            <a:pPr eaLnBrk="1" hangingPunct="1">
              <a:buFontTx/>
              <a:buChar char="-"/>
              <a:defRPr/>
            </a:pPr>
            <a:r>
              <a:rPr lang="en-US" sz="2800" dirty="0" err="1" smtClean="0">
                <a:latin typeface="+mj-lt"/>
              </a:rPr>
              <a:t>Espacios</a:t>
            </a:r>
            <a:endParaRPr lang="en-US" sz="2800" dirty="0" smtClean="0">
              <a:latin typeface="+mj-lt"/>
            </a:endParaRPr>
          </a:p>
          <a:p>
            <a:pPr eaLnBrk="1" hangingPunct="1">
              <a:buFontTx/>
              <a:buChar char="-"/>
              <a:defRPr/>
            </a:pPr>
            <a:r>
              <a:rPr lang="en-US" sz="2800" dirty="0" err="1" smtClean="0">
                <a:latin typeface="+mj-lt"/>
              </a:rPr>
              <a:t>Soluciones</a:t>
            </a:r>
            <a:r>
              <a:rPr lang="en-US" sz="2800" dirty="0" smtClean="0">
                <a:latin typeface="+mj-lt"/>
              </a:rPr>
              <a:t> en el </a:t>
            </a:r>
            <a:r>
              <a:rPr lang="en-US" sz="2800" dirty="0" err="1" smtClean="0">
                <a:latin typeface="+mj-lt"/>
              </a:rPr>
              <a:t>espacio</a:t>
            </a:r>
            <a:endParaRPr lang="en-US" sz="2800" dirty="0" smtClean="0">
              <a:latin typeface="+mj-lt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en-US" sz="2800" dirty="0" smtClean="0">
                <a:latin typeface="+mj-lt"/>
              </a:rPr>
              <a:t>	</a:t>
            </a:r>
            <a:r>
              <a:rPr lang="en-US" sz="2800" dirty="0" err="1" smtClean="0">
                <a:latin typeface="+mj-lt"/>
              </a:rPr>
              <a:t>disponible</a:t>
            </a:r>
            <a:endParaRPr lang="en-US" sz="2800" dirty="0" smtClean="0">
              <a:latin typeface="+mj-lt"/>
            </a:endParaRPr>
          </a:p>
          <a:p>
            <a:pPr eaLnBrk="1" hangingPunct="1">
              <a:buFontTx/>
              <a:buChar char="-"/>
              <a:defRPr/>
            </a:pPr>
            <a:r>
              <a:rPr lang="en-US" sz="2800" dirty="0" smtClean="0">
                <a:latin typeface="+mj-lt"/>
              </a:rPr>
              <a:t>Area </a:t>
            </a:r>
            <a:r>
              <a:rPr lang="en-US" sz="2800" dirty="0" err="1" smtClean="0">
                <a:latin typeface="+mj-lt"/>
              </a:rPr>
              <a:t>controlada</a:t>
            </a:r>
            <a:endParaRPr lang="en-US" sz="2800" dirty="0" smtClean="0">
              <a:latin typeface="+mj-lt"/>
            </a:endParaRPr>
          </a:p>
          <a:p>
            <a:pPr eaLnBrk="1" hangingPunct="1">
              <a:buFontTx/>
              <a:buChar char="-"/>
              <a:defRPr/>
            </a:pPr>
            <a:endParaRPr lang="en-US" sz="2800" dirty="0" smtClean="0">
              <a:latin typeface="+mj-lt"/>
            </a:endParaRPr>
          </a:p>
          <a:p>
            <a:pPr lvl="1" eaLnBrk="1" hangingPunct="1">
              <a:defRPr/>
            </a:pPr>
            <a:endParaRPr lang="en-US" sz="2400" dirty="0" smtClean="0">
              <a:latin typeface="+mj-lt"/>
            </a:endParaRPr>
          </a:p>
        </p:txBody>
      </p:sp>
      <p:pic>
        <p:nvPicPr>
          <p:cNvPr id="18" name="Picture 17" descr="DSC_02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3921" y="2610267"/>
            <a:ext cx="4912079" cy="353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6" name="Picture 4" descr="C:\Users\Jorge\Desktop\check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C:\Users\Jorge\Pictures\Triatlon - Fotos Archivo\20.Transicion\2011-07-31 12.59.3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214438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800" b="1" dirty="0" smtClean="0"/>
              <a:t>Responsable Transición</a:t>
            </a:r>
            <a:endParaRPr lang="hu-HU" sz="2800" b="1" dirty="0" smtClean="0"/>
          </a:p>
          <a:p>
            <a:pPr eaLnBrk="1" hangingPunct="1">
              <a:lnSpc>
                <a:spcPct val="80000"/>
              </a:lnSpc>
            </a:pPr>
            <a:r>
              <a:rPr lang="es-ES" sz="2400" b="1" dirty="0" smtClean="0"/>
              <a:t>Asistentes</a:t>
            </a:r>
            <a:endParaRPr lang="hu-HU" sz="2400" b="1" dirty="0" smtClean="0"/>
          </a:p>
          <a:p>
            <a:pPr eaLnBrk="1" hangingPunct="1">
              <a:lnSpc>
                <a:spcPct val="80000"/>
              </a:lnSpc>
            </a:pPr>
            <a:r>
              <a:rPr lang="es-ES" sz="2400" b="1" dirty="0" smtClean="0"/>
              <a:t>Líneas de montaje/desmontaje</a:t>
            </a:r>
            <a:endParaRPr lang="hu-HU" sz="2400" b="1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Char char="√"/>
            </a:pPr>
            <a:r>
              <a:rPr lang="es-ES" sz="2400" dirty="0" smtClean="0"/>
              <a:t>Organizar control de material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Arial" charset="0"/>
              <a:buChar char="√"/>
            </a:pPr>
            <a:r>
              <a:rPr lang="en-US" sz="2400" dirty="0" err="1" smtClean="0"/>
              <a:t>Supervisar</a:t>
            </a:r>
            <a:r>
              <a:rPr lang="en-US" sz="2400" dirty="0" smtClean="0"/>
              <a:t> la </a:t>
            </a:r>
            <a:r>
              <a:rPr lang="en-US" sz="2400" dirty="0" err="1" smtClean="0"/>
              <a:t>configuración</a:t>
            </a:r>
            <a:r>
              <a:rPr lang="en-US" sz="2400" dirty="0" smtClean="0"/>
              <a:t> de la </a:t>
            </a:r>
            <a:r>
              <a:rPr lang="en-US" sz="2400" dirty="0" err="1" smtClean="0"/>
              <a:t>transición</a:t>
            </a:r>
            <a:endParaRPr lang="hu-HU" sz="24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 smtClean="0"/>
              <a:t>Flujos</a:t>
            </a:r>
            <a:endParaRPr lang="en-US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smtClean="0"/>
              <a:t>Racks (</a:t>
            </a:r>
            <a:r>
              <a:rPr lang="en-US" sz="2000" dirty="0" err="1" smtClean="0"/>
              <a:t>altura</a:t>
            </a:r>
            <a:r>
              <a:rPr lang="en-US" sz="2000" dirty="0" smtClean="0"/>
              <a:t>, </a:t>
            </a:r>
            <a:r>
              <a:rPr lang="en-US" sz="2000" dirty="0" err="1" smtClean="0"/>
              <a:t>numeración</a:t>
            </a:r>
            <a:r>
              <a:rPr lang="en-US" sz="2000" dirty="0" smtClean="0"/>
              <a:t>, </a:t>
            </a:r>
            <a:r>
              <a:rPr lang="en-US" sz="2000" dirty="0" err="1" smtClean="0"/>
              <a:t>espacios</a:t>
            </a:r>
            <a:r>
              <a:rPr lang="en-US" sz="2000" dirty="0" smtClean="0"/>
              <a:t>, etc.)</a:t>
            </a: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 smtClean="0"/>
              <a:t>Moqueta</a:t>
            </a:r>
            <a:endParaRPr lang="en-US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 smtClean="0"/>
              <a:t>Distribuir</a:t>
            </a:r>
            <a:r>
              <a:rPr lang="en-US" sz="2000" dirty="0" smtClean="0"/>
              <a:t> </a:t>
            </a:r>
            <a:r>
              <a:rPr lang="en-US" sz="2000" dirty="0" err="1" smtClean="0"/>
              <a:t>banderas</a:t>
            </a:r>
            <a:r>
              <a:rPr lang="en-US" sz="2000" dirty="0" smtClean="0"/>
              <a:t> </a:t>
            </a:r>
            <a:r>
              <a:rPr lang="en-US" sz="2000" dirty="0" err="1" smtClean="0"/>
              <a:t>para</a:t>
            </a:r>
            <a:r>
              <a:rPr lang="en-US" sz="2000" dirty="0" smtClean="0"/>
              <a:t> </a:t>
            </a:r>
            <a:r>
              <a:rPr lang="en-US" sz="2000" dirty="0" err="1" smtClean="0"/>
              <a:t>oficiales</a:t>
            </a:r>
            <a:endParaRPr lang="en-US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 smtClean="0"/>
              <a:t>Supervisar</a:t>
            </a:r>
            <a:r>
              <a:rPr lang="en-US" sz="2000" dirty="0" smtClean="0"/>
              <a:t> </a:t>
            </a:r>
            <a:r>
              <a:rPr lang="en-US" sz="2000" dirty="0" err="1" smtClean="0"/>
              <a:t>líneas</a:t>
            </a:r>
            <a:r>
              <a:rPr lang="en-US" sz="2000" dirty="0" smtClean="0"/>
              <a:t> de </a:t>
            </a:r>
            <a:r>
              <a:rPr lang="en-US" sz="2000" dirty="0" err="1" smtClean="0"/>
              <a:t>montaje</a:t>
            </a:r>
            <a:r>
              <a:rPr lang="en-US" sz="2000" dirty="0" smtClean="0"/>
              <a:t>/</a:t>
            </a:r>
            <a:r>
              <a:rPr lang="en-US" sz="2000" dirty="0" err="1" smtClean="0"/>
              <a:t>desmontaje</a:t>
            </a:r>
            <a:endParaRPr lang="en-US" sz="2000" dirty="0" smtClean="0"/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 smtClean="0">
                <a:latin typeface="Myriad Pro" pitchFamily="34" charset="0"/>
              </a:rPr>
              <a:t>Asegurar</a:t>
            </a:r>
            <a:r>
              <a:rPr lang="en-US" sz="2000" dirty="0" smtClean="0">
                <a:latin typeface="Myriad Pro" pitchFamily="34" charset="0"/>
              </a:rPr>
              <a:t> la </a:t>
            </a:r>
            <a:r>
              <a:rPr lang="en-US" sz="2000" dirty="0" err="1" smtClean="0">
                <a:latin typeface="Myriad Pro" pitchFamily="34" charset="0"/>
              </a:rPr>
              <a:t>seguridad</a:t>
            </a:r>
            <a:r>
              <a:rPr lang="en-US" sz="2000" dirty="0" smtClean="0">
                <a:latin typeface="Myriad Pro" pitchFamily="34" charset="0"/>
              </a:rPr>
              <a:t> en el interior del </a:t>
            </a:r>
            <a:r>
              <a:rPr lang="en-US" sz="2000" dirty="0" err="1" smtClean="0">
                <a:latin typeface="Myriad Pro" pitchFamily="34" charset="0"/>
              </a:rPr>
              <a:t>área</a:t>
            </a:r>
            <a:r>
              <a:rPr lang="en-US" sz="2000" dirty="0" smtClean="0">
                <a:latin typeface="Myriad Pro" pitchFamily="34" charset="0"/>
              </a:rPr>
              <a:t> de </a:t>
            </a:r>
            <a:r>
              <a:rPr lang="en-US" sz="2000" dirty="0" err="1" smtClean="0">
                <a:latin typeface="Myriad Pro" pitchFamily="34" charset="0"/>
              </a:rPr>
              <a:t>transición</a:t>
            </a:r>
            <a:endParaRPr lang="en-US" sz="2000" dirty="0" smtClean="0">
              <a:latin typeface="Myriad Pro" pitchFamily="34" charset="0"/>
            </a:endParaRPr>
          </a:p>
          <a:p>
            <a:pPr lvl="2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 smtClean="0">
                <a:latin typeface="Myriad Pro" pitchFamily="34" charset="0"/>
              </a:rPr>
              <a:t>Organizar</a:t>
            </a:r>
            <a:r>
              <a:rPr lang="en-US" sz="2000" dirty="0" smtClean="0">
                <a:latin typeface="Myriad Pro" pitchFamily="34" charset="0"/>
              </a:rPr>
              <a:t> la </a:t>
            </a:r>
            <a:r>
              <a:rPr lang="en-US" sz="2000" dirty="0" err="1" smtClean="0">
                <a:latin typeface="Myriad Pro" pitchFamily="34" charset="0"/>
              </a:rPr>
              <a:t>distribución</a:t>
            </a:r>
            <a:r>
              <a:rPr lang="en-US" sz="2000" dirty="0" smtClean="0">
                <a:latin typeface="Myriad Pro" pitchFamily="34" charset="0"/>
              </a:rPr>
              <a:t> de </a:t>
            </a:r>
            <a:r>
              <a:rPr lang="en-US" sz="2000" dirty="0" err="1" smtClean="0">
                <a:latin typeface="Myriad Pro" pitchFamily="34" charset="0"/>
              </a:rPr>
              <a:t>oficiales</a:t>
            </a:r>
            <a:r>
              <a:rPr lang="en-US" sz="2000" dirty="0" smtClean="0">
                <a:latin typeface="Myriad Pro" pitchFamily="34" charset="0"/>
              </a:rPr>
              <a:t> en el </a:t>
            </a:r>
            <a:r>
              <a:rPr lang="en-US" sz="2000" dirty="0" err="1" smtClean="0">
                <a:latin typeface="Myriad Pro" pitchFamily="34" charset="0"/>
              </a:rPr>
              <a:t>área</a:t>
            </a:r>
            <a:r>
              <a:rPr lang="en-US" sz="2000" dirty="0" smtClean="0">
                <a:latin typeface="Myriad Pro" pitchFamily="34" charset="0"/>
              </a:rPr>
              <a:t> de </a:t>
            </a:r>
            <a:r>
              <a:rPr lang="en-US" sz="2000" dirty="0" err="1" smtClean="0">
                <a:latin typeface="Myriad Pro" pitchFamily="34" charset="0"/>
              </a:rPr>
              <a:t>transición</a:t>
            </a:r>
            <a:endParaRPr lang="en-US" sz="20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EL 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t1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2 Marcador de contenido"/>
          <p:cNvSpPr>
            <a:spLocks noGrp="1"/>
          </p:cNvSpPr>
          <p:nvPr>
            <p:ph idx="1"/>
          </p:nvPr>
        </p:nvSpPr>
        <p:spPr>
          <a:xfrm>
            <a:off x="500063" y="1357313"/>
            <a:ext cx="8229600" cy="4525962"/>
          </a:xfrm>
        </p:spPr>
        <p:txBody>
          <a:bodyPr/>
          <a:lstStyle/>
          <a:p>
            <a:pPr eaLnBrk="1" hangingPunct="1"/>
            <a:r>
              <a:rPr lang="es-ES" sz="2400" dirty="0" smtClean="0"/>
              <a:t>Responsabilidad sobre la numeración del área de transición</a:t>
            </a:r>
          </a:p>
          <a:p>
            <a:pPr eaLnBrk="1" hangingPunct="1"/>
            <a:r>
              <a:rPr lang="es-ES" sz="2400" dirty="0" smtClean="0"/>
              <a:t>Seguridad en el AT durante la Competición</a:t>
            </a:r>
          </a:p>
          <a:p>
            <a:pPr eaLnBrk="1" hangingPunct="1"/>
            <a:r>
              <a:rPr lang="es-ES" sz="2400" dirty="0" smtClean="0"/>
              <a:t>Los oficiales deben fijarse en el flujo del AT:</a:t>
            </a:r>
          </a:p>
          <a:p>
            <a:pPr lvl="1" eaLnBrk="1" hangingPunct="1"/>
            <a:r>
              <a:rPr lang="es-ES" sz="2000" dirty="0" smtClean="0"/>
              <a:t>Los atletas deben correr en el flujo asignado, y acortar no está permitido</a:t>
            </a:r>
          </a:p>
          <a:p>
            <a:pPr lvl="1" eaLnBrk="1" hangingPunct="1"/>
            <a:r>
              <a:rPr lang="es-ES" sz="2000" dirty="0" smtClean="0"/>
              <a:t>Cascos</a:t>
            </a:r>
          </a:p>
          <a:p>
            <a:pPr lvl="1" eaLnBrk="1" hangingPunct="1"/>
            <a:r>
              <a:rPr lang="es-ES" sz="2000" dirty="0" smtClean="0"/>
              <a:t>Circular en bicicleta en el AT</a:t>
            </a:r>
          </a:p>
          <a:p>
            <a:pPr lvl="1" eaLnBrk="1" hangingPunct="1"/>
            <a:r>
              <a:rPr lang="es-ES" sz="2000" dirty="0" smtClean="0"/>
              <a:t>No se pueden marcar los espacios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DIFICULTADES DE IMPLEMENTACION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5837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8372" name="Picture 2" descr="C:\Users\Jorge\Desktop\FORMACION OFICIALES 2008\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2290" name="Picture 2" descr="C:\Users\Jorge\Pictures\555672_3373901998776_100341984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6713"/>
            <a:ext cx="9144000" cy="612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4803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59395" name="Picture 3" descr="100_0167_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:\Users\Jorge\Desktop\delete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313" y="285750"/>
            <a:ext cx="928687" cy="928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60419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60420" name="Picture 2" descr="C:\Users\Jorge\Desktop\FORMACION OFICIALES 2008\pinedo2007_26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60338"/>
            <a:ext cx="9144000" cy="653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4786313" y="428625"/>
            <a:ext cx="1785937" cy="2143125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Jorge\Imagenes\Triatlon Varias\Teruel Prueba Nacional 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0" y="-7938"/>
            <a:ext cx="4572000" cy="686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Elipse"/>
          <p:cNvSpPr/>
          <p:nvPr/>
        </p:nvSpPr>
        <p:spPr>
          <a:xfrm>
            <a:off x="3643313" y="785813"/>
            <a:ext cx="1071562" cy="150018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Jorge\Pictures\Triatlon - Fotos Archivo\20.Transicion\26978_1137595459836_1825873419_275341_388649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616" y="1347936"/>
            <a:ext cx="7670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Jorge\Pictures\Triatlon - Fotos Archivo\20.Transicion\26978_1137595419835_1825873419_275340_274167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47936"/>
            <a:ext cx="7670800" cy="510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AREA DE TRANSICION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90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5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00" y="1428750"/>
            <a:ext cx="3409950" cy="426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/>
          <p:cNvSpPr txBox="1">
            <a:spLocks/>
          </p:cNvSpPr>
          <p:nvPr/>
        </p:nvSpPr>
        <p:spPr bwMode="auto">
          <a:xfrm>
            <a:off x="0" y="2428875"/>
            <a:ext cx="27860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ES" sz="4400" b="1" dirty="0">
                <a:solidFill>
                  <a:srgbClr val="005B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Elite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 bwMode="auto">
          <a:xfrm>
            <a:off x="6357938" y="2571750"/>
            <a:ext cx="27860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s-ES" sz="4400" b="1" dirty="0">
                <a:solidFill>
                  <a:srgbClr val="005BB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Grupos Edad</a:t>
            </a:r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4516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050" name="Picture 2" descr="C:\Users\Jorge\Pictures\Triatlon Competiciones\2012 SerTRI Aviles\SERTRI_AVILES_YERAY_MENENDEZ_M5_46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6" y="759809"/>
            <a:ext cx="9142824" cy="609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483568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800" dirty="0" smtClean="0"/>
              <a:t>Oficial Responsable de Ciclismo</a:t>
            </a:r>
            <a:endParaRPr lang="hu-HU" sz="2800" dirty="0" smtClean="0"/>
          </a:p>
          <a:p>
            <a:pPr eaLnBrk="1" hangingPunct="1">
              <a:lnSpc>
                <a:spcPct val="80000"/>
              </a:lnSpc>
            </a:pPr>
            <a:r>
              <a:rPr lang="es-ES" sz="2800" dirty="0" smtClean="0"/>
              <a:t>Asistentes</a:t>
            </a:r>
            <a:endParaRPr lang="hu-HU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Verificar</a:t>
            </a:r>
            <a:r>
              <a:rPr lang="en-US" sz="2400" dirty="0" smtClean="0"/>
              <a:t> </a:t>
            </a:r>
            <a:r>
              <a:rPr lang="en-US" sz="2400" dirty="0" err="1" smtClean="0"/>
              <a:t>superficie</a:t>
            </a:r>
            <a:r>
              <a:rPr lang="en-US" sz="2400" dirty="0" smtClean="0"/>
              <a:t>, </a:t>
            </a:r>
            <a:r>
              <a:rPr lang="en-US" sz="2400" dirty="0" err="1" smtClean="0"/>
              <a:t>topografía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curso</a:t>
            </a:r>
            <a:r>
              <a:rPr lang="en-US" sz="2400" dirty="0" smtClean="0"/>
              <a:t>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 smtClean="0"/>
              <a:t>barrido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Asegurar</a:t>
            </a:r>
            <a:r>
              <a:rPr lang="en-US" sz="2400" dirty="0" smtClean="0"/>
              <a:t> </a:t>
            </a:r>
            <a:r>
              <a:rPr lang="en-US" sz="2400" dirty="0" err="1" smtClean="0"/>
              <a:t>que</a:t>
            </a:r>
            <a:r>
              <a:rPr lang="en-US" sz="2400" dirty="0" smtClean="0"/>
              <a:t> </a:t>
            </a:r>
            <a:r>
              <a:rPr lang="en-US" sz="2400" dirty="0" err="1" smtClean="0"/>
              <a:t>todo</a:t>
            </a:r>
            <a:r>
              <a:rPr lang="en-US" sz="2400" dirty="0" smtClean="0"/>
              <a:t> el </a:t>
            </a:r>
            <a:r>
              <a:rPr lang="en-US" sz="2400" dirty="0" err="1" smtClean="0"/>
              <a:t>circuito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seguro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Reunion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planificar</a:t>
            </a:r>
            <a:r>
              <a:rPr lang="en-US" sz="2400" dirty="0" smtClean="0"/>
              <a:t> </a:t>
            </a:r>
            <a:r>
              <a:rPr lang="en-US" sz="2400" dirty="0" err="1" smtClean="0"/>
              <a:t>todo</a:t>
            </a:r>
            <a:r>
              <a:rPr lang="en-US" sz="2400" dirty="0" smtClean="0"/>
              <a:t> lo </a:t>
            </a:r>
            <a:r>
              <a:rPr lang="en-US" sz="2400" dirty="0" err="1" smtClean="0"/>
              <a:t>relacionado</a:t>
            </a:r>
            <a:r>
              <a:rPr lang="en-US" sz="2400" dirty="0" smtClean="0"/>
              <a:t> con los </a:t>
            </a:r>
            <a:r>
              <a:rPr lang="en-US" sz="2400" dirty="0" err="1" smtClean="0"/>
              <a:t>medios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Control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los </a:t>
            </a:r>
            <a:r>
              <a:rPr lang="en-US" sz="2400" dirty="0" err="1" smtClean="0"/>
              <a:t>retirados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Control </a:t>
            </a:r>
            <a:r>
              <a:rPr lang="en-US" sz="2400" dirty="0" err="1" smtClean="0"/>
              <a:t>sobre</a:t>
            </a:r>
            <a:r>
              <a:rPr lang="en-US" sz="2400" dirty="0" smtClean="0"/>
              <a:t> los </a:t>
            </a:r>
            <a:r>
              <a:rPr lang="en-US" sz="2400" dirty="0" err="1" smtClean="0"/>
              <a:t>doblados</a:t>
            </a:r>
            <a:endParaRPr lang="en-U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EL CICLISMO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665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66564" name="Picture 3" descr="Im_genes_2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5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600200"/>
            <a:ext cx="8713787" cy="52578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Reunirse</a:t>
            </a:r>
            <a:r>
              <a:rPr lang="en-US" sz="2400" dirty="0" smtClean="0"/>
              <a:t> con el </a:t>
            </a:r>
            <a:r>
              <a:rPr lang="en-US" sz="2400" dirty="0" err="1" smtClean="0"/>
              <a:t>responsable</a:t>
            </a:r>
            <a:r>
              <a:rPr lang="en-US" sz="2400" dirty="0" smtClean="0"/>
              <a:t> de </a:t>
            </a:r>
            <a:r>
              <a:rPr lang="en-US" sz="2400" dirty="0" err="1" smtClean="0"/>
              <a:t>ciclismo</a:t>
            </a:r>
            <a:r>
              <a:rPr lang="en-US" sz="2400" dirty="0" smtClean="0"/>
              <a:t>, </a:t>
            </a:r>
            <a:r>
              <a:rPr lang="en-US" sz="2400" dirty="0" err="1" smtClean="0"/>
              <a:t>conductores</a:t>
            </a:r>
            <a:r>
              <a:rPr lang="en-US" sz="2400" dirty="0" smtClean="0"/>
              <a:t> y </a:t>
            </a:r>
            <a:r>
              <a:rPr lang="en-US" sz="2400" dirty="0" err="1" smtClean="0"/>
              <a:t>medios</a:t>
            </a:r>
            <a:r>
              <a:rPr lang="en-US" sz="2400" dirty="0" smtClean="0"/>
              <a:t> de </a:t>
            </a:r>
            <a:r>
              <a:rPr lang="en-US" sz="2400" dirty="0" err="1" smtClean="0"/>
              <a:t>comunicación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s-E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Mantener</a:t>
            </a:r>
            <a:r>
              <a:rPr lang="en-US" sz="2400" dirty="0" smtClean="0"/>
              <a:t> un </a:t>
            </a:r>
            <a:r>
              <a:rPr lang="en-US" sz="2400" dirty="0" err="1" smtClean="0"/>
              <a:t>número</a:t>
            </a:r>
            <a:r>
              <a:rPr lang="en-US" sz="2400" dirty="0" smtClean="0"/>
              <a:t> </a:t>
            </a:r>
            <a:r>
              <a:rPr lang="en-US" sz="2400" dirty="0" err="1" smtClean="0"/>
              <a:t>seguro</a:t>
            </a:r>
            <a:r>
              <a:rPr lang="en-US" sz="2400" dirty="0" smtClean="0"/>
              <a:t> de </a:t>
            </a:r>
            <a:r>
              <a:rPr lang="en-US" sz="2400" dirty="0" err="1" smtClean="0"/>
              <a:t>motos</a:t>
            </a:r>
            <a:r>
              <a:rPr lang="en-US" sz="2400" dirty="0" smtClean="0"/>
              <a:t> en el </a:t>
            </a:r>
            <a:r>
              <a:rPr lang="en-US" sz="2400" dirty="0" err="1" smtClean="0"/>
              <a:t>circuito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Asegurarse</a:t>
            </a:r>
            <a:r>
              <a:rPr lang="en-US" sz="2400" dirty="0" smtClean="0"/>
              <a:t> de </a:t>
            </a:r>
            <a:r>
              <a:rPr lang="en-US" sz="2400" dirty="0" err="1" smtClean="0"/>
              <a:t>rutas</a:t>
            </a:r>
            <a:r>
              <a:rPr lang="en-US" sz="2400" dirty="0" smtClean="0"/>
              <a:t> </a:t>
            </a:r>
            <a:r>
              <a:rPr lang="en-US" sz="2400" dirty="0" err="1" smtClean="0"/>
              <a:t>seguras</a:t>
            </a:r>
            <a:r>
              <a:rPr lang="en-US" sz="2400" dirty="0" smtClean="0"/>
              <a:t> de </a:t>
            </a:r>
            <a:r>
              <a:rPr lang="en-US" sz="2400" dirty="0" err="1" smtClean="0"/>
              <a:t>evacuación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vehículos</a:t>
            </a:r>
            <a:r>
              <a:rPr lang="en-US" sz="2400" dirty="0" smtClean="0"/>
              <a:t> de </a:t>
            </a:r>
            <a:r>
              <a:rPr lang="en-US" sz="2400" dirty="0" err="1" smtClean="0"/>
              <a:t>emergencia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Asegurarse</a:t>
            </a:r>
            <a:r>
              <a:rPr lang="en-US" sz="2400" dirty="0" smtClean="0"/>
              <a:t> de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trafico</a:t>
            </a:r>
            <a:r>
              <a:rPr lang="en-US" sz="2400" dirty="0" smtClean="0"/>
              <a:t> </a:t>
            </a:r>
            <a:r>
              <a:rPr lang="en-US" sz="2400" dirty="0" err="1" smtClean="0"/>
              <a:t>está</a:t>
            </a:r>
            <a:r>
              <a:rPr lang="en-US" sz="2400" dirty="0" smtClean="0"/>
              <a:t> </a:t>
            </a:r>
            <a:r>
              <a:rPr lang="en-US" sz="2400" dirty="0" err="1" smtClean="0"/>
              <a:t>controlado</a:t>
            </a:r>
            <a:r>
              <a:rPr lang="en-US" sz="2400" dirty="0" smtClean="0"/>
              <a:t> y </a:t>
            </a:r>
            <a:r>
              <a:rPr lang="en-US" sz="2400" dirty="0" err="1" smtClean="0"/>
              <a:t>que</a:t>
            </a:r>
            <a:r>
              <a:rPr lang="en-US" sz="2400" dirty="0" smtClean="0"/>
              <a:t> el </a:t>
            </a:r>
            <a:r>
              <a:rPr lang="en-US" sz="2400" dirty="0" err="1" smtClean="0"/>
              <a:t>cerramiento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carreteras</a:t>
            </a:r>
            <a:r>
              <a:rPr lang="en-US" sz="2400" dirty="0" smtClean="0"/>
              <a:t> </a:t>
            </a:r>
            <a:r>
              <a:rPr lang="en-US" sz="2400" dirty="0" err="1" smtClean="0"/>
              <a:t>es</a:t>
            </a:r>
            <a:r>
              <a:rPr lang="en-US" sz="2400" dirty="0" smtClean="0"/>
              <a:t> </a:t>
            </a:r>
            <a:r>
              <a:rPr lang="en-US" sz="2400" dirty="0" err="1" smtClean="0"/>
              <a:t>seguro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la </a:t>
            </a:r>
            <a:r>
              <a:rPr lang="en-US" sz="2400" dirty="0" err="1" smtClean="0"/>
              <a:t>competición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2400" dirty="0" err="1" smtClean="0"/>
              <a:t>Observar</a:t>
            </a:r>
            <a:r>
              <a:rPr lang="en-US" sz="2400" dirty="0" smtClean="0"/>
              <a:t> el </a:t>
            </a:r>
            <a:r>
              <a:rPr lang="en-US" sz="2400" dirty="0" err="1" smtClean="0"/>
              <a:t>comportamiento</a:t>
            </a:r>
            <a:r>
              <a:rPr lang="en-US" sz="2400" dirty="0" smtClean="0"/>
              <a:t> de </a:t>
            </a:r>
            <a:r>
              <a:rPr lang="en-US" sz="2400" dirty="0" err="1" smtClean="0"/>
              <a:t>las</a:t>
            </a:r>
            <a:r>
              <a:rPr lang="en-US" sz="2400" dirty="0" smtClean="0"/>
              <a:t> </a:t>
            </a:r>
            <a:r>
              <a:rPr lang="en-US" sz="2400" dirty="0" err="1" smtClean="0"/>
              <a:t>motos</a:t>
            </a:r>
            <a:endParaRPr lang="en-US" sz="2400" dirty="0" smtClean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RESPONSABLE DE VEHICULOS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600200"/>
            <a:ext cx="8713787" cy="39004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800" dirty="0" smtClean="0"/>
              <a:t>Oficial responsable</a:t>
            </a:r>
          </a:p>
          <a:p>
            <a:pPr eaLnBrk="1" hangingPunct="1">
              <a:lnSpc>
                <a:spcPct val="80000"/>
              </a:lnSpc>
            </a:pPr>
            <a:r>
              <a:rPr lang="es-ES" sz="2800" dirty="0" smtClean="0"/>
              <a:t>Oficial asistente</a:t>
            </a: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/>
              <a:t>Asegurar que los carteles y campana están en posición para el ciclismo</a:t>
            </a: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/>
              <a:t>Asegurar que los carteles y campana están en posición para la carrera a pie</a:t>
            </a:r>
          </a:p>
          <a:p>
            <a:pPr lvl="1" eaLnBrk="1" hangingPunct="1">
              <a:lnSpc>
                <a:spcPct val="80000"/>
              </a:lnSpc>
            </a:pPr>
            <a:r>
              <a:rPr lang="es-ES" sz="2400" dirty="0" smtClean="0"/>
              <a:t>Informar en la radio a todos los Oficiales, cuando los líderes y último clasificado completan cada vuelta</a:t>
            </a:r>
            <a:endParaRPr lang="hu-HU" sz="2400" dirty="0" smtClean="0"/>
          </a:p>
        </p:txBody>
      </p:sp>
      <p:sp>
        <p:nvSpPr>
          <p:cNvPr id="7" name="1 Título"/>
          <p:cNvSpPr txBox="1">
            <a:spLocks/>
          </p:cNvSpPr>
          <p:nvPr/>
        </p:nvSpPr>
        <p:spPr>
          <a:xfrm>
            <a:off x="1475656" y="28104"/>
            <a:ext cx="367240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 RESPONSABLE CONTROL VUELTAS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6963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69636" name="Picture 2" descr="C:\Users\Jorge\Pictures\Triatlon\Lap Auditor\control de vueltas y campan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0" y="1643063"/>
            <a:ext cx="8501063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257300" lvl="2" indent="-342900">
              <a:buFont typeface="Arial" charset="0"/>
              <a:buChar char="•"/>
              <a:defRPr/>
            </a:pPr>
            <a:r>
              <a:rPr lang="en-GB" sz="3200" dirty="0">
                <a:latin typeface="+mn-lt"/>
                <a:cs typeface="+mn-cs"/>
              </a:rPr>
              <a:t>Giros </a:t>
            </a:r>
            <a:r>
              <a:rPr lang="en-GB" sz="3200" dirty="0" err="1">
                <a:latin typeface="+mn-lt"/>
                <a:cs typeface="+mn-cs"/>
              </a:rPr>
              <a:t>estrechos</a:t>
            </a:r>
            <a:endParaRPr lang="en-GB" sz="3200" dirty="0">
              <a:latin typeface="+mn-lt"/>
              <a:cs typeface="+mn-cs"/>
            </a:endParaRPr>
          </a:p>
          <a:p>
            <a:pPr marL="1257300" lvl="2" indent="-342900">
              <a:buFont typeface="Arial" charset="0"/>
              <a:buChar char="•"/>
              <a:defRPr/>
            </a:pPr>
            <a:r>
              <a:rPr lang="en-GB" sz="3200" dirty="0">
                <a:latin typeface="+mn-lt"/>
                <a:cs typeface="+mn-cs"/>
              </a:rPr>
              <a:t>Control de </a:t>
            </a:r>
            <a:r>
              <a:rPr lang="en-GB" sz="3200" dirty="0" err="1">
                <a:latin typeface="+mn-lt"/>
                <a:cs typeface="+mn-cs"/>
              </a:rPr>
              <a:t>vehículos</a:t>
            </a:r>
            <a:r>
              <a:rPr lang="en-GB" sz="3200" dirty="0">
                <a:latin typeface="+mn-lt"/>
                <a:cs typeface="+mn-cs"/>
              </a:rPr>
              <a:t> </a:t>
            </a:r>
            <a:r>
              <a:rPr lang="en-GB" sz="3200" dirty="0" err="1">
                <a:latin typeface="+mn-lt"/>
                <a:cs typeface="+mn-cs"/>
              </a:rPr>
              <a:t>autorizados</a:t>
            </a:r>
            <a:endParaRPr lang="en-GB" sz="3200" dirty="0">
              <a:latin typeface="+mn-lt"/>
              <a:cs typeface="+mn-cs"/>
            </a:endParaRPr>
          </a:p>
          <a:p>
            <a:pPr marL="1257300" lvl="2" indent="-342900">
              <a:buFont typeface="Arial" charset="0"/>
              <a:buChar char="•"/>
              <a:defRPr/>
            </a:pPr>
            <a:r>
              <a:rPr lang="en-GB" sz="3200" dirty="0" err="1">
                <a:latin typeface="+mn-lt"/>
                <a:cs typeface="+mn-cs"/>
              </a:rPr>
              <a:t>Identificación</a:t>
            </a:r>
            <a:r>
              <a:rPr lang="en-GB" sz="3200" dirty="0">
                <a:latin typeface="+mn-lt"/>
                <a:cs typeface="+mn-cs"/>
              </a:rPr>
              <a:t> del </a:t>
            </a:r>
            <a:r>
              <a:rPr lang="en-GB" sz="3200" dirty="0" err="1">
                <a:latin typeface="+mn-lt"/>
                <a:cs typeface="+mn-cs"/>
              </a:rPr>
              <a:t>último</a:t>
            </a:r>
            <a:endParaRPr lang="en-GB" sz="3200" dirty="0">
              <a:latin typeface="+mn-lt"/>
              <a:cs typeface="+mn-cs"/>
            </a:endParaRPr>
          </a:p>
          <a:p>
            <a:pPr marL="1257300" lvl="2" indent="-342900">
              <a:buFont typeface="Arial" charset="0"/>
              <a:buChar char="•"/>
              <a:defRPr/>
            </a:pPr>
            <a:r>
              <a:rPr lang="en-GB" sz="3200" dirty="0" err="1">
                <a:latin typeface="+mn-lt"/>
                <a:cs typeface="+mn-cs"/>
              </a:rPr>
              <a:t>Seguridad</a:t>
            </a:r>
            <a:endParaRPr lang="en-GB" sz="3200" dirty="0">
              <a:latin typeface="+mn-lt"/>
              <a:cs typeface="+mn-cs"/>
            </a:endParaRP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5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Jorge\Pictures\Triatlon - Fotos Archivo\91.Oficiales\24078_1360553824211_1542510953_1504437_3522211_n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292" y="1243013"/>
            <a:ext cx="7947148" cy="5066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50825" y="1905000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2800" b="1" smtClean="0"/>
              <a:t>Responsable de carrera a pie</a:t>
            </a:r>
            <a:endParaRPr lang="hu-HU" sz="2800" b="1" smtClean="0"/>
          </a:p>
          <a:p>
            <a:pPr eaLnBrk="1" hangingPunct="1">
              <a:lnSpc>
                <a:spcPct val="80000"/>
              </a:lnSpc>
            </a:pPr>
            <a:r>
              <a:rPr lang="hu-HU" sz="2800" b="1" smtClean="0"/>
              <a:t>As</a:t>
            </a:r>
            <a:r>
              <a:rPr lang="es-ES" sz="2800" b="1" smtClean="0"/>
              <a:t>istentes</a:t>
            </a:r>
            <a:endParaRPr lang="hu-HU" sz="2400" b="1" smtClean="0"/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Verificar medición del circuito de carrera a pie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Asegurar la seguridad del circuito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Asegurar que los atletas retirados llegan con seguridad a la transición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Verificar la limpieza del circuito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Verificar la disposición de voluntarios y dispositivo de seguridad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Identificar al primer y último atleta</a:t>
            </a:r>
          </a:p>
        </p:txBody>
      </p:sp>
      <p:sp>
        <p:nvSpPr>
          <p:cNvPr id="3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2 Marcador de contenido"/>
          <p:cNvSpPr>
            <a:spLocks noGrp="1"/>
          </p:cNvSpPr>
          <p:nvPr>
            <p:ph idx="1"/>
          </p:nvPr>
        </p:nvSpPr>
        <p:spPr>
          <a:xfrm>
            <a:off x="428625" y="1571625"/>
            <a:ext cx="8229600" cy="4525963"/>
          </a:xfrm>
        </p:spPr>
        <p:txBody>
          <a:bodyPr/>
          <a:lstStyle/>
          <a:p>
            <a:pPr eaLnBrk="1" hangingPunct="1"/>
            <a:r>
              <a:rPr lang="es-ES" sz="2800" smtClean="0"/>
              <a:t>Responsabilidad sobre la medición</a:t>
            </a:r>
          </a:p>
          <a:p>
            <a:pPr eaLnBrk="1" hangingPunct="1"/>
            <a:r>
              <a:rPr lang="es-ES" sz="2800" smtClean="0"/>
              <a:t>Responsabilidad para asegurar que el recorrido esta listo, y que siempre se tiene identificado al primero y al ultimo</a:t>
            </a:r>
          </a:p>
          <a:p>
            <a:pPr eaLnBrk="1" hangingPunct="1"/>
            <a:r>
              <a:rPr lang="es-ES" sz="2800" smtClean="0"/>
              <a:t>Observar posibles ayudas externas</a:t>
            </a:r>
          </a:p>
          <a:p>
            <a:pPr eaLnBrk="1" hangingPunct="1"/>
            <a:r>
              <a:rPr lang="es-ES" sz="2800" smtClean="0"/>
              <a:t>Control punto/s de giro/s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Jorge\Pictures\Triatlon - Fotos Archivo\40.Carrera a Pie\228768_207961475893031_100000375418339_649007_71188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0" y="1530821"/>
            <a:ext cx="685800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CARRERA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42854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285875"/>
            <a:ext cx="8713787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sz="3600" b="1" smtClean="0"/>
              <a:t>Responsable de avituallamientos</a:t>
            </a:r>
            <a:endParaRPr lang="hu-HU" sz="3600" b="1" smtClean="0"/>
          </a:p>
          <a:p>
            <a:pPr eaLnBrk="1" hangingPunct="1">
              <a:lnSpc>
                <a:spcPct val="80000"/>
              </a:lnSpc>
            </a:pPr>
            <a:r>
              <a:rPr lang="es-ES" sz="3600" b="1" smtClean="0"/>
              <a:t>Asistentes avituallamientos (2-4)</a:t>
            </a:r>
            <a:endParaRPr lang="hu-HU" b="1" smtClean="0"/>
          </a:p>
          <a:p>
            <a:pPr lvl="1" eaLnBrk="1" hangingPunct="1">
              <a:lnSpc>
                <a:spcPct val="80000"/>
              </a:lnSpc>
            </a:pPr>
            <a:r>
              <a:rPr lang="en-US" sz="3200" smtClean="0"/>
              <a:t>Asegurarse de que hay suficiente agua y que la distribución está supervisada por un oficial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smtClean="0"/>
              <a:t>Asegurarse de que hay voluntarios suficientes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smtClean="0"/>
              <a:t>Pequeño briefing a oficiales y voluntarios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smtClean="0"/>
              <a:t>Supervisar la colocación de los avituallamientos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smtClean="0"/>
              <a:t>Colaborar con los oficiales en carrera a pie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043608" y="28104"/>
            <a:ext cx="4032448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AVITUALLAMIENTO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dirty="0" smtClean="0"/>
              <a:t>Dificultades de implementación y comunicación entre oficiales</a:t>
            </a:r>
          </a:p>
          <a:p>
            <a:r>
              <a:rPr lang="es-ES" sz="2800" dirty="0" smtClean="0"/>
              <a:t>Se coloca al final de cada vuelta</a:t>
            </a:r>
          </a:p>
          <a:p>
            <a:r>
              <a:rPr lang="es-ES" sz="2800" dirty="0" smtClean="0"/>
              <a:t>Hay que retirar los números una vez han cumplido la sanción</a:t>
            </a:r>
          </a:p>
          <a:p>
            <a:r>
              <a:rPr lang="es-ES" sz="2800" dirty="0" smtClean="0"/>
              <a:t>Verificar la identidad del material</a:t>
            </a:r>
            <a:endParaRPr lang="es-ES" sz="28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PENALTY  BOX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94312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1147350" y="1177040"/>
            <a:ext cx="6861877" cy="4562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lipse"/>
          <p:cNvSpPr/>
          <p:nvPr/>
        </p:nvSpPr>
        <p:spPr>
          <a:xfrm>
            <a:off x="1547664" y="5589240"/>
            <a:ext cx="1152128" cy="936104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Elipse"/>
          <p:cNvSpPr/>
          <p:nvPr/>
        </p:nvSpPr>
        <p:spPr>
          <a:xfrm>
            <a:off x="2555776" y="5445224"/>
            <a:ext cx="1152128" cy="936104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4736640" y="1643316"/>
            <a:ext cx="4407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+mj-lt"/>
              </a:rPr>
              <a:t>Transición 1</a:t>
            </a:r>
          </a:p>
          <a:p>
            <a:endParaRPr lang="es-ES" sz="2400" dirty="0">
              <a:latin typeface="+mj-lt"/>
            </a:endParaRPr>
          </a:p>
          <a:p>
            <a:r>
              <a:rPr lang="es-ES" sz="2400" dirty="0" smtClean="0">
                <a:latin typeface="+mj-lt"/>
              </a:rPr>
              <a:t>Gafas fuera de la caja</a:t>
            </a:r>
          </a:p>
          <a:p>
            <a:r>
              <a:rPr lang="es-ES" sz="2400" dirty="0" smtClean="0">
                <a:latin typeface="+mj-lt"/>
              </a:rPr>
              <a:t>Gorro de natación fuera de la caja</a:t>
            </a:r>
            <a:endParaRPr lang="es-E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596566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-1190280" y="1157277"/>
            <a:ext cx="6919557" cy="4605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736640" y="2084655"/>
            <a:ext cx="28695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dirty="0" smtClean="0">
                <a:latin typeface="+mj-lt"/>
              </a:rPr>
              <a:t>Transición 2</a:t>
            </a:r>
          </a:p>
          <a:p>
            <a:endParaRPr lang="es-ES" sz="2400" dirty="0">
              <a:latin typeface="+mj-lt"/>
            </a:endParaRPr>
          </a:p>
          <a:p>
            <a:r>
              <a:rPr lang="es-ES" sz="2400" dirty="0" smtClean="0">
                <a:latin typeface="+mj-lt"/>
              </a:rPr>
              <a:t>Casco fuera de la caja</a:t>
            </a:r>
            <a:endParaRPr lang="es-ES" sz="2400" dirty="0">
              <a:latin typeface="+mj-lt"/>
            </a:endParaRPr>
          </a:p>
        </p:txBody>
      </p:sp>
      <p:sp>
        <p:nvSpPr>
          <p:cNvPr id="6" name="5 Elipse"/>
          <p:cNvSpPr/>
          <p:nvPr/>
        </p:nvSpPr>
        <p:spPr>
          <a:xfrm>
            <a:off x="2483768" y="3645024"/>
            <a:ext cx="1152128" cy="936104"/>
          </a:xfrm>
          <a:prstGeom prst="ellipse">
            <a:avLst/>
          </a:prstGeom>
          <a:noFill/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48946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4379"/>
          <a:stretch/>
        </p:blipFill>
        <p:spPr bwMode="auto">
          <a:xfrm>
            <a:off x="0" y="1124744"/>
            <a:ext cx="9139420" cy="5202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FOTO DE LA PIZARRA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789297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122" name="Picture 2" descr="C:\Users\Jorge\Documents\Triatlon\Campeonatos\2011\Madrid WCS\Fotos y Videos\Tarjeta 3\DCIM\101PHOTO\SAM_566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3247"/>
          <a:stretch/>
        </p:blipFill>
        <p:spPr bwMode="auto">
          <a:xfrm>
            <a:off x="-7431" y="1196752"/>
            <a:ext cx="9144000" cy="527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FOTO CON LOS ATLETAS CORRIENDO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5956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a4.sphotos.ak.fbcdn.net/hphotos-ak-snc6/250541_2021011237413_1007880483_2315329_323105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0" y="32791"/>
            <a:ext cx="51435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SANCION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8990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WCS Are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75" y="1714500"/>
            <a:ext cx="597852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C:\Users\Jorge\Pictures\Triatlon Varias\Meta - Oficiales con atlet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125" y="1714500"/>
            <a:ext cx="2576513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Ana Burgos y prens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0688" y="1749425"/>
            <a:ext cx="2625725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http://photos-b.ak.facebook.com/photos-ak-sf2p/v200/130/118/559751205/n559751205_915457_7700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625600"/>
            <a:ext cx="4405313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C:\Users\Jorge\Pictures\Triatlon Varias\Meta - como no debe ser, fallo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3" y="1552575"/>
            <a:ext cx="4429125" cy="333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4375" y="1571625"/>
            <a:ext cx="4452938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29613" cy="4525963"/>
          </a:xfrm>
        </p:spPr>
        <p:txBody>
          <a:bodyPr/>
          <a:lstStyle/>
          <a:p>
            <a:pPr eaLnBrk="1" hangingPunct="1"/>
            <a:r>
              <a:rPr lang="en-US" sz="2800" smtClean="0"/>
              <a:t>Diseño</a:t>
            </a:r>
          </a:p>
          <a:p>
            <a:pPr eaLnBrk="1" hangingPunct="1"/>
            <a:r>
              <a:rPr lang="en-US" sz="2800" smtClean="0"/>
              <a:t>Limpieza</a:t>
            </a:r>
          </a:p>
          <a:p>
            <a:pPr eaLnBrk="1" hangingPunct="1"/>
            <a:r>
              <a:rPr lang="en-US" sz="2800" smtClean="0"/>
              <a:t>Servicios Médicos</a:t>
            </a:r>
          </a:p>
          <a:p>
            <a:pPr eaLnBrk="1" hangingPunct="1"/>
            <a:r>
              <a:rPr lang="es-ES" sz="2800" smtClean="0"/>
              <a:t>Zona Mixta</a:t>
            </a:r>
          </a:p>
          <a:p>
            <a:pPr eaLnBrk="1" hangingPunct="1"/>
            <a:r>
              <a:rPr lang="es-ES" sz="2800" smtClean="0"/>
              <a:t>Zona de Recuperación</a:t>
            </a:r>
            <a:endParaRPr lang="en-US" sz="2800" smtClean="0"/>
          </a:p>
          <a:p>
            <a:pPr eaLnBrk="1" hangingPunct="1"/>
            <a:r>
              <a:rPr lang="en-US" sz="2800" smtClean="0"/>
              <a:t>Seguridad</a:t>
            </a:r>
          </a:p>
          <a:p>
            <a:pPr eaLnBrk="1" hangingPunct="1">
              <a:buFontTx/>
              <a:buChar char="-"/>
            </a:pPr>
            <a:endParaRPr lang="en-US" sz="2800" smtClean="0"/>
          </a:p>
          <a:p>
            <a:pPr lvl="1" eaLnBrk="1" hangingPunct="1"/>
            <a:endParaRPr lang="en-US" sz="2400" smtClean="0"/>
          </a:p>
        </p:txBody>
      </p:sp>
      <p:sp>
        <p:nvSpPr>
          <p:cNvPr id="11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87045" name="Picture 4" descr="20050911_elitem_2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6875" cy="714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25" y="428625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2 Marcador de contenido"/>
          <p:cNvSpPr>
            <a:spLocks noGrp="1"/>
          </p:cNvSpPr>
          <p:nvPr>
            <p:ph idx="1"/>
          </p:nvPr>
        </p:nvSpPr>
        <p:spPr>
          <a:xfrm>
            <a:off x="428625" y="1285875"/>
            <a:ext cx="82296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s-ES_tradnl" sz="2800" i="1" smtClean="0">
                <a:solidFill>
                  <a:srgbClr val="FF0000"/>
                </a:solidFill>
              </a:rPr>
              <a:t>Un atleta será definido como “finalizado” en el</a:t>
            </a:r>
          </a:p>
          <a:p>
            <a:pPr>
              <a:buFont typeface="Arial" charset="0"/>
              <a:buNone/>
            </a:pPr>
            <a:r>
              <a:rPr lang="es-ES_tradnl" sz="2800" i="1" smtClean="0">
                <a:solidFill>
                  <a:srgbClr val="FF0000"/>
                </a:solidFill>
              </a:rPr>
              <a:t>momento que cualquier parte del torso, sin incluir la </a:t>
            </a:r>
          </a:p>
          <a:p>
            <a:pPr>
              <a:buFont typeface="Arial" charset="0"/>
              <a:buNone/>
            </a:pPr>
            <a:r>
              <a:rPr lang="es-ES_tradnl" sz="2800" i="1" smtClean="0">
                <a:solidFill>
                  <a:srgbClr val="FF0000"/>
                </a:solidFill>
              </a:rPr>
              <a:t>cabeza, cuello, hombros, brazos o piernas, cruza la línea </a:t>
            </a:r>
          </a:p>
          <a:p>
            <a:pPr>
              <a:buFont typeface="Arial" charset="0"/>
              <a:buNone/>
            </a:pPr>
            <a:r>
              <a:rPr lang="es-ES_tradnl" sz="2800" i="1" smtClean="0">
                <a:solidFill>
                  <a:srgbClr val="FF0000"/>
                </a:solidFill>
              </a:rPr>
              <a:t>de meta. La cinta de meta será sujetada a ambos </a:t>
            </a:r>
          </a:p>
          <a:p>
            <a:pPr>
              <a:buFont typeface="Arial" charset="0"/>
              <a:buNone/>
            </a:pPr>
            <a:r>
              <a:rPr lang="es-ES_tradnl" sz="2800" i="1" smtClean="0">
                <a:solidFill>
                  <a:srgbClr val="FF0000"/>
                </a:solidFill>
              </a:rPr>
              <a:t>extremos por los oficiales de llegada, quienes</a:t>
            </a:r>
          </a:p>
          <a:p>
            <a:pPr>
              <a:buFont typeface="Arial" charset="0"/>
              <a:buNone/>
            </a:pPr>
            <a:r>
              <a:rPr lang="es-ES_tradnl" sz="2800" i="1" smtClean="0">
                <a:solidFill>
                  <a:srgbClr val="FF0000"/>
                </a:solidFill>
              </a:rPr>
              <a:t>decidirán el orden de entrada en meta</a:t>
            </a:r>
            <a:endParaRPr lang="es-ES" sz="2800" i="1" smtClean="0">
              <a:solidFill>
                <a:srgbClr val="FF0000"/>
              </a:solidFill>
            </a:endParaRP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DEFINICION DE LLEGADA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357313"/>
            <a:ext cx="8713788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s-ES" b="1" smtClean="0"/>
              <a:t>Oficial responsable de Meta</a:t>
            </a:r>
            <a:endParaRPr lang="hu-HU" b="1" smtClean="0"/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Revisa la configuración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Se hace cargo de la cinta de meta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Supervisa la colocación de la línea de meta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Organiza la asistencia médica y los medios de comunicación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Supervisa la colocación de los equipos de cronometraje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Asegura que el cronometraje manual esté preparado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142875" y="1143000"/>
            <a:ext cx="8713788" cy="48768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Supervisar la colocación de la foto finish, en caso de que la haya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Supervisar la colocación de la línea de meta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Supervisar la ubicación de los equipos de cronometraje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Asegurar un mínimo de 15 metros desde la línea de meta al stand de los fotógrafos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Asegurar que los atletas una vez cruzan la línea de meta, no retroceden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Asegurar que los atletas se van hacia la zona de recuperación</a:t>
            </a:r>
          </a:p>
          <a:p>
            <a:pPr lvl="1" eaLnBrk="1" hangingPunct="1">
              <a:lnSpc>
                <a:spcPct val="80000"/>
              </a:lnSpc>
              <a:buFont typeface="Arial" charset="0"/>
              <a:buChar char="•"/>
            </a:pPr>
            <a:r>
              <a:rPr lang="en-US" smtClean="0"/>
              <a:t>Asegurar que Oficiales con experiencia sujetan la cinta de meta y que están preparados para decidir en caso de empate</a:t>
            </a:r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OFICIALES EN META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8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8075" y="357188"/>
            <a:ext cx="54959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smtClean="0"/>
          </a:p>
        </p:txBody>
      </p:sp>
      <p:sp>
        <p:nvSpPr>
          <p:cNvPr id="942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smtClean="0"/>
          </a:p>
        </p:txBody>
      </p:sp>
      <p:pic>
        <p:nvPicPr>
          <p:cNvPr id="942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3" descr="C:\Users\Jorge\Pictures\Triatlon Varias\Meta - lo que sobr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5" descr="C:\Users\Jorge\Desktop\delete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3250" y="1143000"/>
            <a:ext cx="1263650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Jorge\Pictures\Triatlon Competiciones\2012 SerTRI Aviles\SERTRI_AVILES_YERAY_MENENDEZ_M5_506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70647"/>
            <a:ext cx="9164499" cy="598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9933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993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8" name="Picture 6" descr="C:\Users\Jorge\Desktop\check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9913" y="4068763"/>
            <a:ext cx="133508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Los triatletas tienden a caerse como un efecto dominó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Solo los oficiales deben estar en primera línea, y tiene que haber agua en primera instancia, y evitar que los triatletas se caigan, y ayudarles a continuar a la zona de recuperación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La asistencia médica debe estar en un segundo plano, para actuar en caso de necesidad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s-ES" dirty="0" smtClean="0"/>
              <a:t>Metas estrechas, pueden provocar problemas como el que se ve a continuación</a:t>
            </a:r>
            <a:endParaRPr lang="es-ES" dirty="0"/>
          </a:p>
        </p:txBody>
      </p:sp>
      <p:sp>
        <p:nvSpPr>
          <p:cNvPr id="5" name="1 Título"/>
          <p:cNvSpPr txBox="1">
            <a:spLocks/>
          </p:cNvSpPr>
          <p:nvPr/>
        </p:nvSpPr>
        <p:spPr>
          <a:xfrm>
            <a:off x="1619672" y="28104"/>
            <a:ext cx="3456384" cy="1143000"/>
          </a:xfrm>
          <a:prstGeom prst="rect">
            <a:avLst/>
          </a:prstGeom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chemeClr val="tx1"/>
                </a:solidFill>
                <a:latin typeface="Helvetica LT Std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BBB"/>
                </a:solidFill>
                <a:latin typeface="Calibri" pitchFamily="34" charset="0"/>
              </a:defRPr>
            </a:lvl9pPr>
          </a:lstStyle>
          <a:p>
            <a:pPr algn="l"/>
            <a:r>
              <a:rPr lang="es-ES" sz="2800" dirty="0" smtClean="0">
                <a:solidFill>
                  <a:schemeClr val="bg1"/>
                </a:solidFill>
              </a:rPr>
              <a:t>¿Y QUE SUELE PASAR EN META?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4" descr="C:\Users\Jorge\Pictures\Triatlon Varias\Meta - conges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28813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4" descr="C:\Users\Jorge\Pictures\Triatlon Varias\Meta - Oficiales con atlet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3788" y="0"/>
            <a:ext cx="44164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sp>
        <p:nvSpPr>
          <p:cNvPr id="105475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s-ES" smtClean="0"/>
          </a:p>
        </p:txBody>
      </p:sp>
      <p:pic>
        <p:nvPicPr>
          <p:cNvPr id="10547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Jorge\Pictures\Triatlon - Fotos Archivo\43.Meta\Ican Detra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4000" y="0"/>
            <a:ext cx="5400000" cy="40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Jorge\Pictures\Triatlon - Fotos Archivo\43.Meta\Ican adelant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6330" y="2965500"/>
            <a:ext cx="5400000" cy="38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hateagratis.net/blog/wp-content/uploads/2009/08/interrogacion.jpg"/>
          <p:cNvPicPr>
            <a:picLocks noChangeAspect="1" noChangeArrowheads="1"/>
          </p:cNvPicPr>
          <p:nvPr/>
        </p:nvPicPr>
        <p:blipFill>
          <a:blip r:embed="rId4" cstate="email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1066800" cy="13333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48343" y="2743200"/>
            <a:ext cx="8229600" cy="1143000"/>
          </a:xfrm>
        </p:spPr>
        <p:txBody>
          <a:bodyPr/>
          <a:lstStyle/>
          <a:p>
            <a:pPr eaLnBrk="1" hangingPunct="1"/>
            <a:r>
              <a:rPr lang="es-E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rPr>
              <a:t>¿Pensáis que es la </a:t>
            </a:r>
            <a:r>
              <a:rPr lang="es-ES" sz="40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yriad Pro" pitchFamily="34" charset="0"/>
              </a:rPr>
              <a:t>misma competición?</a:t>
            </a:r>
            <a:endParaRPr lang="es-ES" sz="4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yriad Pro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4776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Jorge\Pictures\Triatlon Jorge\DA1_841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12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27281</TotalTime>
  <Words>1397</Words>
  <Application>Microsoft Office PowerPoint</Application>
  <PresentationFormat>Presentación en pantalla (4:3)</PresentationFormat>
  <Paragraphs>266</Paragraphs>
  <Slides>82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82</vt:i4>
      </vt:variant>
    </vt:vector>
  </HeadingPairs>
  <TitlesOfParts>
    <vt:vector size="83" baseType="lpstr">
      <vt:lpstr>Tema de Office</vt:lpstr>
      <vt:lpstr>Delegado Técnico y Oficiales Metodología de Trabajo (Parte A3)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Start Line Officials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SANCION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¿Pensáis que es la misma competición?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Jorge</dc:creator>
  <cp:lastModifiedBy>Jorge</cp:lastModifiedBy>
  <cp:revision>938</cp:revision>
  <dcterms:created xsi:type="dcterms:W3CDTF">2005-10-29T21:34:04Z</dcterms:created>
  <dcterms:modified xsi:type="dcterms:W3CDTF">2012-10-10T07:51:24Z</dcterms:modified>
</cp:coreProperties>
</file>