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14" r:id="rId2"/>
    <p:sldId id="306" r:id="rId3"/>
    <p:sldId id="308" r:id="rId4"/>
    <p:sldId id="280" r:id="rId5"/>
    <p:sldId id="260" r:id="rId6"/>
    <p:sldId id="310" r:id="rId7"/>
    <p:sldId id="265" r:id="rId8"/>
    <p:sldId id="309" r:id="rId9"/>
    <p:sldId id="311" r:id="rId10"/>
    <p:sldId id="303" r:id="rId11"/>
    <p:sldId id="305" r:id="rId12"/>
    <p:sldId id="266" r:id="rId13"/>
    <p:sldId id="267" r:id="rId14"/>
    <p:sldId id="268" r:id="rId15"/>
    <p:sldId id="271" r:id="rId16"/>
    <p:sldId id="272" r:id="rId17"/>
    <p:sldId id="273" r:id="rId18"/>
    <p:sldId id="312" r:id="rId19"/>
    <p:sldId id="313" r:id="rId20"/>
    <p:sldId id="307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00"/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372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5E2DE96-F73C-4210-BAC8-A8C89AA7CAD4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F43BFFB-19AE-4D3B-AD8B-A49D348C269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3804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F332CCB-BDF7-47AC-8C6C-4804D5A433AB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0BC924F-D15C-44E7-AA05-F561B411175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29752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9C3E0-1CC6-4035-9BA9-4FB8439A29B6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9D0DD-83CF-4FCD-B1D8-4CB01A6DE7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00793-291C-4522-A387-0550C8E3A2A2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C1E6-43DB-4455-803E-9D5561D7F61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43829-B669-4013-9D56-2291C10E42CD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8E740-DF60-4683-A50F-D7D73883DC7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BA147-50B8-4518-BCFB-A1BA5216DB4C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537E3-4733-4656-8A12-27681B3308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C376E-7E14-4E4A-A3E8-3DEBA7DDC109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4B7B-0DDD-478E-BCC4-3656C81C46E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13ADD-8D4F-4AFC-ADC9-15AFBAB07C75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30CDF-2C86-4C50-A4D6-FB5697DED8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80C0A-964D-448D-925A-B77FC7B6F2C6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C8B5E-AF6C-449F-9825-7A6972839F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2BB2C-A136-4504-A145-2A3A540424D0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0DD20-F3FC-4620-B7EF-28E4BB0E4BE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C8BD2-5246-4A25-9C84-727025D2D4C6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11BFE-0BE9-4893-8AA8-0DFF25CB3D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78DD-FA31-4E93-94A5-C83AE663EB69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3D933-EDA5-436D-91B2-77BD29A075F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E0AD7-4DD3-4F6D-A73B-783DBD992F1F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E3DBB-0E9C-40E6-B00A-475A0796AAE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9933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71ECFDA-1D43-4590-B3B9-809734E10782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77CED2-3D9F-4AF6-BCD2-39D584D433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1031" name="5 Imagen" descr="oficialesydt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786563" y="6162675"/>
            <a:ext cx="2357437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n 11" descr="portada powerpoint3.jpg"/>
          <p:cNvPicPr>
            <a:picLocks noChangeAspect="1"/>
          </p:cNvPicPr>
          <p:nvPr userDrawn="1"/>
        </p:nvPicPr>
        <p:blipFill rotWithShape="1">
          <a:blip r:embed="rId15" cstate="print"/>
          <a:srcRect t="6677" b="74745"/>
          <a:stretch/>
        </p:blipFill>
        <p:spPr>
          <a:xfrm>
            <a:off x="-16899" y="0"/>
            <a:ext cx="9144000" cy="12010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0070C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yriad Pro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Myriad Pro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Myriad Pro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Myriad Pro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Myriad Pro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Myriad Pro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Myriad Pro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Myriad Pro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70C0"/>
          </a:solidFill>
          <a:latin typeface="Myriad Pro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FORMACION OFICIALES N3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4" name="Rectangle 14"/>
          <p:cNvSpPr txBox="1">
            <a:spLocks noChangeArrowheads="1"/>
          </p:cNvSpPr>
          <p:nvPr/>
        </p:nvSpPr>
        <p:spPr>
          <a:xfrm>
            <a:off x="0" y="1809899"/>
            <a:ext cx="9144000" cy="4643437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70C0"/>
                </a:solidFill>
                <a:latin typeface="Myriad Pro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70C0"/>
                </a:solidFill>
                <a:latin typeface="Myriad Pro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70C0"/>
                </a:solidFill>
                <a:latin typeface="Myriad Pro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70C0"/>
                </a:solidFill>
                <a:latin typeface="Myriad Pro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70C0"/>
                </a:solidFill>
                <a:latin typeface="Myriad Pro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70C0"/>
                </a:solidFill>
                <a:latin typeface="Myriad Pro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70C0"/>
                </a:solidFill>
                <a:latin typeface="Myriad Pro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70C0"/>
                </a:solidFill>
                <a:latin typeface="Myriad Pro" pitchFamily="34" charset="0"/>
              </a:defRPr>
            </a:lvl9pPr>
          </a:lstStyle>
          <a:p>
            <a:pPr eaLnBrk="1" hangingPunct="1">
              <a:defRPr/>
            </a:pPr>
            <a:r>
              <a:rPr lang="es-ES" sz="5400" dirty="0" smtClean="0">
                <a:solidFill>
                  <a:schemeClr val="tx1"/>
                </a:solidFill>
              </a:rPr>
              <a:t>Larga Distancia</a:t>
            </a:r>
            <a:br>
              <a:rPr lang="es-ES" sz="5400" dirty="0" smtClean="0">
                <a:solidFill>
                  <a:schemeClr val="tx1"/>
                </a:solidFill>
              </a:rPr>
            </a:br>
            <a:r>
              <a:rPr lang="es-ES" sz="5400" dirty="0" smtClean="0">
                <a:solidFill>
                  <a:schemeClr val="tx1"/>
                </a:solidFill>
              </a:rPr>
              <a:t>Procedimientos para</a:t>
            </a:r>
            <a:br>
              <a:rPr lang="es-ES" sz="5400" dirty="0" smtClean="0">
                <a:solidFill>
                  <a:schemeClr val="tx1"/>
                </a:solidFill>
              </a:rPr>
            </a:br>
            <a:r>
              <a:rPr lang="es-ES" sz="5400" dirty="0" smtClean="0">
                <a:solidFill>
                  <a:schemeClr val="tx1"/>
                </a:solidFill>
              </a:rPr>
              <a:t>Oficiales</a:t>
            </a:r>
            <a:endParaRPr lang="es-E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9362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Optimización de personal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Movimiento en función del movimiento de la competición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Planificación de descansos y relevos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FORMACION OFICIALES N3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3 Marcador de contenido" descr="Oficiales Challeng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25538"/>
            <a:ext cx="9144000" cy="4886325"/>
          </a:xfr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DISTRIBUCION OFICIALES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Planificación de motos en el circuito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Oficiales responsables de Vehículos y ÂP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Preparación de material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Movimientos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Coordinación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/>
          </p:cNvSpPr>
          <p:nvPr>
            <p:ph type="body" idx="4294967295"/>
          </p:nvPr>
        </p:nvSpPr>
        <p:spPr>
          <a:xfrm>
            <a:off x="684213" y="1844675"/>
            <a:ext cx="7772400" cy="1800225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s-ES" sz="2800" dirty="0" smtClean="0">
                <a:latin typeface="Myriad Pro"/>
              </a:rPr>
              <a:t>Distancia Olímpica			2 minutos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dirty="0" smtClean="0">
                <a:latin typeface="Myriad Pro"/>
              </a:rPr>
              <a:t>Doble a Triple Olímpica		5 minutos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800" dirty="0" smtClean="0">
                <a:latin typeface="Myriad Pro"/>
              </a:rPr>
              <a:t>Superior Triple Olímpica		8 minutos</a:t>
            </a:r>
          </a:p>
        </p:txBody>
      </p:sp>
      <p:sp>
        <p:nvSpPr>
          <p:cNvPr id="24579" name="3 CuadroTexto"/>
          <p:cNvSpPr txBox="1">
            <a:spLocks noChangeArrowheads="1"/>
          </p:cNvSpPr>
          <p:nvPr/>
        </p:nvSpPr>
        <p:spPr bwMode="auto">
          <a:xfrm>
            <a:off x="179388" y="3644900"/>
            <a:ext cx="87137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rgbClr val="0070C0"/>
                </a:solidFill>
                <a:latin typeface="Myriad Pro"/>
              </a:rPr>
              <a:t>(*) En el caso de que alguno de los segmentos, supere en distancia al máximo</a:t>
            </a:r>
          </a:p>
          <a:p>
            <a:r>
              <a:rPr lang="es-ES">
                <a:solidFill>
                  <a:srgbClr val="0070C0"/>
                </a:solidFill>
                <a:latin typeface="Myriad Pro"/>
              </a:rPr>
              <a:t>De la inmediatamente inferior, se considerará como la siguiente distancia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SANCIONES POR DRAFTING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>
              <a:latin typeface="Myriad Pro"/>
            </a:endParaRPr>
          </a:p>
        </p:txBody>
      </p:sp>
      <p:pic>
        <p:nvPicPr>
          <p:cNvPr id="25602" name="Picture 2" descr="C:\Users\Jorge\Pictures\Año 2010\Vitoria\Fotos Patxi 009.JPG"/>
          <p:cNvPicPr>
            <a:picLocks noChangeAspect="1" noChangeArrowheads="1"/>
          </p:cNvPicPr>
          <p:nvPr/>
        </p:nvPicPr>
        <p:blipFill rotWithShape="1">
          <a:blip r:embed="rId2"/>
          <a:srcRect t="6662"/>
          <a:stretch/>
        </p:blipFill>
        <p:spPr bwMode="auto">
          <a:xfrm>
            <a:off x="0" y="1171104"/>
            <a:ext cx="9144000" cy="568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CONTROL DEL DRAFTING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423318"/>
            <a:ext cx="8229600" cy="4525962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Motos con </a:t>
            </a:r>
            <a:r>
              <a:rPr lang="es-ES" sz="2400" dirty="0" smtClean="0">
                <a:latin typeface="Myriad Pro"/>
              </a:rPr>
              <a:t>conductor</a:t>
            </a:r>
            <a:r>
              <a:rPr lang="es-ES" sz="2400" dirty="0" smtClean="0">
                <a:latin typeface="Myriad Pro"/>
              </a:rPr>
              <a:t> </a:t>
            </a:r>
            <a:r>
              <a:rPr lang="es-ES" sz="2400" dirty="0" smtClean="0">
                <a:latin typeface="Myriad Pro"/>
              </a:rPr>
              <a:t>para </a:t>
            </a:r>
            <a:r>
              <a:rPr lang="es-ES" sz="2400" dirty="0" smtClean="0">
                <a:latin typeface="Myriad Pro"/>
              </a:rPr>
              <a:t>Oficiales. Se </a:t>
            </a:r>
            <a:r>
              <a:rPr lang="es-ES" sz="2400" dirty="0" smtClean="0">
                <a:latin typeface="Myriad Pro"/>
              </a:rPr>
              <a:t>reforzara o acondicionara un plan especifico para cada competición dependiendo la complejidad de </a:t>
            </a:r>
            <a:r>
              <a:rPr lang="es-ES" sz="2400" dirty="0" smtClean="0">
                <a:latin typeface="Myriad Pro"/>
              </a:rPr>
              <a:t>esta</a:t>
            </a:r>
            <a:endParaRPr lang="es-ES" sz="2400" dirty="0" smtClean="0">
              <a:latin typeface="Myriad Pro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Cascos para Oficiales (1 por moto)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Carteles identificadores para las motos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Carpa, silla, mesa para anotaciones y cronómetro en el área de penalización. Cámara de fotos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Cartel indicador “PENALTY BOX 1 km” y “PENALTY BOX”.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Hojas anotación de sanciones </a:t>
            </a:r>
            <a:r>
              <a:rPr lang="es-ES" sz="2400" dirty="0" err="1" smtClean="0">
                <a:latin typeface="Myriad Pro"/>
              </a:rPr>
              <a:t>Penalty</a:t>
            </a:r>
            <a:r>
              <a:rPr lang="es-ES" sz="2400" dirty="0" smtClean="0">
                <a:latin typeface="Myriad Pro"/>
              </a:rPr>
              <a:t> Box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Bandera </a:t>
            </a:r>
            <a:r>
              <a:rPr lang="es-ES" sz="2400" dirty="0" smtClean="0">
                <a:latin typeface="Myriad Pro"/>
              </a:rPr>
              <a:t>para </a:t>
            </a:r>
            <a:r>
              <a:rPr lang="es-ES" sz="2400" dirty="0" smtClean="0">
                <a:latin typeface="Myriad Pro"/>
              </a:rPr>
              <a:t>identificación ultimo clasificado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Myriad Pro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MEDIOS MATERIALES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Oficiales asignados a motos y control ciclismo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Oficial responsable vehículos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Oficial responsable área penalización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Oficiales asignados a áreas de penalización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Oficial cierre de carrera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RECURSOS HUMANOS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Silbato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Tarjetas amarilla y roja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Lápiz y bolígrafo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Libreta de anotación</a:t>
            </a:r>
          </a:p>
          <a:p>
            <a:pPr>
              <a:buFont typeface="Wingdings" pitchFamily="2" charset="2"/>
              <a:buChar char="ü"/>
            </a:pPr>
            <a:r>
              <a:rPr lang="es-ES" dirty="0" smtClean="0">
                <a:latin typeface="Myriad Pro"/>
              </a:rPr>
              <a:t>Previsión de chubasquero o ropa de abrigo en función del clima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MATERIAL OFICIALES EN MOTO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58" y="1857364"/>
            <a:ext cx="3000396" cy="186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ES" sz="11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FOP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57158" y="3857628"/>
            <a:ext cx="8358246" cy="18466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ES" sz="9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Jesús Garrido</a:t>
            </a:r>
          </a:p>
          <a:p>
            <a:pPr>
              <a:defRPr/>
            </a:pP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714744" y="1857364"/>
            <a:ext cx="3429024" cy="186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ES" sz="11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Nº27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732240" y="6396335"/>
            <a:ext cx="241176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E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Oficiales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CARTEL MOTO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:\Users\Jorge\Desktop\FETRI 2010\RO.4.Registro Area Penalizacio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0"/>
            <a:ext cx="446405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/>
          </p:cNvSpPr>
          <p:nvPr>
            <p:ph type="body" idx="4294967295"/>
          </p:nvPr>
        </p:nvSpPr>
        <p:spPr>
          <a:xfrm>
            <a:off x="0" y="1484313"/>
            <a:ext cx="9144000" cy="4525962"/>
          </a:xfrm>
        </p:spPr>
        <p:txBody>
          <a:bodyPr/>
          <a:lstStyle/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/>
              <a:t>Recibirá las motos y sus pilotos a los que les indicará sus funciones, llenado de depósito y hora exacta de reunión.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/>
              <a:t>Asignará los carteles indicativos de número de moto y Oficial asignado. Se recomienda una pegatina con el número en la trasera de la moto.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/>
              <a:t>Comprobará que todas las motos tienen casco para el Oficial. De no ser así, el Organizador deberá proveer el casco.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/>
              <a:t>Asegurará que todas las motos tienen el cuenta kilómetros a 0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/>
              <a:t>Distribuirá las motos en el Punto de Encuentro, diferenciando claramente las designadas a Oficiales, Prensa y Organización. </a:t>
            </a: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TENDRAN PREFERENCIA SOBRE EL RESTO LAS ASIGNADAS A OFICIALES.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 RESPONSABLE MOTOS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557338"/>
            <a:ext cx="8785225" cy="4568825"/>
          </a:xfrm>
        </p:spPr>
        <p:txBody>
          <a:bodyPr/>
          <a:lstStyle/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>
                <a:latin typeface="Myriad Pro"/>
              </a:rPr>
              <a:t>Entregará a los Oficiales de área de penalización las actas de anotación de sanciones por </a:t>
            </a:r>
            <a:r>
              <a:rPr lang="es-ES" sz="2400" dirty="0" err="1" smtClean="0">
                <a:latin typeface="Myriad Pro"/>
              </a:rPr>
              <a:t>Drafting</a:t>
            </a:r>
            <a:r>
              <a:rPr lang="es-ES" sz="2400" dirty="0" smtClean="0">
                <a:latin typeface="Myriad Pro"/>
              </a:rPr>
              <a:t>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>
                <a:latin typeface="Myriad Pro"/>
              </a:rPr>
              <a:t>Se asegura que conocen sus funciones.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yriad Pro"/>
              </a:rPr>
              <a:t>IMPORTANTE</a:t>
            </a:r>
            <a:r>
              <a:rPr lang="es-ES" sz="2400" dirty="0" smtClean="0">
                <a:latin typeface="Myriad Pro"/>
              </a:rPr>
              <a:t>: Cubrir toda la información del Acta. Pueden surgir reclamaciones por defecto de forma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400" dirty="0" smtClean="0">
                <a:latin typeface="Myriad Pro"/>
              </a:rPr>
              <a:t>Se encargará junto al organizador del traslado de los oficiales al área de penalización asignada, donde dará su OK al responsable</a:t>
            </a:r>
          </a:p>
          <a:p>
            <a:pPr algn="just">
              <a:buFont typeface="Wingdings" pitchFamily="2" charset="2"/>
              <a:buChar char="ü"/>
              <a:defRPr/>
            </a:pPr>
            <a:endParaRPr lang="es-ES" sz="2400" dirty="0" smtClean="0">
              <a:solidFill>
                <a:srgbClr val="FF0000"/>
              </a:solidFill>
              <a:latin typeface="Myriad Pro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 RESPONSABLE AP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412875"/>
            <a:ext cx="8785225" cy="4713288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El responsable del área de penalización, revisará en el </a:t>
            </a:r>
            <a:r>
              <a:rPr lang="es-ES" sz="2000" dirty="0" err="1" smtClean="0">
                <a:latin typeface="Myriad Pro"/>
              </a:rPr>
              <a:t>Area</a:t>
            </a:r>
            <a:r>
              <a:rPr lang="es-ES" sz="2000" dirty="0" smtClean="0">
                <a:latin typeface="Myriad Pro"/>
              </a:rPr>
              <a:t> de Transición que el flujo de salida de atletas es el correcto y va en relación a los horarios de salida de las motos. Si observara que el flujo se ralentiza o el número de atletas es muy superior al que pueda absorber un oficial, informará al Responsable de Motos para retrasar las salidas.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No permitirá la salida del Oficial asignado con el primer triatleta hasta que no estén incorporados al circuito todas las motos del operativo.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Comprobará que tras la salida de la moto con el último atleta al circuito, no queda nadie detrás o rezagado.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Posteriormente se dirigirá a las área de penalización para comprobar su correcto funcionamiento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 RESPONSABLE AP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557338"/>
            <a:ext cx="8496300" cy="4114800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Tendrán libertad absoluta de movimientos.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Si observaran zonas con posible formación de pelotones, podrán variar su dirección y auxiliar a los Oficiales.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Tendrán comunicación permanente y prioritaria con el Delegado Técnico, Centro de Coordinación y Director de Carrera.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Aseguraran el Avituallamiento (comida) para Oficiales.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El responsable de AP, ayudará, relevará o auxiliará en caso necesario al Oficial de AP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400" dirty="0" smtClean="0">
                <a:latin typeface="Myriad Pro"/>
              </a:rPr>
              <a:t>El Responsable de Motos, ayudará, relevará o auxiliará en caso necesario al Oficial de Moto Cierre Carrera.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endParaRPr lang="es-ES" sz="2400" dirty="0" smtClean="0">
              <a:latin typeface="Myriad Pro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52565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</a:t>
            </a:r>
          </a:p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RESPONSABLES DURANTE COMPETICION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/>
          </p:cNvSpPr>
          <p:nvPr>
            <p:ph type="body" idx="4294967295"/>
          </p:nvPr>
        </p:nvSpPr>
        <p:spPr>
          <a:xfrm>
            <a:off x="250825" y="1557338"/>
            <a:ext cx="8569325" cy="4752975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Al llegar a su </a:t>
            </a:r>
            <a:r>
              <a:rPr lang="es-ES" sz="2000" dirty="0" err="1" smtClean="0">
                <a:latin typeface="Myriad Pro"/>
              </a:rPr>
              <a:t>Area</a:t>
            </a:r>
            <a:r>
              <a:rPr lang="es-ES" sz="2000" dirty="0" smtClean="0">
                <a:latin typeface="Myriad Pro"/>
              </a:rPr>
              <a:t> de Penalización darán el OK al Responsable. 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Anotará y rellenará todos los campos del Acta de Sanciones, siempre con el Oficial que le entrega las sanciones, para asegurar que no hay errores de escritura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Durante el tiempo de sanción, el atleta no podrá realizar ninguna acción que no sea la de permanecer de pie junto a su bicicleta.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Si el sancionado realizará cualquier acción durante el tiempo de sanción, se volverá a comenzar la cuenta desde el principio.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El atleta solo podrá abandonar el </a:t>
            </a:r>
            <a:r>
              <a:rPr lang="es-ES" sz="2000" dirty="0" err="1" smtClean="0">
                <a:latin typeface="Myriad Pro"/>
              </a:rPr>
              <a:t>Area</a:t>
            </a:r>
            <a:r>
              <a:rPr lang="es-ES" sz="2000" dirty="0" smtClean="0">
                <a:latin typeface="Myriad Pro"/>
              </a:rPr>
              <a:t> de Penalización cuando reciba la orden del Oficial.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Esperará la llegada del Responsable de AP para su relevo, descanso, comida, etc.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A su regreso al </a:t>
            </a:r>
            <a:r>
              <a:rPr lang="es-ES" sz="2000" dirty="0" err="1" smtClean="0">
                <a:latin typeface="Myriad Pro"/>
              </a:rPr>
              <a:t>Area</a:t>
            </a:r>
            <a:r>
              <a:rPr lang="es-ES" sz="2000" dirty="0" smtClean="0">
                <a:latin typeface="Myriad Pro"/>
              </a:rPr>
              <a:t> de Transición acudirá al Juez Arbitro a quien entregará el Acta de Sanciones por </a:t>
            </a:r>
            <a:r>
              <a:rPr lang="es-ES" sz="2000" dirty="0" err="1" smtClean="0">
                <a:latin typeface="Myriad Pro"/>
              </a:rPr>
              <a:t>Drafting</a:t>
            </a:r>
            <a:r>
              <a:rPr lang="es-ES" sz="2000" dirty="0" smtClean="0">
                <a:latin typeface="Myriad Pro"/>
              </a:rPr>
              <a:t> y estará localizado para poder aclarar cualquier sanción aplicada.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Fotografiara el dorsal a todos los deportistas que lleguen al </a:t>
            </a:r>
            <a:r>
              <a:rPr lang="es-ES" sz="2000" dirty="0" err="1" smtClean="0">
                <a:latin typeface="Myriad Pro"/>
              </a:rPr>
              <a:t>area</a:t>
            </a:r>
            <a:r>
              <a:rPr lang="es-ES" sz="2000" dirty="0" smtClean="0">
                <a:latin typeface="Myriad Pro"/>
              </a:rPr>
              <a:t>  por </a:t>
            </a:r>
            <a:r>
              <a:rPr lang="es-ES" sz="2000" dirty="0" err="1" smtClean="0">
                <a:latin typeface="Myriad Pro"/>
              </a:rPr>
              <a:t>drafting</a:t>
            </a:r>
            <a:r>
              <a:rPr lang="es-ES" sz="2000" dirty="0" smtClean="0">
                <a:latin typeface="Myriad Pro"/>
              </a:rPr>
              <a:t>.</a:t>
            </a: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</a:pPr>
            <a:endParaRPr lang="es-ES" sz="2000" dirty="0" smtClean="0">
              <a:latin typeface="Myriad Pro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672408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PROCEDIMIENTOS AP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196975"/>
            <a:ext cx="8785225" cy="4608513"/>
          </a:xfrm>
        </p:spPr>
        <p:txBody>
          <a:bodyPr/>
          <a:lstStyle/>
          <a:p>
            <a:pPr algn="just"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Myriad Pro"/>
              </a:rPr>
              <a:t>Acudirán a su moto 5’ antes de la hora asignada. Comprobaran su casco, número de moto y esperaran la orden de salida del Responsable de Motos.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Myriad Pro"/>
              </a:rPr>
              <a:t>Una vez en el circuito mantendrán un ritmo constante acorde a la situación de la carrera, sin acelerar ni retrasarse en exceso.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Myriad Pro"/>
              </a:rPr>
              <a:t>Si llegará a la altura de la moto que le precede, retrasará su posición pero nunca se detendrá en el circuito.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Myriad Pro"/>
              </a:rPr>
              <a:t>Solo podrá detenerse en el circuito ante una situación de emergencia comunicando al Centro de Coordinación la situación y lugar aproximado del incidente.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Myriad Pro"/>
              </a:rPr>
              <a:t>Siempre circularán en el sentido de la carrera, teniendo siempre preferencia de paso los ciclistas con especial cuidado en rotondas y pasos estrechos.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Myriad Pro"/>
              </a:rPr>
              <a:t>Cuando los Oficiales de Moto finalicen su labor, acudirán al Juez Arbitro para comunicar posibles incidencias, sanciones y cerrar su designación.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yriad Pro"/>
              </a:rPr>
              <a:t>SIEMPRE</a:t>
            </a:r>
            <a:r>
              <a:rPr lang="es-ES" sz="1800" dirty="0" smtClean="0">
                <a:latin typeface="Myriad Pro"/>
              </a:rPr>
              <a:t> se pondrán en contacto con el Juez Arbitro.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1800" dirty="0" smtClean="0">
                <a:latin typeface="Myriad Pro"/>
              </a:rPr>
              <a:t>SIEMPRE se para en las </a:t>
            </a:r>
            <a:r>
              <a:rPr lang="es-ES" sz="1800" dirty="0" err="1" smtClean="0">
                <a:latin typeface="Myriad Pro"/>
              </a:rPr>
              <a:t>areas</a:t>
            </a:r>
            <a:r>
              <a:rPr lang="es-ES" sz="1800" dirty="0" smtClean="0">
                <a:latin typeface="Myriad Pro"/>
              </a:rPr>
              <a:t> de </a:t>
            </a:r>
            <a:r>
              <a:rPr lang="es-ES" sz="1800" dirty="0" err="1" smtClean="0">
                <a:latin typeface="Myriad Pro"/>
              </a:rPr>
              <a:t>pènalizacion</a:t>
            </a:r>
            <a:r>
              <a:rPr lang="es-ES" sz="1800" dirty="0" smtClean="0">
                <a:latin typeface="Myriad Pro"/>
              </a:rPr>
              <a:t> aunque no se tengan sanciones donde se </a:t>
            </a:r>
            <a:r>
              <a:rPr lang="es-ES" sz="1800" dirty="0" err="1" smtClean="0">
                <a:latin typeface="Myriad Pro"/>
              </a:rPr>
              <a:t>dara</a:t>
            </a:r>
            <a:r>
              <a:rPr lang="es-ES" sz="1800" dirty="0" smtClean="0">
                <a:latin typeface="Myriad Pro"/>
              </a:rPr>
              <a:t> </a:t>
            </a:r>
            <a:r>
              <a:rPr lang="es-ES" sz="1800" dirty="0" err="1" smtClean="0">
                <a:latin typeface="Myriad Pro"/>
              </a:rPr>
              <a:t>informacion</a:t>
            </a:r>
            <a:r>
              <a:rPr lang="es-ES" sz="1800" dirty="0" smtClean="0">
                <a:latin typeface="Myriad Pro"/>
              </a:rPr>
              <a:t> de la </a:t>
            </a:r>
            <a:r>
              <a:rPr lang="es-ES" sz="1800" dirty="0" err="1" smtClean="0">
                <a:latin typeface="Myriad Pro"/>
              </a:rPr>
              <a:t>competicion</a:t>
            </a:r>
            <a:r>
              <a:rPr lang="es-ES" sz="1800" dirty="0" smtClean="0">
                <a:latin typeface="Myriad Pro"/>
              </a:rPr>
              <a:t> y esta parada </a:t>
            </a:r>
            <a:r>
              <a:rPr lang="es-ES" sz="1800" dirty="0" err="1" smtClean="0">
                <a:latin typeface="Myriad Pro"/>
              </a:rPr>
              <a:t>servira</a:t>
            </a:r>
            <a:r>
              <a:rPr lang="es-ES" sz="1800" dirty="0" smtClean="0">
                <a:latin typeface="Myriad Pro"/>
              </a:rPr>
              <a:t> para reorganizar el movimiento de motos.</a:t>
            </a:r>
          </a:p>
          <a:p>
            <a:pPr algn="just">
              <a:buFont typeface="Wingdings" pitchFamily="2" charset="2"/>
              <a:buChar char="ü"/>
              <a:defRPr/>
            </a:pPr>
            <a:endParaRPr lang="es-ES" sz="1800" dirty="0" smtClean="0">
              <a:latin typeface="Myriad Pro"/>
            </a:endParaRPr>
          </a:p>
          <a:p>
            <a:pPr algn="just">
              <a:buFont typeface="Wingdings" pitchFamily="2" charset="2"/>
              <a:buChar char="ü"/>
              <a:defRPr/>
            </a:pPr>
            <a:endParaRPr lang="es-ES" sz="1800" dirty="0" smtClean="0">
              <a:latin typeface="Myriad Pro"/>
            </a:endParaRPr>
          </a:p>
          <a:p>
            <a:pPr algn="just">
              <a:buFont typeface="Wingdings" pitchFamily="2" charset="2"/>
              <a:buChar char="ü"/>
              <a:defRPr/>
            </a:pPr>
            <a:endParaRPr lang="es-ES" sz="1800" dirty="0" smtClean="0">
              <a:latin typeface="Myriad Pro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ü"/>
              <a:defRPr/>
            </a:pPr>
            <a:endParaRPr lang="es-ES" sz="2000" dirty="0" smtClean="0">
              <a:latin typeface="Myriad Pro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MOTO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orma libre"/>
          <p:cNvSpPr/>
          <p:nvPr/>
        </p:nvSpPr>
        <p:spPr>
          <a:xfrm>
            <a:off x="684213" y="2133600"/>
            <a:ext cx="7775575" cy="3784600"/>
          </a:xfrm>
          <a:custGeom>
            <a:avLst/>
            <a:gdLst>
              <a:gd name="connsiteX0" fmla="*/ 6773055 w 8279567"/>
              <a:gd name="connsiteY0" fmla="*/ 3637613 h 3785016"/>
              <a:gd name="connsiteX1" fmla="*/ 5798695 w 8279567"/>
              <a:gd name="connsiteY1" fmla="*/ 3292839 h 3785016"/>
              <a:gd name="connsiteX2" fmla="*/ 5094157 w 8279567"/>
              <a:gd name="connsiteY2" fmla="*/ 3667593 h 3785016"/>
              <a:gd name="connsiteX3" fmla="*/ 4329658 w 8279567"/>
              <a:gd name="connsiteY3" fmla="*/ 3637613 h 3785016"/>
              <a:gd name="connsiteX4" fmla="*/ 3295337 w 8279567"/>
              <a:gd name="connsiteY4" fmla="*/ 2783174 h 3785016"/>
              <a:gd name="connsiteX5" fmla="*/ 3025514 w 8279567"/>
              <a:gd name="connsiteY5" fmla="*/ 2813154 h 3785016"/>
              <a:gd name="connsiteX6" fmla="*/ 2815652 w 8279567"/>
              <a:gd name="connsiteY6" fmla="*/ 3038007 h 3785016"/>
              <a:gd name="connsiteX7" fmla="*/ 2410917 w 8279567"/>
              <a:gd name="connsiteY7" fmla="*/ 3038007 h 3785016"/>
              <a:gd name="connsiteX8" fmla="*/ 1466537 w 8279567"/>
              <a:gd name="connsiteY8" fmla="*/ 2348459 h 3785016"/>
              <a:gd name="connsiteX9" fmla="*/ 1136754 w 8279567"/>
              <a:gd name="connsiteY9" fmla="*/ 2633272 h 3785016"/>
              <a:gd name="connsiteX10" fmla="*/ 732019 w 8279567"/>
              <a:gd name="connsiteY10" fmla="*/ 2663252 h 3785016"/>
              <a:gd name="connsiteX11" fmla="*/ 357265 w 8279567"/>
              <a:gd name="connsiteY11" fmla="*/ 2303488 h 3785016"/>
              <a:gd name="connsiteX12" fmla="*/ 132413 w 8279567"/>
              <a:gd name="connsiteY12" fmla="*/ 1479029 h 3785016"/>
              <a:gd name="connsiteX13" fmla="*/ 1151744 w 8279567"/>
              <a:gd name="connsiteY13" fmla="*/ 414728 h 3785016"/>
              <a:gd name="connsiteX14" fmla="*/ 1661409 w 8279567"/>
              <a:gd name="connsiteY14" fmla="*/ 354767 h 3785016"/>
              <a:gd name="connsiteX15" fmla="*/ 2575809 w 8279567"/>
              <a:gd name="connsiteY15" fmla="*/ 129915 h 3785016"/>
              <a:gd name="connsiteX16" fmla="*/ 3580150 w 8279567"/>
              <a:gd name="connsiteY16" fmla="*/ 69954 h 3785016"/>
              <a:gd name="connsiteX17" fmla="*/ 4509540 w 8279567"/>
              <a:gd name="connsiteY17" fmla="*/ 549639 h 3785016"/>
              <a:gd name="connsiteX18" fmla="*/ 5169108 w 8279567"/>
              <a:gd name="connsiteY18" fmla="*/ 1194216 h 3785016"/>
              <a:gd name="connsiteX19" fmla="*/ 5513881 w 8279567"/>
              <a:gd name="connsiteY19" fmla="*/ 939384 h 3785016"/>
              <a:gd name="connsiteX20" fmla="*/ 6548203 w 8279567"/>
              <a:gd name="connsiteY20" fmla="*/ 174885 h 3785016"/>
              <a:gd name="connsiteX21" fmla="*/ 7252740 w 8279567"/>
              <a:gd name="connsiteY21" fmla="*/ 264826 h 3785016"/>
              <a:gd name="connsiteX22" fmla="*/ 7897317 w 8279567"/>
              <a:gd name="connsiteY22" fmla="*/ 759502 h 3785016"/>
              <a:gd name="connsiteX23" fmla="*/ 8272072 w 8279567"/>
              <a:gd name="connsiteY23" fmla="*/ 1838793 h 3785016"/>
              <a:gd name="connsiteX24" fmla="*/ 7852347 w 8279567"/>
              <a:gd name="connsiteY24" fmla="*/ 3023016 h 3785016"/>
              <a:gd name="connsiteX25" fmla="*/ 7342681 w 8279567"/>
              <a:gd name="connsiteY25" fmla="*/ 3562662 h 3785016"/>
              <a:gd name="connsiteX26" fmla="*/ 6773055 w 8279567"/>
              <a:gd name="connsiteY26" fmla="*/ 3637613 h 378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279567" h="3785016">
                <a:moveTo>
                  <a:pt x="6773055" y="3637613"/>
                </a:moveTo>
                <a:cubicBezTo>
                  <a:pt x="6515724" y="3592643"/>
                  <a:pt x="6078511" y="3287842"/>
                  <a:pt x="5798695" y="3292839"/>
                </a:cubicBezTo>
                <a:cubicBezTo>
                  <a:pt x="5518879" y="3297836"/>
                  <a:pt x="5338997" y="3610131"/>
                  <a:pt x="5094157" y="3667593"/>
                </a:cubicBezTo>
                <a:cubicBezTo>
                  <a:pt x="4849317" y="3725055"/>
                  <a:pt x="4629461" y="3785016"/>
                  <a:pt x="4329658" y="3637613"/>
                </a:cubicBezTo>
                <a:cubicBezTo>
                  <a:pt x="4029855" y="3490210"/>
                  <a:pt x="3512694" y="2920584"/>
                  <a:pt x="3295337" y="2783174"/>
                </a:cubicBezTo>
                <a:cubicBezTo>
                  <a:pt x="3077980" y="2645764"/>
                  <a:pt x="3105462" y="2770682"/>
                  <a:pt x="3025514" y="2813154"/>
                </a:cubicBezTo>
                <a:cubicBezTo>
                  <a:pt x="2945567" y="2855626"/>
                  <a:pt x="2918085" y="3000532"/>
                  <a:pt x="2815652" y="3038007"/>
                </a:cubicBezTo>
                <a:cubicBezTo>
                  <a:pt x="2713219" y="3075483"/>
                  <a:pt x="2635770" y="3152932"/>
                  <a:pt x="2410917" y="3038007"/>
                </a:cubicBezTo>
                <a:cubicBezTo>
                  <a:pt x="2186065" y="2923082"/>
                  <a:pt x="1678898" y="2415915"/>
                  <a:pt x="1466537" y="2348459"/>
                </a:cubicBezTo>
                <a:cubicBezTo>
                  <a:pt x="1254177" y="2281003"/>
                  <a:pt x="1259174" y="2580807"/>
                  <a:pt x="1136754" y="2633272"/>
                </a:cubicBezTo>
                <a:cubicBezTo>
                  <a:pt x="1014334" y="2685738"/>
                  <a:pt x="861934" y="2718216"/>
                  <a:pt x="732019" y="2663252"/>
                </a:cubicBezTo>
                <a:cubicBezTo>
                  <a:pt x="602104" y="2608288"/>
                  <a:pt x="457199" y="2500858"/>
                  <a:pt x="357265" y="2303488"/>
                </a:cubicBezTo>
                <a:cubicBezTo>
                  <a:pt x="257331" y="2106118"/>
                  <a:pt x="0" y="1793822"/>
                  <a:pt x="132413" y="1479029"/>
                </a:cubicBezTo>
                <a:cubicBezTo>
                  <a:pt x="264826" y="1164236"/>
                  <a:pt x="896911" y="602105"/>
                  <a:pt x="1151744" y="414728"/>
                </a:cubicBezTo>
                <a:cubicBezTo>
                  <a:pt x="1406577" y="227351"/>
                  <a:pt x="1424065" y="402236"/>
                  <a:pt x="1661409" y="354767"/>
                </a:cubicBezTo>
                <a:cubicBezTo>
                  <a:pt x="1898753" y="307298"/>
                  <a:pt x="2256019" y="177384"/>
                  <a:pt x="2575809" y="129915"/>
                </a:cubicBezTo>
                <a:cubicBezTo>
                  <a:pt x="2895599" y="82446"/>
                  <a:pt x="3257862" y="0"/>
                  <a:pt x="3580150" y="69954"/>
                </a:cubicBezTo>
                <a:cubicBezTo>
                  <a:pt x="3902438" y="139908"/>
                  <a:pt x="4244714" y="362262"/>
                  <a:pt x="4509540" y="549639"/>
                </a:cubicBezTo>
                <a:cubicBezTo>
                  <a:pt x="4774366" y="737016"/>
                  <a:pt x="5001718" y="1129259"/>
                  <a:pt x="5169108" y="1194216"/>
                </a:cubicBezTo>
                <a:cubicBezTo>
                  <a:pt x="5336498" y="1259173"/>
                  <a:pt x="5513881" y="939384"/>
                  <a:pt x="5513881" y="939384"/>
                </a:cubicBezTo>
                <a:cubicBezTo>
                  <a:pt x="5743730" y="769496"/>
                  <a:pt x="6258393" y="287311"/>
                  <a:pt x="6548203" y="174885"/>
                </a:cubicBezTo>
                <a:cubicBezTo>
                  <a:pt x="6838013" y="62459"/>
                  <a:pt x="7027888" y="167390"/>
                  <a:pt x="7252740" y="264826"/>
                </a:cubicBezTo>
                <a:cubicBezTo>
                  <a:pt x="7477592" y="362262"/>
                  <a:pt x="7727428" y="497174"/>
                  <a:pt x="7897317" y="759502"/>
                </a:cubicBezTo>
                <a:cubicBezTo>
                  <a:pt x="8067206" y="1021830"/>
                  <a:pt x="8279567" y="1461541"/>
                  <a:pt x="8272072" y="1838793"/>
                </a:cubicBezTo>
                <a:cubicBezTo>
                  <a:pt x="8264577" y="2216045"/>
                  <a:pt x="8007246" y="2735705"/>
                  <a:pt x="7852347" y="3023016"/>
                </a:cubicBezTo>
                <a:cubicBezTo>
                  <a:pt x="7697449" y="3310328"/>
                  <a:pt x="7517566" y="3455233"/>
                  <a:pt x="7342681" y="3562662"/>
                </a:cubicBezTo>
                <a:cubicBezTo>
                  <a:pt x="7167796" y="3670091"/>
                  <a:pt x="7030386" y="3682584"/>
                  <a:pt x="6773055" y="3637613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grpSp>
        <p:nvGrpSpPr>
          <p:cNvPr id="37891" name="4 Grupo"/>
          <p:cNvGrpSpPr>
            <a:grpSpLocks/>
          </p:cNvGrpSpPr>
          <p:nvPr/>
        </p:nvGrpSpPr>
        <p:grpSpPr bwMode="auto">
          <a:xfrm>
            <a:off x="4572000" y="5949950"/>
            <a:ext cx="566738" cy="574675"/>
            <a:chOff x="-828600" y="620688"/>
            <a:chExt cx="1588725" cy="1512000"/>
          </a:xfrm>
        </p:grpSpPr>
        <p:pic>
          <p:nvPicPr>
            <p:cNvPr id="37902" name="Picture 2" descr="http://upload.wikimedia.org/wikipedia/commons/thumb/b/bb/Feature_parking.svg/400px-Feature_parking.svg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828600" y="620688"/>
              <a:ext cx="1512000" cy="151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3" name="6 CuadroTexto"/>
            <p:cNvSpPr txBox="1">
              <a:spLocks noChangeArrowheads="1"/>
            </p:cNvSpPr>
            <p:nvPr/>
          </p:nvSpPr>
          <p:spPr bwMode="auto">
            <a:xfrm>
              <a:off x="-223733" y="1565793"/>
              <a:ext cx="983858" cy="484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600" b="1">
                  <a:solidFill>
                    <a:schemeClr val="bg1"/>
                  </a:solidFill>
                </a:rPr>
                <a:t>BOX</a:t>
              </a:r>
            </a:p>
          </p:txBody>
        </p:sp>
      </p:grpSp>
      <p:grpSp>
        <p:nvGrpSpPr>
          <p:cNvPr id="37892" name="7 Grupo"/>
          <p:cNvGrpSpPr>
            <a:grpSpLocks/>
          </p:cNvGrpSpPr>
          <p:nvPr/>
        </p:nvGrpSpPr>
        <p:grpSpPr bwMode="auto">
          <a:xfrm>
            <a:off x="5003800" y="1989138"/>
            <a:ext cx="568325" cy="576262"/>
            <a:chOff x="-828600" y="620688"/>
            <a:chExt cx="1588725" cy="1512000"/>
          </a:xfrm>
        </p:grpSpPr>
        <p:pic>
          <p:nvPicPr>
            <p:cNvPr id="37900" name="Picture 2" descr="http://upload.wikimedia.org/wikipedia/commons/thumb/b/bb/Feature_parking.svg/400px-Feature_parking.svg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828600" y="620688"/>
              <a:ext cx="1512000" cy="151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901" name="9 CuadroTexto"/>
            <p:cNvSpPr txBox="1">
              <a:spLocks noChangeArrowheads="1"/>
            </p:cNvSpPr>
            <p:nvPr/>
          </p:nvSpPr>
          <p:spPr bwMode="auto">
            <a:xfrm>
              <a:off x="-223733" y="1565793"/>
              <a:ext cx="983858" cy="484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600" b="1">
                  <a:solidFill>
                    <a:schemeClr val="bg1"/>
                  </a:solidFill>
                </a:rPr>
                <a:t>BOX</a:t>
              </a:r>
            </a:p>
          </p:txBody>
        </p:sp>
      </p:grpSp>
      <p:pic>
        <p:nvPicPr>
          <p:cNvPr id="11" name="Picture 2" descr="http://www.logo-arte.com/generico/picts/pict0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556792"/>
            <a:ext cx="539999" cy="5400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2" name="Picture 2" descr="http://www.logo-arte.com/generico/picts/pict0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6021288"/>
            <a:ext cx="539999" cy="5400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3" name="Picture 2" descr="http://www.logo-arte.com/generico/picts/pict0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08" y="2564904"/>
            <a:ext cx="539999" cy="5400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4" name="Picture 2" descr="http://www.logo-arte.com/generico/picts/pict0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869160"/>
            <a:ext cx="539999" cy="5400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26" name="Picture 2" descr="http://www.gas-scooters-on-the-web.com/image-files/pocket_bike_harley.gif"/>
          <p:cNvPicPr>
            <a:picLocks noChangeAspect="1" noChangeArrowheads="1"/>
          </p:cNvPicPr>
          <p:nvPr/>
        </p:nvPicPr>
        <p:blipFill>
          <a:blip r:embed="rId4"/>
          <a:srcRect t="20160" b="19360"/>
          <a:stretch>
            <a:fillRect/>
          </a:stretch>
        </p:blipFill>
        <p:spPr bwMode="auto">
          <a:xfrm>
            <a:off x="4572000" y="4797425"/>
            <a:ext cx="10795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www.atvsscooter.com/products/geely_scooter/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35375" y="4508500"/>
            <a:ext cx="1169988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1 Título"/>
          <p:cNvSpPr txBox="1">
            <a:spLocks/>
          </p:cNvSpPr>
          <p:nvPr/>
        </p:nvSpPr>
        <p:spPr bwMode="auto">
          <a:xfrm>
            <a:off x="0" y="3454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s-ES" sz="4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Primer atleta, fin primera vuelta</a:t>
            </a:r>
          </a:p>
        </p:txBody>
      </p:sp>
      <p:sp>
        <p:nvSpPr>
          <p:cNvPr id="18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EJEMPLO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486 0.00462 L -0.16059 -0.05642 L -0.18698 -0.01503 L -0.21337 -0.00393 L -0.33281 -0.1089 L -0.34757 -0.1089 L -0.36059 -0.07815 L -0.38542 -0.0652 L -0.43108 -0.08046 L -0.47865 -0.19607 L -0.46059 -0.26821 L -0.35087 -0.40578 L -0.31962 -0.40139 L -0.15417 -0.44948 L -0.10174 -0.4363 L -0.04427 -0.39931 L -0.00486 -0.3533 L 0.04253 -0.27908 L 0.05885 -0.27908 L 0.07708 -0.3052 L 0.09982 -0.33804 L 0.15729 -0.40347 L 0.19826 -0.4363 L 0.24913 -0.42312 L 0.29826 -0.38613 L 0.3375 -0.3163 L 0.36545 -0.21133 L 0.36389 -0.1526 L 0.3375 -0.05434 L 0.30486 0.02428 L 0.27048 0.07029 L 0.25087 0.07884 L 0.21632 0.08555 L 0.18368 0.06589 L 0.12291 0.03306 L 0.10642 0.03098 L 0.07535 0.05272 L 0.04253 0.07884 L 0.00486 0.09202 L -0.01962 0.08763 L -0.05261 0.07029 " pathEditMode="relative" ptsTypes="AAAAAAAAAAAAAAAAAAAAAAAAAAAAAAAAAAAAAAAAA">
                                      <p:cBhvr>
                                        <p:cTn id="6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4509E-6 L -0.05087 -0.05688 L -0.06719 -0.0437 L -0.09028 -0.01526 L -0.10191 -0.00647 L -0.22795 -0.11144 L -0.24271 -0.10705 L -0.26077 -0.07653 L -0.28524 -0.06335 L -0.32136 -0.083 L -0.36893 -0.203 L -0.35903 -0.26636 L -0.24427 -0.41271 L -0.21649 -0.40393 L -0.05417 -0.4541 L -0.0033 -0.43884 L 0.05399 -0.40832 L 0.10469 -0.35584 L 0.15226 -0.28832 L 0.17378 -0.29248 L 0.21285 -0.35584 L 0.2868 -0.43006 L 0.33437 -0.43884 L 0.40972 -0.38636 L 0.44913 -0.30774 L 0.47205 -0.19861 L 0.47205 -0.15283 L 0.44583 -0.05456 L 0.40312 0.04139 L 0.37535 0.06775 L 0.34427 0.08301 L 0.31632 0.0807 L 0.2243 0.02613 L 0.20816 0.03052 L 0.17378 0.06335 L 0.13107 0.0874 L 0.10156 0.09179 L 0.07535 0.0807 " pathEditMode="relative" ptsTypes="AAAAAAAAAAAAAAAAAAAAAAAAAAAAAAAAAAAAAA">
                                      <p:cBhvr>
                                        <p:cTn id="17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6 0.07029 L -0.1526 -0.04763 L -0.1625 -0.05642 L -0.17726 -0.03029 L -0.21337 -0.00393 L -0.23958 -0.00833 L -0.32969 -0.10659 L -0.34444 -0.11098 L -0.3559 -0.08694 L -0.38055 -0.06289 L -0.41649 -0.0652 L -0.44114 -0.09572 L -0.48212 -0.20925 L -0.46076 -0.277 L -0.3592 -0.40347 L -0.31823 -0.40347 L -0.14774 -0.44717 L -0.08542 -0.42544 L -0.02482 -0.37526 L 0.02761 -0.3052 L 0.0507 -0.28139 L 0.06875 -0.29873 L 0.11285 -0.36 L 0.16702 -0.41017 L 0.20469 -0.4363 L 0.27188 -0.41017 L 0.31788 -0.35769 L 0.36042 -0.23538 L 0.36545 -0.1526 L 0.34236 -0.05434 L 0.28993 0.05063 L 0.25399 0.07676 L 0.22118 0.08555 L 0.17518 0.0615 " pathEditMode="relative" ptsTypes="AAAAAAAAAAAAAAAAAAAAAAAAAAAAAAAAAA">
                                      <p:cBhvr>
                                        <p:cTn id="19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ES" dirty="0" smtClean="0"/>
              <a:t>Nuestro </a:t>
            </a:r>
            <a:r>
              <a:rPr lang="es-ES" dirty="0" err="1" smtClean="0"/>
              <a:t>Exito</a:t>
            </a:r>
            <a:endParaRPr lang="es-ES" dirty="0"/>
          </a:p>
        </p:txBody>
      </p:sp>
      <p:sp>
        <p:nvSpPr>
          <p:cNvPr id="4" name="3 Forma libre"/>
          <p:cNvSpPr/>
          <p:nvPr/>
        </p:nvSpPr>
        <p:spPr>
          <a:xfrm>
            <a:off x="684213" y="2133600"/>
            <a:ext cx="7775575" cy="3784600"/>
          </a:xfrm>
          <a:custGeom>
            <a:avLst/>
            <a:gdLst>
              <a:gd name="connsiteX0" fmla="*/ 6773055 w 8279567"/>
              <a:gd name="connsiteY0" fmla="*/ 3637613 h 3785016"/>
              <a:gd name="connsiteX1" fmla="*/ 5798695 w 8279567"/>
              <a:gd name="connsiteY1" fmla="*/ 3292839 h 3785016"/>
              <a:gd name="connsiteX2" fmla="*/ 5094157 w 8279567"/>
              <a:gd name="connsiteY2" fmla="*/ 3667593 h 3785016"/>
              <a:gd name="connsiteX3" fmla="*/ 4329658 w 8279567"/>
              <a:gd name="connsiteY3" fmla="*/ 3637613 h 3785016"/>
              <a:gd name="connsiteX4" fmla="*/ 3295337 w 8279567"/>
              <a:gd name="connsiteY4" fmla="*/ 2783174 h 3785016"/>
              <a:gd name="connsiteX5" fmla="*/ 3025514 w 8279567"/>
              <a:gd name="connsiteY5" fmla="*/ 2813154 h 3785016"/>
              <a:gd name="connsiteX6" fmla="*/ 2815652 w 8279567"/>
              <a:gd name="connsiteY6" fmla="*/ 3038007 h 3785016"/>
              <a:gd name="connsiteX7" fmla="*/ 2410917 w 8279567"/>
              <a:gd name="connsiteY7" fmla="*/ 3038007 h 3785016"/>
              <a:gd name="connsiteX8" fmla="*/ 1466537 w 8279567"/>
              <a:gd name="connsiteY8" fmla="*/ 2348459 h 3785016"/>
              <a:gd name="connsiteX9" fmla="*/ 1136754 w 8279567"/>
              <a:gd name="connsiteY9" fmla="*/ 2633272 h 3785016"/>
              <a:gd name="connsiteX10" fmla="*/ 732019 w 8279567"/>
              <a:gd name="connsiteY10" fmla="*/ 2663252 h 3785016"/>
              <a:gd name="connsiteX11" fmla="*/ 357265 w 8279567"/>
              <a:gd name="connsiteY11" fmla="*/ 2303488 h 3785016"/>
              <a:gd name="connsiteX12" fmla="*/ 132413 w 8279567"/>
              <a:gd name="connsiteY12" fmla="*/ 1479029 h 3785016"/>
              <a:gd name="connsiteX13" fmla="*/ 1151744 w 8279567"/>
              <a:gd name="connsiteY13" fmla="*/ 414728 h 3785016"/>
              <a:gd name="connsiteX14" fmla="*/ 1661409 w 8279567"/>
              <a:gd name="connsiteY14" fmla="*/ 354767 h 3785016"/>
              <a:gd name="connsiteX15" fmla="*/ 2575809 w 8279567"/>
              <a:gd name="connsiteY15" fmla="*/ 129915 h 3785016"/>
              <a:gd name="connsiteX16" fmla="*/ 3580150 w 8279567"/>
              <a:gd name="connsiteY16" fmla="*/ 69954 h 3785016"/>
              <a:gd name="connsiteX17" fmla="*/ 4509540 w 8279567"/>
              <a:gd name="connsiteY17" fmla="*/ 549639 h 3785016"/>
              <a:gd name="connsiteX18" fmla="*/ 5169108 w 8279567"/>
              <a:gd name="connsiteY18" fmla="*/ 1194216 h 3785016"/>
              <a:gd name="connsiteX19" fmla="*/ 5513881 w 8279567"/>
              <a:gd name="connsiteY19" fmla="*/ 939384 h 3785016"/>
              <a:gd name="connsiteX20" fmla="*/ 6548203 w 8279567"/>
              <a:gd name="connsiteY20" fmla="*/ 174885 h 3785016"/>
              <a:gd name="connsiteX21" fmla="*/ 7252740 w 8279567"/>
              <a:gd name="connsiteY21" fmla="*/ 264826 h 3785016"/>
              <a:gd name="connsiteX22" fmla="*/ 7897317 w 8279567"/>
              <a:gd name="connsiteY22" fmla="*/ 759502 h 3785016"/>
              <a:gd name="connsiteX23" fmla="*/ 8272072 w 8279567"/>
              <a:gd name="connsiteY23" fmla="*/ 1838793 h 3785016"/>
              <a:gd name="connsiteX24" fmla="*/ 7852347 w 8279567"/>
              <a:gd name="connsiteY24" fmla="*/ 3023016 h 3785016"/>
              <a:gd name="connsiteX25" fmla="*/ 7342681 w 8279567"/>
              <a:gd name="connsiteY25" fmla="*/ 3562662 h 3785016"/>
              <a:gd name="connsiteX26" fmla="*/ 6773055 w 8279567"/>
              <a:gd name="connsiteY26" fmla="*/ 3637613 h 378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8279567" h="3785016">
                <a:moveTo>
                  <a:pt x="6773055" y="3637613"/>
                </a:moveTo>
                <a:cubicBezTo>
                  <a:pt x="6515724" y="3592643"/>
                  <a:pt x="6078511" y="3287842"/>
                  <a:pt x="5798695" y="3292839"/>
                </a:cubicBezTo>
                <a:cubicBezTo>
                  <a:pt x="5518879" y="3297836"/>
                  <a:pt x="5338997" y="3610131"/>
                  <a:pt x="5094157" y="3667593"/>
                </a:cubicBezTo>
                <a:cubicBezTo>
                  <a:pt x="4849317" y="3725055"/>
                  <a:pt x="4629461" y="3785016"/>
                  <a:pt x="4329658" y="3637613"/>
                </a:cubicBezTo>
                <a:cubicBezTo>
                  <a:pt x="4029855" y="3490210"/>
                  <a:pt x="3512694" y="2920584"/>
                  <a:pt x="3295337" y="2783174"/>
                </a:cubicBezTo>
                <a:cubicBezTo>
                  <a:pt x="3077980" y="2645764"/>
                  <a:pt x="3105462" y="2770682"/>
                  <a:pt x="3025514" y="2813154"/>
                </a:cubicBezTo>
                <a:cubicBezTo>
                  <a:pt x="2945567" y="2855626"/>
                  <a:pt x="2918085" y="3000532"/>
                  <a:pt x="2815652" y="3038007"/>
                </a:cubicBezTo>
                <a:cubicBezTo>
                  <a:pt x="2713219" y="3075483"/>
                  <a:pt x="2635770" y="3152932"/>
                  <a:pt x="2410917" y="3038007"/>
                </a:cubicBezTo>
                <a:cubicBezTo>
                  <a:pt x="2186065" y="2923082"/>
                  <a:pt x="1678898" y="2415915"/>
                  <a:pt x="1466537" y="2348459"/>
                </a:cubicBezTo>
                <a:cubicBezTo>
                  <a:pt x="1254177" y="2281003"/>
                  <a:pt x="1259174" y="2580807"/>
                  <a:pt x="1136754" y="2633272"/>
                </a:cubicBezTo>
                <a:cubicBezTo>
                  <a:pt x="1014334" y="2685738"/>
                  <a:pt x="861934" y="2718216"/>
                  <a:pt x="732019" y="2663252"/>
                </a:cubicBezTo>
                <a:cubicBezTo>
                  <a:pt x="602104" y="2608288"/>
                  <a:pt x="457199" y="2500858"/>
                  <a:pt x="357265" y="2303488"/>
                </a:cubicBezTo>
                <a:cubicBezTo>
                  <a:pt x="257331" y="2106118"/>
                  <a:pt x="0" y="1793822"/>
                  <a:pt x="132413" y="1479029"/>
                </a:cubicBezTo>
                <a:cubicBezTo>
                  <a:pt x="264826" y="1164236"/>
                  <a:pt x="896911" y="602105"/>
                  <a:pt x="1151744" y="414728"/>
                </a:cubicBezTo>
                <a:cubicBezTo>
                  <a:pt x="1406577" y="227351"/>
                  <a:pt x="1424065" y="402236"/>
                  <a:pt x="1661409" y="354767"/>
                </a:cubicBezTo>
                <a:cubicBezTo>
                  <a:pt x="1898753" y="307298"/>
                  <a:pt x="2256019" y="177384"/>
                  <a:pt x="2575809" y="129915"/>
                </a:cubicBezTo>
                <a:cubicBezTo>
                  <a:pt x="2895599" y="82446"/>
                  <a:pt x="3257862" y="0"/>
                  <a:pt x="3580150" y="69954"/>
                </a:cubicBezTo>
                <a:cubicBezTo>
                  <a:pt x="3902438" y="139908"/>
                  <a:pt x="4244714" y="362262"/>
                  <a:pt x="4509540" y="549639"/>
                </a:cubicBezTo>
                <a:cubicBezTo>
                  <a:pt x="4774366" y="737016"/>
                  <a:pt x="5001718" y="1129259"/>
                  <a:pt x="5169108" y="1194216"/>
                </a:cubicBezTo>
                <a:cubicBezTo>
                  <a:pt x="5336498" y="1259173"/>
                  <a:pt x="5513881" y="939384"/>
                  <a:pt x="5513881" y="939384"/>
                </a:cubicBezTo>
                <a:cubicBezTo>
                  <a:pt x="5743730" y="769496"/>
                  <a:pt x="6258393" y="287311"/>
                  <a:pt x="6548203" y="174885"/>
                </a:cubicBezTo>
                <a:cubicBezTo>
                  <a:pt x="6838013" y="62459"/>
                  <a:pt x="7027888" y="167390"/>
                  <a:pt x="7252740" y="264826"/>
                </a:cubicBezTo>
                <a:cubicBezTo>
                  <a:pt x="7477592" y="362262"/>
                  <a:pt x="7727428" y="497174"/>
                  <a:pt x="7897317" y="759502"/>
                </a:cubicBezTo>
                <a:cubicBezTo>
                  <a:pt x="8067206" y="1021830"/>
                  <a:pt x="8279567" y="1461541"/>
                  <a:pt x="8272072" y="1838793"/>
                </a:cubicBezTo>
                <a:cubicBezTo>
                  <a:pt x="8264577" y="2216045"/>
                  <a:pt x="8007246" y="2735705"/>
                  <a:pt x="7852347" y="3023016"/>
                </a:cubicBezTo>
                <a:cubicBezTo>
                  <a:pt x="7697449" y="3310328"/>
                  <a:pt x="7517566" y="3455233"/>
                  <a:pt x="7342681" y="3562662"/>
                </a:cubicBezTo>
                <a:cubicBezTo>
                  <a:pt x="7167796" y="3670091"/>
                  <a:pt x="7030386" y="3682584"/>
                  <a:pt x="6773055" y="3637613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grpSp>
        <p:nvGrpSpPr>
          <p:cNvPr id="38915" name="4 Grupo"/>
          <p:cNvGrpSpPr>
            <a:grpSpLocks/>
          </p:cNvGrpSpPr>
          <p:nvPr/>
        </p:nvGrpSpPr>
        <p:grpSpPr bwMode="auto">
          <a:xfrm>
            <a:off x="4572000" y="5949950"/>
            <a:ext cx="566738" cy="574675"/>
            <a:chOff x="-828600" y="620688"/>
            <a:chExt cx="1588725" cy="1512000"/>
          </a:xfrm>
        </p:grpSpPr>
        <p:pic>
          <p:nvPicPr>
            <p:cNvPr id="38928" name="Picture 2" descr="http://upload.wikimedia.org/wikipedia/commons/thumb/b/bb/Feature_parking.svg/400px-Feature_parking.svg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828600" y="620688"/>
              <a:ext cx="1512000" cy="151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9" name="6 CuadroTexto"/>
            <p:cNvSpPr txBox="1">
              <a:spLocks noChangeArrowheads="1"/>
            </p:cNvSpPr>
            <p:nvPr/>
          </p:nvSpPr>
          <p:spPr bwMode="auto">
            <a:xfrm>
              <a:off x="-223733" y="1565793"/>
              <a:ext cx="983858" cy="484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600" b="1">
                  <a:solidFill>
                    <a:schemeClr val="bg1"/>
                  </a:solidFill>
                </a:rPr>
                <a:t>BOX</a:t>
              </a:r>
            </a:p>
          </p:txBody>
        </p:sp>
      </p:grpSp>
      <p:grpSp>
        <p:nvGrpSpPr>
          <p:cNvPr id="38916" name="7 Grupo"/>
          <p:cNvGrpSpPr>
            <a:grpSpLocks/>
          </p:cNvGrpSpPr>
          <p:nvPr/>
        </p:nvGrpSpPr>
        <p:grpSpPr bwMode="auto">
          <a:xfrm>
            <a:off x="5003800" y="1989138"/>
            <a:ext cx="568325" cy="576262"/>
            <a:chOff x="-828600" y="620688"/>
            <a:chExt cx="1588725" cy="1512000"/>
          </a:xfrm>
        </p:grpSpPr>
        <p:pic>
          <p:nvPicPr>
            <p:cNvPr id="38926" name="Picture 2" descr="http://upload.wikimedia.org/wikipedia/commons/thumb/b/bb/Feature_parking.svg/400px-Feature_parking.svg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828600" y="620688"/>
              <a:ext cx="1512000" cy="151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7" name="9 CuadroTexto"/>
            <p:cNvSpPr txBox="1">
              <a:spLocks noChangeArrowheads="1"/>
            </p:cNvSpPr>
            <p:nvPr/>
          </p:nvSpPr>
          <p:spPr bwMode="auto">
            <a:xfrm>
              <a:off x="-223733" y="1565793"/>
              <a:ext cx="983858" cy="484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sz="600" b="1">
                  <a:solidFill>
                    <a:schemeClr val="bg1"/>
                  </a:solidFill>
                </a:rPr>
                <a:t>BOX</a:t>
              </a:r>
            </a:p>
          </p:txBody>
        </p:sp>
      </p:grpSp>
      <p:pic>
        <p:nvPicPr>
          <p:cNvPr id="11" name="Picture 2" descr="http://www.logo-arte.com/generico/picts/pict0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556792"/>
            <a:ext cx="539999" cy="5400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2" name="Picture 2" descr="http://www.logo-arte.com/generico/picts/pict0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6021288"/>
            <a:ext cx="539999" cy="5400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3" name="Picture 2" descr="http://www.logo-arte.com/generico/picts/pict0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4408" y="2564904"/>
            <a:ext cx="539999" cy="5400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4" name="Picture 2" descr="http://www.logo-arte.com/generico/picts/pict0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869160"/>
            <a:ext cx="539999" cy="54000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26" name="Picture 2" descr="http://www.gas-scooters-on-the-web.com/image-files/pocket_bike_harley.gif"/>
          <p:cNvPicPr>
            <a:picLocks noChangeAspect="1" noChangeArrowheads="1"/>
          </p:cNvPicPr>
          <p:nvPr/>
        </p:nvPicPr>
        <p:blipFill>
          <a:blip r:embed="rId4"/>
          <a:srcRect t="20160" b="19360"/>
          <a:stretch>
            <a:fillRect/>
          </a:stretch>
        </p:blipFill>
        <p:spPr bwMode="auto">
          <a:xfrm>
            <a:off x="6732588" y="4652963"/>
            <a:ext cx="10795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://www.atvsscooter.com/products/geely_scooter/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1275" y="4437063"/>
            <a:ext cx="1169988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http://www.atvsscooter.com/products/geely_scooter/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2133600"/>
            <a:ext cx="1168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http://www.gas-scooters-on-the-web.com/image-files/pocket_bike_harley.gif"/>
          <p:cNvPicPr>
            <a:picLocks noChangeAspect="1" noChangeArrowheads="1"/>
          </p:cNvPicPr>
          <p:nvPr/>
        </p:nvPicPr>
        <p:blipFill>
          <a:blip r:embed="rId4"/>
          <a:srcRect t="20160" b="19360"/>
          <a:stretch>
            <a:fillRect/>
          </a:stretch>
        </p:blipFill>
        <p:spPr bwMode="auto">
          <a:xfrm>
            <a:off x="900113" y="3429000"/>
            <a:ext cx="10795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 descr="http://www.atvsscooter.com/products/geely_scooter/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0338" y="2276475"/>
            <a:ext cx="1168400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6.01156E-6 L -0.03281 -0.02636 L -0.08854 0.02173 L -0.20659 -0.0874 L -0.27708 -0.03284 L -0.35086 -0.19214 L -0.22465 -0.38868 L 0.02136 -0.4192 L 0.17188 -0.26636 L 0.25556 -0.36024 L 0.34757 -0.41272 L 0.4441 -0.34498 L 0.49323 -0.15515 L 0.42136 0.08069 L 0.35903 0.10242 L 0.24896 0.04786 L 0.17709 0.09387 L 0.12292 0.11352 L 0.02622 0.04346 L 0.0099 0.00855 " pathEditMode="relative" ptsTypes="AAAAAAAAAAAAAAAAAAAA">
                                      <p:cBhvr>
                                        <p:cTn id="6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6893 0.0185 L -0.07553 -0.04925 L 0.04253 -0.20855 L 0.0901 -0.19769 L 0.26875 -0.25665 L 0.44253 -0.07977 L 0.46718 -0.08208 L 0.60486 -0.24578 L 0.72447 -0.16277 L 0.76215 -0.02312 L 0.76215 0.04463 L 0.71961 0.21711 L 0.63437 0.28925 L 0.51458 0.22359 L 0.47361 0.2585 L 0.40312 0.29572 L 0.34583 0.26729 L 0.23767 0.14289 L 0.19982 0.18428 L 0.15885 0.18867 L 0.06215 0.08601 L 0.03263 0.12532 L -0.0099 0.13642 L -0.06563 0.04023 " pathEditMode="relative" ptsTypes="AAAAAAAAAAAAAAAAAAAAAAAA">
                                      <p:cBhvr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11111E-6 -8.3815E-6 L 0.09011 -0.01966 L 0.21632 0.06127 L 0.27535 0.14635 L 0.2967 0.13317 L 0.43108 -0.01735 L 0.54757 0.06127 L 0.59184 0.24901 L 0.54097 0.43884 L 0.46059 0.51098 L 0.33907 0.45202 L 0.24913 0.51537 L 0.19184 0.50658 L 0.06563 0.37341 L 0.02622 0.4171 L -0.00816 0.41919 L -0.11475 0.31653 L -0.14913 0.36462 L -0.18854 0.35375 L -0.24757 0.25988 L -0.24427 0.16809 L -0.13437 0.01757 L -0.08524 0.02843 L 0.02622 -0.00879 " pathEditMode="relative" ptsTypes="AAAAAAAAAAAAAAAAAAAAAAAA">
                                      <p:cBhvr>
                                        <p:cTn id="1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64162E-6 L 0.09341 0.06543 L 0.13612 0.18335 L 0.14428 0.27723 L 0.09341 0.44324 L 0.02292 0.51746 L -0.11319 0.46058 L -0.18697 0.51306 L -0.24913 0.52393 L -0.38038 0.37549 L -0.41961 0.42798 L -0.45902 0.43214 L -0.56388 0.31445 L -0.5868 0.36231 L -0.64253 0.36463 L -0.6967 0.24231 L -0.69513 0.18775 L -0.58524 0.03052 L -0.53281 0.03052 L -0.36232 -0.01526 L -0.22951 0.06775 L -0.17864 0.15723 L -0.15902 0.14844 L -0.12291 0.09595 L -0.05902 0.01734 " pathEditMode="relative" ptsTypes="AAAAAAAAAAAAAAAAAAAAAAAAA">
                                      <p:cBhvr>
                                        <p:cTn id="1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75 0.08023 L 0.00313 0.10219 L -0.12153 0.05202 L -0.17066 0.08023 L -0.22639 0.11306 L -0.28541 0.09572 L -0.39861 -0.03977 L -0.42639 0.00162 L -0.45764 0.01919 L -0.57569 -0.08786 L -0.60347 -0.04624 L -0.64948 -0.04416 L -0.70191 -0.12717 L -0.71493 -0.20786 L -0.59687 -0.37827 L -0.53472 -0.38474 L -0.36736 -0.437 L -0.24774 -0.34752 L -0.20677 -0.27122 L -0.17725 -0.25156 L -0.1559 -0.30613 L -0.01996 -0.42174 L 0.09653 -0.32347 L 0.13577 -0.15769 L 0.07674 0.04763 L 0.0375 0.08023 Z " pathEditMode="relative" ptsTypes="AAAAAAAAAAAAAAAAAAAAAAAAAA">
                                      <p:cBhvr>
                                        <p:cTn id="14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2 Marcador de contenido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s-ES" sz="2800" dirty="0" smtClean="0">
                <a:latin typeface="Myriad Pro"/>
              </a:rPr>
              <a:t>Procedimientos</a:t>
            </a:r>
            <a:r>
              <a:rPr lang="es-ES" sz="2400" dirty="0" smtClean="0">
                <a:latin typeface="Myriad Pro"/>
              </a:rPr>
              <a:t> para Oficiales en el segmento de Ciclismo: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Advertir con un silbato al atleta que se va a amonestar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Decir en voz alta su número de dorsal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Mostrar tarjeta amarilla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Informar de la sanción (DRAFTING o BLOCKING)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Informar de que tiene que parar en el siguiente AP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Anotar el número de dorsal, km del recorrido y hora de la sanción</a:t>
            </a:r>
          </a:p>
          <a:p>
            <a:pPr lvl="1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Detenerse en el siguiente AP y facilitar al Oficial responsable, las sanciones mostradas</a:t>
            </a:r>
          </a:p>
          <a:p>
            <a:pPr>
              <a:buFont typeface="Wingdings" pitchFamily="2" charset="2"/>
              <a:buChar char="ü"/>
            </a:pPr>
            <a:endParaRPr lang="es-ES" sz="4000" dirty="0" smtClean="0">
              <a:latin typeface="Myriad Pro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SANCIONES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557338"/>
            <a:ext cx="8208962" cy="4752975"/>
          </a:xfrm>
        </p:spPr>
        <p:txBody>
          <a:bodyPr/>
          <a:lstStyle/>
          <a:p>
            <a:pPr algn="just">
              <a:buFont typeface="Wingdings" pitchFamily="2" charset="2"/>
              <a:buChar char="ü"/>
              <a:defRPr/>
            </a:pPr>
            <a:r>
              <a:rPr lang="es-ES" sz="2000" dirty="0" smtClean="0">
                <a:latin typeface="Myriad Pro"/>
              </a:rPr>
              <a:t>Se detendrán siempre en todos las AP donde informarán al Oficial de responsable de posibles sanciones por </a:t>
            </a:r>
            <a:r>
              <a:rPr lang="es-ES" sz="2000" dirty="0" err="1" smtClean="0">
                <a:latin typeface="Myriad Pro"/>
              </a:rPr>
              <a:t>Drafting</a:t>
            </a:r>
            <a:r>
              <a:rPr lang="es-ES" sz="2000" dirty="0" smtClean="0">
                <a:latin typeface="Myriad Pro"/>
              </a:rPr>
              <a:t>, y se asegurarán de que el Oficial cubre el acta. Podrán incorporarse cuando estimen oportuno y siempre al llegar la moto que le precede.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Myriad Pro"/>
              </a:rPr>
              <a:t>SOLO SERAN ANOTADAS EN EL AREA DE PENALIZACION LAS SANCIONES POR DRAFTING </a:t>
            </a:r>
            <a:r>
              <a:rPr lang="es-E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yriad Pro"/>
              </a:rPr>
              <a:t>o BLOKING</a:t>
            </a:r>
            <a:r>
              <a:rPr lang="es-ES" sz="2000" dirty="0" smtClean="0">
                <a:latin typeface="Myriad Pro"/>
              </a:rPr>
              <a:t>. El resto de sanciones junto con las aplicadas por </a:t>
            </a:r>
            <a:r>
              <a:rPr lang="es-ES" sz="2000" dirty="0" err="1" smtClean="0">
                <a:latin typeface="Myriad Pro"/>
              </a:rPr>
              <a:t>drafting</a:t>
            </a:r>
            <a:r>
              <a:rPr lang="es-ES" sz="2000" dirty="0" smtClean="0">
                <a:latin typeface="Myriad Pro"/>
              </a:rPr>
              <a:t> serán entregadas al Juez Arbitro por los Oficiales.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s-ES" sz="2000" dirty="0" smtClean="0">
                <a:latin typeface="Myriad Pro"/>
              </a:rPr>
              <a:t>Estas paradas podrán ser más prolongadas en caso de necesidad de comer, beber, etc., no pudiendo estar más de 3 motos en esa posición y saliendo siempre con la misma cadencia de tiempo empleada en la Salida desde el </a:t>
            </a:r>
            <a:r>
              <a:rPr lang="es-ES" sz="2000" dirty="0" err="1" smtClean="0">
                <a:latin typeface="Myriad Pro"/>
              </a:rPr>
              <a:t>Area</a:t>
            </a:r>
            <a:r>
              <a:rPr lang="es-ES" sz="2000" dirty="0" smtClean="0">
                <a:latin typeface="Myriad Pro"/>
              </a:rPr>
              <a:t> de Transición.</a:t>
            </a:r>
          </a:p>
          <a:p>
            <a:pPr algn="just">
              <a:buFont typeface="Wingdings" pitchFamily="2" charset="2"/>
              <a:buChar char="ü"/>
              <a:defRPr/>
            </a:pPr>
            <a:endParaRPr lang="es-ES" sz="2000" dirty="0" smtClean="0">
              <a:latin typeface="Myriad Pro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528392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PROCEDIMIENTO AP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 noGrp="1"/>
          </p:cNvSpPr>
          <p:nvPr>
            <p:ph type="body" idx="4294967295"/>
          </p:nvPr>
        </p:nvSpPr>
        <p:spPr>
          <a:xfrm>
            <a:off x="395288" y="1628800"/>
            <a:ext cx="8424862" cy="4610075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El Oficial de Cierre de Carrera tendrá anotados los 10 últimos atletas y siempre circulará tras el último atleta, de tal forma que si el atleta adelanta al que le precede este pasará a ser el último clasificado y así sucesivamente si se diese el caso.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Comprobará que los adelantados corresponden a la lista con los 10 últimos atletas.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Irá distinguido con una bandera, señal luminosa o cartel indicador de Cierre de Carrera.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Nunca abandonará su posición y esperará o solicitará su relevo en los AP.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CIERRE 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/>
          </p:cNvSpPr>
          <p:nvPr>
            <p:ph type="body" idx="4294967295"/>
          </p:nvPr>
        </p:nvSpPr>
        <p:spPr>
          <a:xfrm>
            <a:off x="250825" y="1268413"/>
            <a:ext cx="8713788" cy="4608512"/>
          </a:xfrm>
        </p:spPr>
        <p:txBody>
          <a:bodyPr/>
          <a:lstStyle/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Se incorporaran al circuito tras el paso de la Moto Cierre de Carrera con un margen de 5’.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Al entrar al circuito dejarán entre ellos 5’ de separación, vigilando con especial atención, rotondas, calles y cruces así como zonas donde podría estar detenido descansando cualquier atleta.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Se detendrán en los AP comprobando que se ha cerrado ese tramo y dando autorización para que el Oficial de AP abandone su área, siendo recogido por un vehículo de la Organización.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Si hubiese algún atleta que no se encontraba en el circuito, se dará orden a la Moto Cierre de Carrera para que se detenga y espere la llegada del atleta que siempre será acompañado por el Oficial Responsable de Motos.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Posteriormente continuaran los Responsables con el procedimiento de cierre de tramos y AP.</a:t>
            </a:r>
          </a:p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latin typeface="Myriad Pro"/>
              </a:rPr>
              <a:t>Al finalizar comunicará al Delegado Técnico y Juez Arbitro el cierre del Segmento Ciclista comunicando un breve informe de las incidencias en competición.</a:t>
            </a:r>
          </a:p>
          <a:p>
            <a:pPr algn="just">
              <a:buFont typeface="Wingdings" pitchFamily="2" charset="2"/>
              <a:buChar char="ü"/>
            </a:pPr>
            <a:endParaRPr lang="es-ES" sz="2000" dirty="0" smtClean="0">
              <a:latin typeface="Myriad Pro"/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CIERRE 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5212</TotalTime>
  <Words>1464</Words>
  <Application>Microsoft Office PowerPoint</Application>
  <PresentationFormat>Presentación en pantalla (4:3)</PresentationFormat>
  <Paragraphs>121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Nuestro Exito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Jorge</dc:creator>
  <cp:lastModifiedBy>Jorge</cp:lastModifiedBy>
  <cp:revision>214</cp:revision>
  <dcterms:created xsi:type="dcterms:W3CDTF">2009-12-15T06:52:36Z</dcterms:created>
  <dcterms:modified xsi:type="dcterms:W3CDTF">2012-10-10T09:43:36Z</dcterms:modified>
</cp:coreProperties>
</file>