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93"/>
  </p:notesMasterIdLst>
  <p:handoutMasterIdLst>
    <p:handoutMasterId r:id="rId94"/>
  </p:handoutMasterIdLst>
  <p:sldIdLst>
    <p:sldId id="551" r:id="rId2"/>
    <p:sldId id="318" r:id="rId3"/>
    <p:sldId id="319" r:id="rId4"/>
    <p:sldId id="439" r:id="rId5"/>
    <p:sldId id="576" r:id="rId6"/>
    <p:sldId id="441" r:id="rId7"/>
    <p:sldId id="545" r:id="rId8"/>
    <p:sldId id="584" r:id="rId9"/>
    <p:sldId id="444" r:id="rId10"/>
    <p:sldId id="446" r:id="rId11"/>
    <p:sldId id="559" r:id="rId12"/>
    <p:sldId id="421" r:id="rId13"/>
    <p:sldId id="521" r:id="rId14"/>
    <p:sldId id="531" r:id="rId15"/>
    <p:sldId id="586" r:id="rId16"/>
    <p:sldId id="321" r:id="rId17"/>
    <p:sldId id="458" r:id="rId18"/>
    <p:sldId id="565" r:id="rId19"/>
    <p:sldId id="459" r:id="rId20"/>
    <p:sldId id="366" r:id="rId21"/>
    <p:sldId id="525" r:id="rId22"/>
    <p:sldId id="526" r:id="rId23"/>
    <p:sldId id="533" r:id="rId24"/>
    <p:sldId id="528" r:id="rId25"/>
    <p:sldId id="527" r:id="rId26"/>
    <p:sldId id="578" r:id="rId27"/>
    <p:sldId id="376" r:id="rId28"/>
    <p:sldId id="367" r:id="rId29"/>
    <p:sldId id="461" r:id="rId30"/>
    <p:sldId id="532" r:id="rId31"/>
    <p:sldId id="553" r:id="rId32"/>
    <p:sldId id="462" r:id="rId33"/>
    <p:sldId id="463" r:id="rId34"/>
    <p:sldId id="466" r:id="rId35"/>
    <p:sldId id="467" r:id="rId36"/>
    <p:sldId id="568" r:id="rId37"/>
    <p:sldId id="468" r:id="rId38"/>
    <p:sldId id="579" r:id="rId39"/>
    <p:sldId id="482" r:id="rId40"/>
    <p:sldId id="483" r:id="rId41"/>
    <p:sldId id="484" r:id="rId42"/>
    <p:sldId id="581" r:id="rId43"/>
    <p:sldId id="486" r:id="rId44"/>
    <p:sldId id="487" r:id="rId45"/>
    <p:sldId id="488" r:id="rId46"/>
    <p:sldId id="571" r:id="rId47"/>
    <p:sldId id="489" r:id="rId48"/>
    <p:sldId id="490" r:id="rId49"/>
    <p:sldId id="491" r:id="rId50"/>
    <p:sldId id="577" r:id="rId51"/>
    <p:sldId id="582" r:id="rId52"/>
    <p:sldId id="583" r:id="rId53"/>
    <p:sldId id="570" r:id="rId54"/>
    <p:sldId id="558" r:id="rId55"/>
    <p:sldId id="494" r:id="rId56"/>
    <p:sldId id="495" r:id="rId57"/>
    <p:sldId id="496" r:id="rId58"/>
    <p:sldId id="499" r:id="rId59"/>
    <p:sldId id="585" r:id="rId60"/>
    <p:sldId id="501" r:id="rId61"/>
    <p:sldId id="550" r:id="rId62"/>
    <p:sldId id="557" r:id="rId63"/>
    <p:sldId id="505" r:id="rId64"/>
    <p:sldId id="506" r:id="rId65"/>
    <p:sldId id="509" r:id="rId66"/>
    <p:sldId id="569" r:id="rId67"/>
    <p:sldId id="511" r:id="rId68"/>
    <p:sldId id="580" r:id="rId69"/>
    <p:sldId id="572" r:id="rId70"/>
    <p:sldId id="560" r:id="rId71"/>
    <p:sldId id="561" r:id="rId72"/>
    <p:sldId id="562" r:id="rId73"/>
    <p:sldId id="563" r:id="rId74"/>
    <p:sldId id="564" r:id="rId75"/>
    <p:sldId id="513" r:id="rId76"/>
    <p:sldId id="514" r:id="rId77"/>
    <p:sldId id="516" r:id="rId78"/>
    <p:sldId id="519" r:id="rId79"/>
    <p:sldId id="520" r:id="rId80"/>
    <p:sldId id="542" r:id="rId81"/>
    <p:sldId id="544" r:id="rId82"/>
    <p:sldId id="328" r:id="rId83"/>
    <p:sldId id="382" r:id="rId84"/>
    <p:sldId id="402" r:id="rId85"/>
    <p:sldId id="422" r:id="rId86"/>
    <p:sldId id="540" r:id="rId87"/>
    <p:sldId id="379" r:id="rId88"/>
    <p:sldId id="329" r:id="rId89"/>
    <p:sldId id="400" r:id="rId90"/>
    <p:sldId id="574" r:id="rId91"/>
    <p:sldId id="375" r:id="rId92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5BBB"/>
    <a:srgbClr val="3333FF"/>
    <a:srgbClr val="0051F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8501" autoAdjust="0"/>
    <p:restoredTop sz="92718" autoAdjust="0"/>
  </p:normalViewPr>
  <p:slideViewPr>
    <p:cSldViewPr>
      <p:cViewPr varScale="1">
        <p:scale>
          <a:sx n="64" d="100"/>
          <a:sy n="64" d="100"/>
        </p:scale>
        <p:origin x="-124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4C3B051-55B1-4B85-B579-B309C34FAEC7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8A699BB-71CC-4B8D-8C1C-59507999D2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731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3C65F79F-54FB-4C7B-AE58-CC862DF07E3F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A07B8CD8-3D3A-403C-8875-4473B631BF6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13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B28230-26F4-43C7-874F-292D0051A9BD}" type="slidenum">
              <a:rPr lang="es-ES" smtClean="0"/>
              <a:pPr>
                <a:defRPr/>
              </a:pPr>
              <a:t>82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5ADFF-5328-4E78-8D60-DEC3210B21C2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A7BF6-D11B-4595-94C8-87C4DA9215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58032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84C41-3CB0-44A1-8F62-65C830BAD8DC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F9E61-BB08-44B1-B7D7-FBE597A12D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93382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BCF39-63DF-4103-8FFE-4BF9870B342E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2FFD6-6DCE-4553-96C7-3D1B8B72470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97341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ABD72-852A-42E1-A364-BF36B4581A22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8E175-A0E0-42B1-9413-B214343D37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80281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C1E78-954C-4A10-A06D-4A55B16C1A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17434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55327-B612-4A9C-A4D8-7826FA5882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43934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C1D0-04D7-4533-812A-F4810546F5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56857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EF323-D62A-47D3-84FF-C2E91EDFBE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198149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BEAEA-B6C2-4EFA-9701-04AE3B2F77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936218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2BAF2-9D6A-466C-A1E9-E1E7FD140A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3410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A85D5-ED4F-4AAC-8584-45FCE1DC21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54026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97FC8-D238-4AB8-9103-2AD32D80A7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49374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C1EF8-92E3-415B-B1C3-093C6F278D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798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88FF520C-8D65-4ED1-95FF-5F8D1CC620DD}" type="datetimeFigureOut">
              <a:rPr lang="es-ES"/>
              <a:pPr>
                <a:defRPr/>
              </a:pPr>
              <a:t>03/10/2013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52276990-9E55-4625-8DE7-1E9A1DB3F7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031" name="6 Imagen" descr="oficialesydt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6353175"/>
            <a:ext cx="171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11" descr="portada powerpoint3.jpg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77" b="74745"/>
          <a:stretch/>
        </p:blipFill>
        <p:spPr>
          <a:xfrm>
            <a:off x="-16899" y="0"/>
            <a:ext cx="9144000" cy="12010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Helvetica LT Std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../../Campeonatos/2007/Ubeda/REUNION%20TECNICA%20UBEDA%20ELITE.pp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Jorge\Documents\My%20Music\MP3\sound%20effects%20-%20air%20horn.wav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5.jpeg"/><Relationship Id="rId7" Type="http://schemas.openxmlformats.org/officeDocument/2006/relationships/image" Target="../media/image88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jpeg"/><Relationship Id="rId5" Type="http://schemas.openxmlformats.org/officeDocument/2006/relationships/hyperlink" Target="http://www.new.facebook.com/photo.php?pid=915437&amp;id=559751205" TargetMode="External"/><Relationship Id="rId4" Type="http://schemas.openxmlformats.org/officeDocument/2006/relationships/image" Target="../media/image86.jpeg"/><Relationship Id="rId9" Type="http://schemas.openxmlformats.org/officeDocument/2006/relationships/image" Target="../media/image5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95288" y="1210840"/>
            <a:ext cx="8291512" cy="5170488"/>
          </a:xfrm>
        </p:spPr>
        <p:txBody>
          <a:bodyPr/>
          <a:lstStyle/>
          <a:p>
            <a:pPr eaLnBrk="1" hangingPunct="1">
              <a:defRPr/>
            </a:pP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Delegado Técnico</a:t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Oficiales</a:t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 de Trabajo</a:t>
            </a:r>
            <a:b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(Parte A3)</a:t>
            </a: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FORMACION OFICIALES N3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400" smtClean="0"/>
              <a:t>La dirige el DT</a:t>
            </a:r>
          </a:p>
          <a:p>
            <a:pPr eaLnBrk="1" hangingPunct="1"/>
            <a:r>
              <a:rPr lang="es-ES" sz="2400" smtClean="0"/>
              <a:t>Unificar contenidos</a:t>
            </a:r>
          </a:p>
          <a:p>
            <a:pPr eaLnBrk="1" hangingPunct="1"/>
            <a:r>
              <a:rPr lang="es-ES" sz="2400" smtClean="0">
                <a:hlinkClick r:id="rId2" action="ppaction://hlinkpres?slideindex=1&amp;slidetitle="/>
              </a:rPr>
              <a:t>Seguir guión de plantilla</a:t>
            </a:r>
            <a:endParaRPr lang="es-ES" sz="2400" smtClean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REUNION TECNICA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25604" name="4 Imagen" descr="Reunion Tecn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400" dirty="0" smtClean="0"/>
              <a:t>Establecer protocolo de salida</a:t>
            </a:r>
          </a:p>
          <a:p>
            <a:pPr eaLnBrk="1" hangingPunct="1"/>
            <a:r>
              <a:rPr lang="es-ES" sz="2400" dirty="0" smtClean="0"/>
              <a:t>Definir tareas y asignar oficiales</a:t>
            </a:r>
          </a:p>
          <a:p>
            <a:pPr eaLnBrk="1" hangingPunct="1"/>
            <a:r>
              <a:rPr lang="es-ES" sz="2400" dirty="0" smtClean="0"/>
              <a:t>Preparar documentación</a:t>
            </a:r>
          </a:p>
          <a:p>
            <a:pPr eaLnBrk="1" hangingPunct="1"/>
            <a:r>
              <a:rPr lang="es-ES" sz="2400" dirty="0" smtClean="0"/>
              <a:t>Revisar recorridos y áreas de transición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2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REUNION CON JA Y RJO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CONTROL DE </a:t>
            </a:r>
            <a:r>
              <a:rPr lang="es-ES" sz="2800" dirty="0" smtClean="0">
                <a:solidFill>
                  <a:schemeClr val="bg1"/>
                </a:solidFill>
              </a:rPr>
              <a:t>MATERIAL vs REGISTRO</a:t>
            </a:r>
            <a:endParaRPr lang="es-ES" sz="2800" dirty="0">
              <a:solidFill>
                <a:schemeClr val="bg1"/>
              </a:solidFill>
            </a:endParaRPr>
          </a:p>
        </p:txBody>
      </p:sp>
      <p:graphicFrame>
        <p:nvGraphicFramePr>
          <p:cNvPr id="3" name="2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996855"/>
              </p:ext>
            </p:extLst>
          </p:nvPr>
        </p:nvGraphicFramePr>
        <p:xfrm>
          <a:off x="395536" y="1340768"/>
          <a:ext cx="82296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Elite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Grupos de Edad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Registro de Atletas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 revisa: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Identificación del atleta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Uniforme, y se hace foto del mismo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Chip</a:t>
                      </a:r>
                      <a:r>
                        <a:rPr lang="es-ES" baseline="0" dirty="0" smtClean="0"/>
                        <a:t> y se entrega o verifica datos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baseline="0" dirty="0" smtClean="0"/>
                        <a:t>Se entrega el gorro de natación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Entrada al </a:t>
                      </a:r>
                      <a:r>
                        <a:rPr lang="es-ES" dirty="0" err="1" smtClean="0"/>
                        <a:t>Area</a:t>
                      </a:r>
                      <a:r>
                        <a:rPr lang="es-ES" dirty="0" smtClean="0"/>
                        <a:t> de Transición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 revisa: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Bicicleta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Acople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Casco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Dorsales,</a:t>
                      </a:r>
                      <a:r>
                        <a:rPr lang="es-ES" baseline="0" dirty="0" smtClean="0"/>
                        <a:t> caso de que los haya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Se revisa: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dirty="0" smtClean="0"/>
                        <a:t>Identificación del atleta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endParaRPr lang="es-ES" dirty="0" smtClean="0"/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Bicicleta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Acople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Casco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s-ES" dirty="0" smtClean="0"/>
                        <a:t>Dorsales,</a:t>
                      </a:r>
                      <a:r>
                        <a:rPr lang="es-ES" baseline="0" dirty="0" smtClean="0"/>
                        <a:t> caso de que los haya</a:t>
                      </a:r>
                      <a:endParaRPr lang="es-ES" dirty="0" smtClean="0"/>
                    </a:p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Marcador de contenido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309880"/>
            <a:ext cx="6480720" cy="4860540"/>
          </a:xfr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Y SI LA COMPETICION ES ELITE?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Jorge\Pictures\Triatlon - Fotos Archivo\02.Marcajes y Control de Material\553334_3557410536117_1298358911_33454001_18169890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278" y="1340768"/>
            <a:ext cx="7341476" cy="489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864708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2 Marcador de contenido"/>
          <p:cNvSpPr>
            <a:spLocks noGrp="1"/>
          </p:cNvSpPr>
          <p:nvPr>
            <p:ph idx="1"/>
          </p:nvPr>
        </p:nvSpPr>
        <p:spPr>
          <a:xfrm>
            <a:off x="214313" y="1357313"/>
            <a:ext cx="8643937" cy="497205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s-ES_tradnl" sz="2400" dirty="0" smtClean="0"/>
              <a:t>Solo se permiten manillares de curva tradicional, y correctamente taponados</a:t>
            </a:r>
          </a:p>
          <a:p>
            <a:pPr>
              <a:buBlip>
                <a:blip r:embed="rId2"/>
              </a:buBlip>
            </a:pPr>
            <a:endParaRPr lang="es-ES" sz="2400" dirty="0" smtClean="0"/>
          </a:p>
          <a:p>
            <a:pPr>
              <a:buBlip>
                <a:blip r:embed="rId2"/>
              </a:buBlip>
            </a:pPr>
            <a:r>
              <a:rPr lang="es-ES_tradnl" sz="2400" dirty="0" smtClean="0"/>
              <a:t>Se permiten acoples siempre que no sobrepasen el plano vertical que determinan los extremos exteriores</a:t>
            </a:r>
            <a:r>
              <a:rPr lang="es-ES_tradnl" sz="2400" b="1" dirty="0" smtClean="0"/>
              <a:t> </a:t>
            </a:r>
            <a:r>
              <a:rPr lang="es-ES_tradnl" sz="2400" dirty="0" smtClean="0"/>
              <a:t>de las manetas de freno</a:t>
            </a:r>
          </a:p>
          <a:p>
            <a:pPr>
              <a:buBlip>
                <a:blip r:embed="rId2"/>
              </a:buBlip>
            </a:pPr>
            <a:endParaRPr lang="es-ES" sz="2400" dirty="0" smtClean="0"/>
          </a:p>
          <a:p>
            <a:pPr>
              <a:buBlip>
                <a:blip r:embed="rId2"/>
              </a:buBlip>
            </a:pPr>
            <a:r>
              <a:rPr lang="es-ES_tradnl" sz="2400" dirty="0" smtClean="0"/>
              <a:t>Los acoples deben estar unidos por un material sólido y no pueden llevar manetas de freno</a:t>
            </a:r>
            <a:endParaRPr lang="es-ES" sz="2400" dirty="0" smtClean="0"/>
          </a:p>
          <a:p>
            <a:pPr lvl="1" eaLnBrk="1" hangingPunct="1">
              <a:buBlip>
                <a:blip r:embed="rId2"/>
              </a:buBlip>
            </a:pPr>
            <a:endParaRPr lang="en-US" sz="2400" dirty="0" smtClean="0">
              <a:solidFill>
                <a:srgbClr val="FF0000"/>
              </a:solidFill>
              <a:latin typeface="Myriad Pro" pitchFamily="34" charset="0"/>
            </a:endParaRPr>
          </a:p>
          <a:p>
            <a:pPr lvl="1" eaLnBrk="1" hangingPunct="1">
              <a:buBlip>
                <a:blip r:embed="rId2"/>
              </a:buBlip>
            </a:pPr>
            <a:endParaRPr lang="es-ES" sz="2400" dirty="0" smtClean="0">
              <a:solidFill>
                <a:srgbClr val="FF0000"/>
              </a:solidFill>
              <a:latin typeface="Myriad Pro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31236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 REVISION DE BICICLETAS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174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orge\Pictures\Telefono Jorge\2013-08-21 18.21.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223"/>
            <a:ext cx="9143999" cy="682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6670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2 Marcador de contenido"/>
          <p:cNvSpPr>
            <a:spLocks noGrp="1"/>
          </p:cNvSpPr>
          <p:nvPr>
            <p:ph idx="1"/>
          </p:nvPr>
        </p:nvSpPr>
        <p:spPr>
          <a:xfrm>
            <a:off x="428625" y="2000250"/>
            <a:ext cx="8229600" cy="4471988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s-ES_tradnl" sz="2400" dirty="0" smtClean="0"/>
              <a:t>El casco debe tener una certificación para su uso ciclista</a:t>
            </a:r>
          </a:p>
          <a:p>
            <a:pPr>
              <a:buBlip>
                <a:blip r:embed="rId2"/>
              </a:buBlip>
            </a:pPr>
            <a:endParaRPr lang="es-ES" sz="2400" dirty="0" smtClean="0"/>
          </a:p>
          <a:p>
            <a:pPr>
              <a:buBlip>
                <a:blip r:embed="rId2"/>
              </a:buBlip>
            </a:pPr>
            <a:r>
              <a:rPr lang="es-ES_tradnl" sz="2400" dirty="0" smtClean="0"/>
              <a:t>No está permitido una alteración a cualquier parte del casco, incluyendo la correa, o la omisión de cualquier parte del casco, incluyendo la cubierta externa de paño, caso que la hubiera.</a:t>
            </a:r>
            <a:endParaRPr lang="es-E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PROCEDIMIENTOS EN LA REVISION DEL CASCO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1507" name="Picture 3" descr="DSCN0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229600" cy="4471988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es-ES" sz="2400" dirty="0" smtClean="0"/>
              <a:t>Marcaje Elite</a:t>
            </a:r>
          </a:p>
          <a:p>
            <a:pPr>
              <a:buBlip>
                <a:blip r:embed="rId2"/>
              </a:buBlip>
            </a:pPr>
            <a:endParaRPr lang="es-ES" sz="2400" dirty="0" smtClean="0"/>
          </a:p>
          <a:p>
            <a:pPr>
              <a:buBlip>
                <a:blip r:embed="rId2"/>
              </a:buBlip>
            </a:pPr>
            <a:r>
              <a:rPr lang="es-ES" sz="2400" dirty="0" smtClean="0"/>
              <a:t>Marcaje GG.EE., </a:t>
            </a:r>
            <a:r>
              <a:rPr lang="es-ES" sz="2400" dirty="0" smtClean="0"/>
              <a:t>tiende </a:t>
            </a:r>
            <a:r>
              <a:rPr lang="es-ES" sz="2400" dirty="0" smtClean="0"/>
              <a:t>a desaparecer</a:t>
            </a:r>
          </a:p>
          <a:p>
            <a:pPr>
              <a:buBlip>
                <a:blip r:embed="rId2"/>
              </a:buBlip>
            </a:pPr>
            <a:endParaRPr lang="es-ES" sz="2400" dirty="0" smtClean="0"/>
          </a:p>
          <a:p>
            <a:pPr>
              <a:buBlip>
                <a:blip r:embed="rId2"/>
              </a:buBlip>
            </a:pPr>
            <a:r>
              <a:rPr lang="es-ES" sz="2400" dirty="0" smtClean="0"/>
              <a:t>Revisión material con especial atención a los acoples, se necesita el control apropiado</a:t>
            </a:r>
          </a:p>
          <a:p>
            <a:pPr>
              <a:buBlip>
                <a:blip r:embed="rId2"/>
              </a:buBlip>
            </a:pPr>
            <a:endParaRPr lang="es-ES" sz="2400" dirty="0" smtClean="0"/>
          </a:p>
          <a:p>
            <a:pPr>
              <a:buBlip>
                <a:blip r:embed="rId2"/>
              </a:buBlip>
            </a:pPr>
            <a:r>
              <a:rPr lang="es-ES" sz="2400" dirty="0" smtClean="0"/>
              <a:t>Muchos oficiales en el control de material, pocos a lo largo de la </a:t>
            </a:r>
            <a:r>
              <a:rPr lang="es-ES" sz="2400" dirty="0" smtClean="0"/>
              <a:t>transición, para orientar y enseñar a los atletas</a:t>
            </a:r>
          </a:p>
          <a:p>
            <a:pPr>
              <a:buBlip>
                <a:blip r:embed="rId2"/>
              </a:buBlip>
            </a:pPr>
            <a:endParaRPr lang="es-ES" sz="2400" dirty="0"/>
          </a:p>
          <a:p>
            <a:pPr>
              <a:buBlip>
                <a:blip r:embed="rId2"/>
              </a:buBlip>
            </a:pPr>
            <a:r>
              <a:rPr lang="es-ES" sz="2400" dirty="0" smtClean="0"/>
              <a:t>Falta de previsión para tener listados</a:t>
            </a:r>
            <a:endParaRPr lang="es-E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DIFICULTADES DE IMPLEMENTACION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Ok del Director de Carrera (Seguridad)</a:t>
            </a:r>
          </a:p>
          <a:p>
            <a:pPr eaLnBrk="1" hangingPunct="1"/>
            <a:r>
              <a:rPr lang="es-ES" dirty="0" smtClean="0"/>
              <a:t>Ok del Responsable Médico</a:t>
            </a:r>
          </a:p>
          <a:p>
            <a:pPr eaLnBrk="1" hangingPunct="1"/>
            <a:r>
              <a:rPr lang="es-ES" dirty="0" smtClean="0"/>
              <a:t>Ok del Responsable de Cronometraje</a:t>
            </a:r>
          </a:p>
          <a:p>
            <a:pPr eaLnBrk="1" hangingPunct="1"/>
            <a:r>
              <a:rPr lang="es-ES" dirty="0" smtClean="0"/>
              <a:t>Ok del Juez Arbitro</a:t>
            </a:r>
          </a:p>
          <a:p>
            <a:pPr eaLnBrk="1" hangingPunct="1"/>
            <a:r>
              <a:rPr lang="es-ES" dirty="0" smtClean="0"/>
              <a:t>Ok del Responsable de Oficiales y Oficiales Responsables de </a:t>
            </a:r>
            <a:r>
              <a:rPr lang="es-ES" dirty="0" err="1" smtClean="0"/>
              <a:t>Area</a:t>
            </a:r>
            <a:endParaRPr lang="es-ES" dirty="0" smtClean="0"/>
          </a:p>
          <a:p>
            <a:pPr eaLnBrk="1" hangingPunct="1"/>
            <a:r>
              <a:rPr lang="es-ES" dirty="0" smtClean="0"/>
              <a:t>Ok de la Televisión</a:t>
            </a:r>
          </a:p>
        </p:txBody>
      </p:sp>
      <p:pic>
        <p:nvPicPr>
          <p:cNvPr id="79876" name="Picture 4" descr="C:\Users\Jorge\Desktop\stopwatch_ru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714625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5" descr="C:\Users\Jorge\Desktop\doc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Picture 7" descr="C:\Users\Jorge\Desktop\videocamera_ru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5000625"/>
            <a:ext cx="61753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Picture 8" descr="E:\emule\Incoming\Iconexperience Collections 1-6 Full Update Retail\IconExperience Collections 1-6 Full+Update Retail\Collection 2 - Objects and People\48x48\shadow\policeman_us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15001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2" name="Picture 10" descr="E:\emule\Incoming\Iconexperience Collections 1-6 Full Update Retail\IconExperience Collections 1-6 Full+Update Retail\Collection 2 - Objects and People\48x48\shadow\users3_preferenc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9290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3" name="Picture 11" descr="E:\emule\Incoming\Iconexperience Collections 1-6 Full Update Retail\IconExperience Collections 1-6 Full+Update Retail\Collection 2 - Objects and People\48x48\shadow\user_headse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3575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errar llave"/>
          <p:cNvSpPr/>
          <p:nvPr/>
        </p:nvSpPr>
        <p:spPr>
          <a:xfrm>
            <a:off x="1214438" y="1357313"/>
            <a:ext cx="1357312" cy="4357687"/>
          </a:xfrm>
          <a:prstGeom prst="rightBrac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79884" name="Picture 12" descr="C:\Users\Jorge\Desktop\megaphon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3" y="2214563"/>
            <a:ext cx="24288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5" name="Picture 13" descr="E:\emule\Incoming\Iconexperience Collections 1-6 Full Update Retail\IconExperience Collections 1-6 Full+Update Retail\Collection 2 - Objects and People\48x48\shadow\trafficlight_green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88" y="2428875"/>
            <a:ext cx="2024062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ANTES DE EMPEZAR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500188"/>
            <a:ext cx="876300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¿Cómo?</a:t>
            </a:r>
            <a:r>
              <a:rPr lang="hu-HU" sz="2400" dirty="0">
                <a:latin typeface="Helvetica LT Std" pitchFamily="34" charset="0"/>
                <a:cs typeface="+mn-cs"/>
              </a:rPr>
              <a:t>		</a:t>
            </a:r>
            <a:r>
              <a:rPr lang="es-ES" sz="2400" dirty="0">
                <a:latin typeface="Helvetica LT Std" pitchFamily="34" charset="0"/>
                <a:cs typeface="+mn-cs"/>
              </a:rPr>
              <a:t>Se alinean por orden de dorsal, y si 				algún atleta está penalizado para ir al 				final se le mueve</a:t>
            </a:r>
            <a:endParaRPr lang="hu-HU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endParaRPr lang="es-ES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¿Quién</a:t>
            </a:r>
            <a:r>
              <a:rPr lang="hu-HU" sz="2400" dirty="0">
                <a:latin typeface="Helvetica LT Std" pitchFamily="34" charset="0"/>
                <a:cs typeface="+mn-cs"/>
              </a:rPr>
              <a:t>?		</a:t>
            </a:r>
            <a:r>
              <a:rPr lang="es-ES" sz="2400" dirty="0">
                <a:latin typeface="Helvetica LT Std" pitchFamily="34" charset="0"/>
                <a:cs typeface="+mn-cs"/>
              </a:rPr>
              <a:t>Oficiales del control de material</a:t>
            </a:r>
          </a:p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endParaRPr lang="hu-HU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¿Dónde?</a:t>
            </a:r>
            <a:r>
              <a:rPr lang="hu-HU" sz="2400" dirty="0">
                <a:latin typeface="Helvetica LT Std" pitchFamily="34" charset="0"/>
                <a:cs typeface="+mn-cs"/>
              </a:rPr>
              <a:t>		</a:t>
            </a:r>
            <a:r>
              <a:rPr lang="es-ES" sz="2400" dirty="0">
                <a:latin typeface="Helvetica LT Std" pitchFamily="34" charset="0"/>
                <a:cs typeface="+mn-cs"/>
              </a:rPr>
              <a:t>Decide el DT</a:t>
            </a:r>
          </a:p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endParaRPr lang="hu-HU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¿Cuándo?</a:t>
            </a:r>
            <a:r>
              <a:rPr lang="hu-HU" sz="2400" dirty="0">
                <a:latin typeface="Helvetica LT Std" pitchFamily="34" charset="0"/>
                <a:cs typeface="+mn-cs"/>
              </a:rPr>
              <a:t>	</a:t>
            </a:r>
            <a:r>
              <a:rPr lang="es-ES" sz="2400" dirty="0" smtClean="0">
                <a:latin typeface="Helvetica LT Std" pitchFamily="34" charset="0"/>
                <a:cs typeface="+mn-cs"/>
              </a:rPr>
              <a:t>7-8 </a:t>
            </a:r>
            <a:r>
              <a:rPr lang="es-ES" sz="2400" dirty="0">
                <a:latin typeface="Helvetica LT Std" pitchFamily="34" charset="0"/>
                <a:cs typeface="+mn-cs"/>
              </a:rPr>
              <a:t>minutos antes de la salida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ALINEACION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2662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orge\Pictures\Telefono Jorge\2013-05-19 06.47.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261"/>
            <a:ext cx="9144000" cy="682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0522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C:\Users\Jorge\Pictures\Triatlon Varias\DSC_0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642350" cy="4525963"/>
          </a:xfrm>
        </p:spPr>
        <p:txBody>
          <a:bodyPr/>
          <a:lstStyle/>
          <a:p>
            <a:pPr eaLnBrk="1" hangingPunct="1"/>
            <a:r>
              <a:rPr lang="es-ES" sz="2800" dirty="0" smtClean="0"/>
              <a:t>Supervisión de la puesta en marcha</a:t>
            </a:r>
          </a:p>
          <a:p>
            <a:pPr eaLnBrk="1" hangingPunct="1"/>
            <a:r>
              <a:rPr lang="es-ES" sz="2800" dirty="0" smtClean="0"/>
              <a:t>Desviaciones y soluciones</a:t>
            </a:r>
          </a:p>
          <a:p>
            <a:pPr eaLnBrk="1" hangingPunct="1"/>
            <a:r>
              <a:rPr lang="es-ES" sz="2800" dirty="0" smtClean="0"/>
              <a:t>Alineamiento, presentación y salida</a:t>
            </a:r>
          </a:p>
          <a:p>
            <a:pPr eaLnBrk="1" hangingPunct="1"/>
            <a:r>
              <a:rPr lang="es-ES" sz="2800" dirty="0" smtClean="0"/>
              <a:t>Coordinación con el Juez arbitro</a:t>
            </a:r>
          </a:p>
          <a:p>
            <a:pPr eaLnBrk="1" hangingPunct="1"/>
            <a:endParaRPr lang="es-ES" sz="2800" dirty="0" smtClean="0"/>
          </a:p>
        </p:txBody>
      </p:sp>
      <p:pic>
        <p:nvPicPr>
          <p:cNvPr id="6" name="Picture 2" descr="IMG_6460 por fotostriatl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96375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92" y="0"/>
            <a:ext cx="9144000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ANTES DE LA SALIDA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75"/>
            <a:ext cx="8229600" cy="1143000"/>
          </a:xfrm>
        </p:spPr>
        <p:txBody>
          <a:bodyPr/>
          <a:lstStyle/>
          <a:p>
            <a:pPr eaLnBrk="1" hangingPunct="1"/>
            <a:r>
              <a:rPr lang="hu-HU" smtClean="0">
                <a:solidFill>
                  <a:schemeClr val="tx1"/>
                </a:solidFill>
                <a:latin typeface="Myriad Pro" pitchFamily="34" charset="0"/>
              </a:rPr>
              <a:t>Start Line Officials</a:t>
            </a:r>
            <a:endParaRPr lang="es-ES" smtClean="0">
              <a:solidFill>
                <a:schemeClr val="tx1"/>
              </a:solidFill>
              <a:latin typeface="Myriad Pro" pitchFamily="34" charset="0"/>
            </a:endParaRPr>
          </a:p>
        </p:txBody>
      </p:sp>
      <p:sp>
        <p:nvSpPr>
          <p:cNvPr id="29699" name="Oval 4"/>
          <p:cNvSpPr>
            <a:spLocks noChangeArrowheads="1"/>
          </p:cNvSpPr>
          <p:nvPr/>
        </p:nvSpPr>
        <p:spPr bwMode="auto">
          <a:xfrm>
            <a:off x="6732588" y="1989138"/>
            <a:ext cx="1368425" cy="10795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29700" name="Oval 5"/>
          <p:cNvSpPr>
            <a:spLocks noChangeArrowheads="1"/>
          </p:cNvSpPr>
          <p:nvPr/>
        </p:nvSpPr>
        <p:spPr bwMode="auto">
          <a:xfrm>
            <a:off x="468313" y="1268413"/>
            <a:ext cx="4175125" cy="252095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5438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Jorge\Pictures\Triatlon Competiciones\2012 Banyoles\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82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juez al ag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8208963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Oval 3"/>
          <p:cNvSpPr>
            <a:spLocks noChangeArrowheads="1"/>
          </p:cNvSpPr>
          <p:nvPr/>
        </p:nvSpPr>
        <p:spPr bwMode="auto">
          <a:xfrm>
            <a:off x="179388" y="476250"/>
            <a:ext cx="1439862" cy="48974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2484438" y="404813"/>
            <a:ext cx="1152525" cy="2232025"/>
          </a:xfrm>
          <a:prstGeom prst="ellips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El Delegado Técnico se coloca en la línea de visión de la salida nula</a:t>
            </a:r>
          </a:p>
          <a:p>
            <a:pPr eaLnBrk="1" hangingPunct="1"/>
            <a:r>
              <a:rPr lang="es-ES" smtClean="0"/>
              <a:t>El Juez Arbitro en el centro detrás de los triatletas</a:t>
            </a:r>
          </a:p>
          <a:p>
            <a:pPr eaLnBrk="1" hangingPunct="1"/>
            <a:r>
              <a:rPr lang="es-ES" smtClean="0"/>
              <a:t>2 oficiales a cada extremo con una cámara para grabar la salida</a:t>
            </a:r>
          </a:p>
          <a:p>
            <a:pPr eaLnBrk="1" hangingPunct="1"/>
            <a:r>
              <a:rPr lang="es-ES" smtClean="0"/>
              <a:t>El Delegado Técnico dice “A sus puestos”</a:t>
            </a:r>
          </a:p>
          <a:p>
            <a:pPr eaLnBrk="1" hangingPunct="1"/>
            <a:r>
              <a:rPr lang="es-ES" smtClean="0"/>
              <a:t>El Juez Arbitro hace sonar la bocina</a:t>
            </a:r>
          </a:p>
        </p:txBody>
      </p:sp>
      <p:pic>
        <p:nvPicPr>
          <p:cNvPr id="81924" name="Picture 4" descr="C:\Users\Jorge\Desktop\microphon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16430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Jorge\Desktop\microphon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4857750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 descr="C:\Users\Jorge\Desktop\camera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786188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 descr="C:\Users\Jorge\Desktop\flag_r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7860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nauticaavinyo.com/catalog/images/1042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5429250"/>
            <a:ext cx="654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 LA LINEA DE SALIDA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891" name="Group 3"/>
          <p:cNvGraphicFramePr>
            <a:graphicFrameLocks noGrp="1"/>
          </p:cNvGraphicFramePr>
          <p:nvPr>
            <p:ph type="tbl" idx="1"/>
          </p:nvPr>
        </p:nvGraphicFramePr>
        <p:xfrm>
          <a:off x="179388" y="2852738"/>
          <a:ext cx="6765925" cy="2016125"/>
        </p:xfrm>
        <a:graphic>
          <a:graphicData uri="http://schemas.openxmlformats.org/drawingml/2006/table">
            <a:tbl>
              <a:tblPr/>
              <a:tblGrid>
                <a:gridCol w="676275"/>
                <a:gridCol w="676275"/>
                <a:gridCol w="677862"/>
                <a:gridCol w="676275"/>
                <a:gridCol w="676275"/>
                <a:gridCol w="676275"/>
                <a:gridCol w="676275"/>
                <a:gridCol w="677863"/>
                <a:gridCol w="676275"/>
                <a:gridCol w="676275"/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292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93926" name="AutoShape 38"/>
          <p:cNvSpPr>
            <a:spLocks noChangeArrowheads="1"/>
          </p:cNvSpPr>
          <p:nvPr/>
        </p:nvSpPr>
        <p:spPr bwMode="auto">
          <a:xfrm>
            <a:off x="7451725" y="40767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27" name="AutoShape 39"/>
          <p:cNvSpPr>
            <a:spLocks noChangeArrowheads="1"/>
          </p:cNvSpPr>
          <p:nvPr/>
        </p:nvSpPr>
        <p:spPr bwMode="auto">
          <a:xfrm>
            <a:off x="7667625" y="42926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28" name="AutoShape 40"/>
          <p:cNvSpPr>
            <a:spLocks noChangeArrowheads="1"/>
          </p:cNvSpPr>
          <p:nvPr/>
        </p:nvSpPr>
        <p:spPr bwMode="auto">
          <a:xfrm>
            <a:off x="7883525" y="45085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29" name="AutoShape 41"/>
          <p:cNvSpPr>
            <a:spLocks noChangeArrowheads="1"/>
          </p:cNvSpPr>
          <p:nvPr/>
        </p:nvSpPr>
        <p:spPr bwMode="auto">
          <a:xfrm>
            <a:off x="8099425" y="47244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0" name="AutoShape 42"/>
          <p:cNvSpPr>
            <a:spLocks noChangeArrowheads="1"/>
          </p:cNvSpPr>
          <p:nvPr/>
        </p:nvSpPr>
        <p:spPr bwMode="auto">
          <a:xfrm>
            <a:off x="8315325" y="49403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1" name="AutoShape 43"/>
          <p:cNvSpPr>
            <a:spLocks noChangeArrowheads="1"/>
          </p:cNvSpPr>
          <p:nvPr/>
        </p:nvSpPr>
        <p:spPr bwMode="auto">
          <a:xfrm>
            <a:off x="8531225" y="5156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812" name="AutoShape 44"/>
          <p:cNvSpPr>
            <a:spLocks noChangeArrowheads="1"/>
          </p:cNvSpPr>
          <p:nvPr/>
        </p:nvSpPr>
        <p:spPr bwMode="auto">
          <a:xfrm>
            <a:off x="2857500" y="1428750"/>
            <a:ext cx="1357313" cy="1208088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3933" name="Text Box 45"/>
          <p:cNvSpPr txBox="1">
            <a:spLocks noChangeArrowheads="1"/>
          </p:cNvSpPr>
          <p:nvPr/>
        </p:nvSpPr>
        <p:spPr bwMode="auto">
          <a:xfrm>
            <a:off x="1816100" y="4800600"/>
            <a:ext cx="50954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Con el </a:t>
            </a:r>
            <a:r>
              <a:rPr lang="en-GB" sz="3600" dirty="0" err="1">
                <a:latin typeface="Helvetica LT Std" pitchFamily="34" charset="0"/>
                <a:cs typeface="+mn-cs"/>
              </a:rPr>
              <a:t>número</a:t>
            </a:r>
            <a:r>
              <a:rPr lang="en-GB" sz="3600" dirty="0">
                <a:latin typeface="Helvetica LT Std" pitchFamily="34" charset="0"/>
                <a:cs typeface="+mn-cs"/>
              </a:rPr>
              <a:t> </a:t>
            </a:r>
            <a:r>
              <a:rPr lang="en-GB" sz="3600" dirty="0" err="1">
                <a:latin typeface="Helvetica LT Std" pitchFamily="34" charset="0"/>
                <a:cs typeface="+mn-cs"/>
              </a:rPr>
              <a:t>uno</a:t>
            </a:r>
            <a:r>
              <a:rPr lang="en-GB" sz="3600" dirty="0">
                <a:latin typeface="Helvetica LT Std" pitchFamily="34" charset="0"/>
                <a:cs typeface="+mn-cs"/>
              </a:rPr>
              <a:t>...!!!!!</a:t>
            </a:r>
          </a:p>
        </p:txBody>
      </p:sp>
      <p:sp>
        <p:nvSpPr>
          <p:cNvPr id="293934" name="AutoShape 46"/>
          <p:cNvSpPr>
            <a:spLocks noChangeArrowheads="1"/>
          </p:cNvSpPr>
          <p:nvPr/>
        </p:nvSpPr>
        <p:spPr bwMode="auto">
          <a:xfrm>
            <a:off x="3059113" y="37893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5" name="AutoShape 47"/>
          <p:cNvSpPr>
            <a:spLocks noChangeArrowheads="1"/>
          </p:cNvSpPr>
          <p:nvPr/>
        </p:nvSpPr>
        <p:spPr bwMode="auto">
          <a:xfrm>
            <a:off x="507682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6" name="AutoShape 48"/>
          <p:cNvSpPr>
            <a:spLocks noChangeArrowheads="1"/>
          </p:cNvSpPr>
          <p:nvPr/>
        </p:nvSpPr>
        <p:spPr bwMode="auto">
          <a:xfrm>
            <a:off x="233997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7" name="AutoShape 49"/>
          <p:cNvSpPr>
            <a:spLocks noChangeArrowheads="1"/>
          </p:cNvSpPr>
          <p:nvPr/>
        </p:nvSpPr>
        <p:spPr bwMode="auto">
          <a:xfrm>
            <a:off x="4427538" y="42211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8" name="AutoShape 50"/>
          <p:cNvSpPr>
            <a:spLocks noChangeArrowheads="1"/>
          </p:cNvSpPr>
          <p:nvPr/>
        </p:nvSpPr>
        <p:spPr bwMode="auto">
          <a:xfrm>
            <a:off x="323850" y="3789363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9" name="Text Box 51"/>
          <p:cNvSpPr txBox="1">
            <a:spLocks noChangeArrowheads="1"/>
          </p:cNvSpPr>
          <p:nvPr/>
        </p:nvSpPr>
        <p:spPr bwMode="auto">
          <a:xfrm>
            <a:off x="1828800" y="5241925"/>
            <a:ext cx="50813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Con el </a:t>
            </a:r>
            <a:r>
              <a:rPr lang="en-GB" sz="3600" dirty="0" err="1">
                <a:latin typeface="Helvetica LT Std" pitchFamily="34" charset="0"/>
                <a:cs typeface="+mn-cs"/>
              </a:rPr>
              <a:t>número</a:t>
            </a:r>
            <a:r>
              <a:rPr lang="en-GB" sz="3600" dirty="0">
                <a:latin typeface="Helvetica LT Std" pitchFamily="34" charset="0"/>
                <a:cs typeface="+mn-cs"/>
              </a:rPr>
              <a:t> dos...!!!!!</a:t>
            </a:r>
          </a:p>
        </p:txBody>
      </p:sp>
      <p:sp>
        <p:nvSpPr>
          <p:cNvPr id="293940" name="Text Box 52"/>
          <p:cNvSpPr txBox="1">
            <a:spLocks noChangeArrowheads="1"/>
          </p:cNvSpPr>
          <p:nvPr/>
        </p:nvSpPr>
        <p:spPr bwMode="auto">
          <a:xfrm>
            <a:off x="1822450" y="5683250"/>
            <a:ext cx="50978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Con el </a:t>
            </a:r>
            <a:r>
              <a:rPr lang="en-GB" sz="3600" dirty="0" err="1">
                <a:latin typeface="Helvetica LT Std" pitchFamily="34" charset="0"/>
                <a:cs typeface="+mn-cs"/>
              </a:rPr>
              <a:t>número</a:t>
            </a:r>
            <a:r>
              <a:rPr lang="en-GB" sz="3600" dirty="0">
                <a:latin typeface="Helvetica LT Std" pitchFamily="34" charset="0"/>
                <a:cs typeface="+mn-cs"/>
              </a:rPr>
              <a:t> </a:t>
            </a:r>
            <a:r>
              <a:rPr lang="en-GB" sz="3600" dirty="0" err="1">
                <a:latin typeface="Helvetica LT Std" pitchFamily="34" charset="0"/>
                <a:cs typeface="+mn-cs"/>
              </a:rPr>
              <a:t>tres</a:t>
            </a:r>
            <a:r>
              <a:rPr lang="en-GB" sz="3600" dirty="0">
                <a:latin typeface="Helvetica LT Std" pitchFamily="34" charset="0"/>
                <a:cs typeface="+mn-cs"/>
              </a:rPr>
              <a:t>...!!!!!</a:t>
            </a:r>
          </a:p>
        </p:txBody>
      </p:sp>
      <p:sp>
        <p:nvSpPr>
          <p:cNvPr id="293941" name="Text Box 53"/>
          <p:cNvSpPr txBox="1">
            <a:spLocks noChangeArrowheads="1"/>
          </p:cNvSpPr>
          <p:nvPr/>
        </p:nvSpPr>
        <p:spPr bwMode="auto">
          <a:xfrm>
            <a:off x="1871663" y="6135688"/>
            <a:ext cx="2082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Etc….!!!!!</a:t>
            </a: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PRESENTACION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33" grpId="0"/>
      <p:bldP spid="293939" grpId="0"/>
      <p:bldP spid="293940" grpId="0"/>
      <p:bldP spid="2939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915" name="Group 3"/>
          <p:cNvGraphicFramePr>
            <a:graphicFrameLocks noGrp="1"/>
          </p:cNvGraphicFramePr>
          <p:nvPr>
            <p:ph type="tbl" idx="1"/>
          </p:nvPr>
        </p:nvGraphicFramePr>
        <p:xfrm>
          <a:off x="179388" y="2852738"/>
          <a:ext cx="6765925" cy="2016125"/>
        </p:xfrm>
        <a:graphic>
          <a:graphicData uri="http://schemas.openxmlformats.org/drawingml/2006/table">
            <a:tbl>
              <a:tblPr/>
              <a:tblGrid>
                <a:gridCol w="676275"/>
                <a:gridCol w="676275"/>
                <a:gridCol w="677862"/>
                <a:gridCol w="676275"/>
                <a:gridCol w="676275"/>
                <a:gridCol w="676275"/>
                <a:gridCol w="676275"/>
                <a:gridCol w="677863"/>
                <a:gridCol w="676275"/>
                <a:gridCol w="676275"/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292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94950" name="AutoShape 38"/>
          <p:cNvSpPr>
            <a:spLocks noChangeArrowheads="1"/>
          </p:cNvSpPr>
          <p:nvPr/>
        </p:nvSpPr>
        <p:spPr bwMode="auto">
          <a:xfrm>
            <a:off x="6443663" y="3789363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1" name="AutoShape 39"/>
          <p:cNvSpPr>
            <a:spLocks noChangeArrowheads="1"/>
          </p:cNvSpPr>
          <p:nvPr/>
        </p:nvSpPr>
        <p:spPr bwMode="auto">
          <a:xfrm>
            <a:off x="5795963" y="4149725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2" name="AutoShape 40"/>
          <p:cNvSpPr>
            <a:spLocks noChangeArrowheads="1"/>
          </p:cNvSpPr>
          <p:nvPr/>
        </p:nvSpPr>
        <p:spPr bwMode="auto">
          <a:xfrm>
            <a:off x="3779838" y="3716338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3" name="AutoShape 41"/>
          <p:cNvSpPr>
            <a:spLocks noChangeArrowheads="1"/>
          </p:cNvSpPr>
          <p:nvPr/>
        </p:nvSpPr>
        <p:spPr bwMode="auto">
          <a:xfrm>
            <a:off x="971550" y="3789363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4" name="AutoShape 42"/>
          <p:cNvSpPr>
            <a:spLocks noChangeArrowheads="1"/>
          </p:cNvSpPr>
          <p:nvPr/>
        </p:nvSpPr>
        <p:spPr bwMode="auto">
          <a:xfrm>
            <a:off x="1692275" y="40767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6" name="AutoShape 44"/>
          <p:cNvSpPr>
            <a:spLocks noChangeArrowheads="1"/>
          </p:cNvSpPr>
          <p:nvPr/>
        </p:nvSpPr>
        <p:spPr bwMode="auto">
          <a:xfrm>
            <a:off x="3059113" y="37893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7" name="AutoShape 45"/>
          <p:cNvSpPr>
            <a:spLocks noChangeArrowheads="1"/>
          </p:cNvSpPr>
          <p:nvPr/>
        </p:nvSpPr>
        <p:spPr bwMode="auto">
          <a:xfrm>
            <a:off x="507682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8" name="AutoShape 46"/>
          <p:cNvSpPr>
            <a:spLocks noChangeArrowheads="1"/>
          </p:cNvSpPr>
          <p:nvPr/>
        </p:nvSpPr>
        <p:spPr bwMode="auto">
          <a:xfrm>
            <a:off x="233997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9" name="AutoShape 47"/>
          <p:cNvSpPr>
            <a:spLocks noChangeArrowheads="1"/>
          </p:cNvSpPr>
          <p:nvPr/>
        </p:nvSpPr>
        <p:spPr bwMode="auto">
          <a:xfrm>
            <a:off x="4427538" y="42211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60" name="AutoShape 48"/>
          <p:cNvSpPr>
            <a:spLocks noChangeArrowheads="1"/>
          </p:cNvSpPr>
          <p:nvPr/>
        </p:nvSpPr>
        <p:spPr bwMode="auto">
          <a:xfrm>
            <a:off x="323850" y="3789363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840" name="AutoShape 44"/>
          <p:cNvSpPr>
            <a:spLocks noChangeArrowheads="1"/>
          </p:cNvSpPr>
          <p:nvPr/>
        </p:nvSpPr>
        <p:spPr bwMode="auto">
          <a:xfrm>
            <a:off x="2857500" y="1428750"/>
            <a:ext cx="1357313" cy="1208088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PRESENTACION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Jorge\Desktop\microphon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688" y="2000250"/>
            <a:ext cx="61753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763688" y="1857375"/>
            <a:ext cx="49737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000" b="1" dirty="0">
                <a:latin typeface="Helvetica LT Std" pitchFamily="34" charset="0"/>
                <a:cs typeface="+mn-cs"/>
              </a:rPr>
              <a:t>¡¡¡ A sus puestos !!!</a:t>
            </a:r>
          </a:p>
        </p:txBody>
      </p:sp>
      <p:pic>
        <p:nvPicPr>
          <p:cNvPr id="7" name="Picture 4" descr="C:\Users\Jorge\Desktop\check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63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63" name="Group 3"/>
          <p:cNvGraphicFramePr>
            <a:graphicFrameLocks noGrp="1"/>
          </p:cNvGraphicFramePr>
          <p:nvPr>
            <p:ph type="tbl" idx="1"/>
          </p:nvPr>
        </p:nvGraphicFramePr>
        <p:xfrm>
          <a:off x="179388" y="2852738"/>
          <a:ext cx="6765925" cy="2016125"/>
        </p:xfrm>
        <a:graphic>
          <a:graphicData uri="http://schemas.openxmlformats.org/drawingml/2006/table">
            <a:tbl>
              <a:tblPr/>
              <a:tblGrid>
                <a:gridCol w="676275"/>
                <a:gridCol w="676275"/>
                <a:gridCol w="677862"/>
                <a:gridCol w="676275"/>
                <a:gridCol w="676275"/>
                <a:gridCol w="676275"/>
                <a:gridCol w="676275"/>
                <a:gridCol w="677863"/>
                <a:gridCol w="676275"/>
                <a:gridCol w="676275"/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292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96998" name="AutoShape 38"/>
          <p:cNvSpPr>
            <a:spLocks noChangeArrowheads="1"/>
          </p:cNvSpPr>
          <p:nvPr/>
        </p:nvSpPr>
        <p:spPr bwMode="auto">
          <a:xfrm>
            <a:off x="6443663" y="2997200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6999" name="AutoShape 39"/>
          <p:cNvSpPr>
            <a:spLocks noChangeArrowheads="1"/>
          </p:cNvSpPr>
          <p:nvPr/>
        </p:nvSpPr>
        <p:spPr bwMode="auto">
          <a:xfrm>
            <a:off x="5724525" y="2997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0" name="AutoShape 40"/>
          <p:cNvSpPr>
            <a:spLocks noChangeArrowheads="1"/>
          </p:cNvSpPr>
          <p:nvPr/>
        </p:nvSpPr>
        <p:spPr bwMode="auto">
          <a:xfrm>
            <a:off x="3708400" y="2997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1" name="AutoShape 41"/>
          <p:cNvSpPr>
            <a:spLocks noChangeArrowheads="1"/>
          </p:cNvSpPr>
          <p:nvPr/>
        </p:nvSpPr>
        <p:spPr bwMode="auto">
          <a:xfrm>
            <a:off x="900113" y="2924175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2" name="AutoShape 42"/>
          <p:cNvSpPr>
            <a:spLocks noChangeArrowheads="1"/>
          </p:cNvSpPr>
          <p:nvPr/>
        </p:nvSpPr>
        <p:spPr bwMode="auto">
          <a:xfrm>
            <a:off x="1692275" y="2997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4" name="AutoShape 44"/>
          <p:cNvSpPr>
            <a:spLocks noChangeArrowheads="1"/>
          </p:cNvSpPr>
          <p:nvPr/>
        </p:nvSpPr>
        <p:spPr bwMode="auto">
          <a:xfrm>
            <a:off x="3059113" y="2997200"/>
            <a:ext cx="433387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5" name="AutoShape 45"/>
          <p:cNvSpPr>
            <a:spLocks noChangeArrowheads="1"/>
          </p:cNvSpPr>
          <p:nvPr/>
        </p:nvSpPr>
        <p:spPr bwMode="auto">
          <a:xfrm>
            <a:off x="5076825" y="3068638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6" name="AutoShape 46"/>
          <p:cNvSpPr>
            <a:spLocks noChangeArrowheads="1"/>
          </p:cNvSpPr>
          <p:nvPr/>
        </p:nvSpPr>
        <p:spPr bwMode="auto">
          <a:xfrm>
            <a:off x="2339975" y="29972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7" name="AutoShape 47"/>
          <p:cNvSpPr>
            <a:spLocks noChangeArrowheads="1"/>
          </p:cNvSpPr>
          <p:nvPr/>
        </p:nvSpPr>
        <p:spPr bwMode="auto">
          <a:xfrm>
            <a:off x="4356100" y="3068638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8" name="AutoShape 48"/>
          <p:cNvSpPr>
            <a:spLocks noChangeArrowheads="1"/>
          </p:cNvSpPr>
          <p:nvPr/>
        </p:nvSpPr>
        <p:spPr bwMode="auto">
          <a:xfrm>
            <a:off x="323850" y="29972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10" name="AutoShape 50"/>
          <p:cNvSpPr>
            <a:spLocks noChangeArrowheads="1"/>
          </p:cNvSpPr>
          <p:nvPr/>
        </p:nvSpPr>
        <p:spPr bwMode="auto">
          <a:xfrm rot="-2052942">
            <a:off x="2987675" y="1916113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1" name="AutoShape 51"/>
          <p:cNvSpPr>
            <a:spLocks noChangeArrowheads="1"/>
          </p:cNvSpPr>
          <p:nvPr/>
        </p:nvSpPr>
        <p:spPr bwMode="auto">
          <a:xfrm rot="4571706">
            <a:off x="3708401" y="1989137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2" name="AutoShape 52"/>
          <p:cNvSpPr>
            <a:spLocks noChangeArrowheads="1"/>
          </p:cNvSpPr>
          <p:nvPr/>
        </p:nvSpPr>
        <p:spPr bwMode="auto">
          <a:xfrm rot="-1721169">
            <a:off x="4284663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3" name="AutoShape 53"/>
          <p:cNvSpPr>
            <a:spLocks noChangeArrowheads="1"/>
          </p:cNvSpPr>
          <p:nvPr/>
        </p:nvSpPr>
        <p:spPr bwMode="auto">
          <a:xfrm rot="2444326">
            <a:off x="5003800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4" name="AutoShape 54"/>
          <p:cNvSpPr>
            <a:spLocks noChangeArrowheads="1"/>
          </p:cNvSpPr>
          <p:nvPr/>
        </p:nvSpPr>
        <p:spPr bwMode="auto">
          <a:xfrm rot="-2079308">
            <a:off x="5724525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5" name="AutoShape 55"/>
          <p:cNvSpPr>
            <a:spLocks noChangeArrowheads="1"/>
          </p:cNvSpPr>
          <p:nvPr/>
        </p:nvSpPr>
        <p:spPr bwMode="auto">
          <a:xfrm rot="6445791">
            <a:off x="6372226" y="1989137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6" name="AutoShape 56"/>
          <p:cNvSpPr>
            <a:spLocks noChangeArrowheads="1"/>
          </p:cNvSpPr>
          <p:nvPr/>
        </p:nvSpPr>
        <p:spPr bwMode="auto">
          <a:xfrm rot="9874670">
            <a:off x="2484438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7" name="AutoShape 57"/>
          <p:cNvSpPr>
            <a:spLocks noChangeArrowheads="1"/>
          </p:cNvSpPr>
          <p:nvPr/>
        </p:nvSpPr>
        <p:spPr bwMode="auto">
          <a:xfrm rot="-1848087">
            <a:off x="1692275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8" name="AutoShape 58"/>
          <p:cNvSpPr>
            <a:spLocks noChangeArrowheads="1"/>
          </p:cNvSpPr>
          <p:nvPr/>
        </p:nvSpPr>
        <p:spPr bwMode="auto">
          <a:xfrm rot="5590789">
            <a:off x="1116013" y="1989137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9" name="AutoShape 59"/>
          <p:cNvSpPr>
            <a:spLocks noChangeArrowheads="1"/>
          </p:cNvSpPr>
          <p:nvPr/>
        </p:nvSpPr>
        <p:spPr bwMode="auto">
          <a:xfrm rot="1695482">
            <a:off x="468313" y="1916113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22" name="AutoShape 44"/>
          <p:cNvSpPr>
            <a:spLocks noChangeArrowheads="1"/>
          </p:cNvSpPr>
          <p:nvPr/>
        </p:nvSpPr>
        <p:spPr bwMode="auto">
          <a:xfrm>
            <a:off x="2857500" y="1428750"/>
            <a:ext cx="1357313" cy="1208088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SALIDA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0" grpId="0" animBg="1"/>
      <p:bldP spid="297011" grpId="0" animBg="1"/>
      <p:bldP spid="297012" grpId="0" animBg="1"/>
      <p:bldP spid="297013" grpId="0" animBg="1"/>
      <p:bldP spid="297014" grpId="0" animBg="1"/>
      <p:bldP spid="297015" grpId="0" animBg="1"/>
      <p:bldP spid="297016" grpId="0" animBg="1"/>
      <p:bldP spid="297017" grpId="0" animBg="1"/>
      <p:bldP spid="297018" grpId="0" animBg="1"/>
      <p:bldP spid="2970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029"/>
          <p:cNvSpPr txBox="1">
            <a:spLocks noChangeArrowheads="1"/>
          </p:cNvSpPr>
          <p:nvPr/>
        </p:nvSpPr>
        <p:spPr bwMode="auto">
          <a:xfrm>
            <a:off x="2057400" y="6019800"/>
            <a:ext cx="5029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4000">
                <a:solidFill>
                  <a:schemeClr val="bg1"/>
                </a:solidFill>
              </a:rPr>
              <a:t>Take your mark!</a:t>
            </a:r>
          </a:p>
        </p:txBody>
      </p:sp>
      <p:pic>
        <p:nvPicPr>
          <p:cNvPr id="6146" name="Picture 2" descr="C:\Users\Jorge\Pictures\Año 2013\2103 Madrid WTS\02_MADRID\WORLD_SERIES\WORLD_SERIES\WTP_MADRID_2013_WTS_Yeray_Menendez_075_M5_4413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990" y="665520"/>
            <a:ext cx="721202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orge\Pictures\Año 2013\2013 Palamos\JORGE_OFICIALES\BTP_PALAMOS_OFICIALES_005__M1_217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305758"/>
            <a:ext cx="9125057" cy="442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8356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6" name="sound effects - air horn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3709988"/>
            <a:ext cx="304800" cy="304800"/>
          </a:xfrm>
        </p:spPr>
      </p:pic>
      <p:pic>
        <p:nvPicPr>
          <p:cNvPr id="37892" name="Picture 2" descr="C:\Users\Jorge\Pictures\Triatlon Varias\Salida - Copa del Mun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2" name="Picture 4" descr="http://www.nauticaavinyo.com/catalog/images/1042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71750"/>
            <a:ext cx="13684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Users\Jorge\Pictures\Año 2008\2008 Madrid\Madrid 2008 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1" name="Picture 3" descr="C:\Users\Jorge\Pictures\Año 2008\2008 Madrid\Madrid 2008 1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4" descr="C:\Users\Jorge\Pictures\Año 2008\2008 Madrid\Madrid 2008 1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5" descr="C:\Users\Jorge\Pictures\Año 2008\2008 Madrid\Madrid 2008 1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6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500063" y="500063"/>
            <a:ext cx="605255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  <a:cs typeface="+mn-cs"/>
              </a:rPr>
              <a:t>¡¡¡ Salida irregular!!!</a:t>
            </a:r>
          </a:p>
        </p:txBody>
      </p:sp>
      <p:pic>
        <p:nvPicPr>
          <p:cNvPr id="9" name="Picture 2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25" y="3857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5" y="35718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41987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41988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00063" y="500063"/>
            <a:ext cx="722851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  <a:cs typeface="+mn-cs"/>
              </a:rPr>
              <a:t>¡¡¡ 15 segundos en T1 !!!</a:t>
            </a:r>
          </a:p>
        </p:txBody>
      </p:sp>
      <p:pic>
        <p:nvPicPr>
          <p:cNvPr id="8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5" y="3214688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EL PAPEL DEL DT A PARTIR DE ESTE MOMENTO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Jorge\Pictures\IMG_27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3617840"/>
            <a:ext cx="4860240" cy="32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2" name="Rectangle 2"/>
          <p:cNvSpPr>
            <a:spLocks noGrp="1" noChangeArrowheads="1"/>
          </p:cNvSpPr>
          <p:nvPr>
            <p:ph idx="1"/>
          </p:nvPr>
        </p:nvSpPr>
        <p:spPr>
          <a:xfrm>
            <a:off x="357188" y="714375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s-ES" dirty="0" smtClean="0"/>
          </a:p>
          <a:p>
            <a:pPr eaLnBrk="1" hangingPunct="1"/>
            <a:r>
              <a:rPr lang="es-ES" dirty="0" smtClean="0"/>
              <a:t>Moverse en el sentido de la competición</a:t>
            </a:r>
          </a:p>
          <a:p>
            <a:pPr eaLnBrk="1" hangingPunct="1"/>
            <a:r>
              <a:rPr lang="es-ES" dirty="0" smtClean="0"/>
              <a:t>Supervisión de los espacios futuros. Anticipación </a:t>
            </a:r>
            <a:r>
              <a:rPr lang="es-ES" dirty="0" err="1" smtClean="0"/>
              <a:t>ubicandose</a:t>
            </a:r>
            <a:r>
              <a:rPr lang="es-ES" dirty="0" smtClean="0"/>
              <a:t> en sitios clave</a:t>
            </a:r>
          </a:p>
          <a:p>
            <a:pPr eaLnBrk="1" hangingPunct="1"/>
            <a:r>
              <a:rPr lang="es-ES" dirty="0" smtClean="0"/>
              <a:t>Solución de imprevistos</a:t>
            </a:r>
          </a:p>
          <a:p>
            <a:pPr eaLnBrk="1" hangingPunct="1"/>
            <a:r>
              <a:rPr lang="es-ES" dirty="0" smtClean="0"/>
              <a:t>Apoyo en el terreno </a:t>
            </a:r>
            <a:r>
              <a:rPr lang="es-ES" dirty="0" smtClean="0">
                <a:solidFill>
                  <a:schemeClr val="bg1"/>
                </a:solidFill>
              </a:rPr>
              <a:t>de juego</a:t>
            </a:r>
          </a:p>
          <a:p>
            <a:pPr eaLnBrk="1" hangingPunct="1"/>
            <a:r>
              <a:rPr lang="es-ES" dirty="0" smtClean="0"/>
              <a:t>Meta</a:t>
            </a:r>
          </a:p>
          <a:p>
            <a:pPr eaLnBrk="1" hangingPunct="1"/>
            <a:endParaRPr lang="es-ES" dirty="0" smtClean="0"/>
          </a:p>
        </p:txBody>
      </p:sp>
      <p:pic>
        <p:nvPicPr>
          <p:cNvPr id="9" name="Picture 2" descr="C:\Users\Jorge\Pictures\Año 2008\2008 Pontevedra\Pontevedra 2008 0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triathlon.org/images/prog/id_2489_2008MadridBGTriathlonWorldCupEliteMen20080525_126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660400"/>
            <a:ext cx="91440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orge\Pictures\Triatlon Varias\Medic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312" y="0"/>
            <a:ext cx="7786688" cy="691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Jorge\Pictures\Triatlon Varias\Ciclismo - atento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431" y="866775"/>
            <a:ext cx="914400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85875"/>
            <a:ext cx="8713787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b="1" dirty="0" smtClean="0"/>
              <a:t>Responsable de Natación</a:t>
            </a:r>
            <a:endParaRPr lang="hu-HU" sz="2800" b="1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endParaRPr lang="es-ES" sz="2800" b="1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b="1" dirty="0" smtClean="0"/>
              <a:t>Asistentes (2-4)</a:t>
            </a:r>
            <a:endParaRPr lang="hu-HU" sz="2800" b="1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Revisar</a:t>
            </a:r>
            <a:r>
              <a:rPr lang="en-US" sz="2400" dirty="0" smtClean="0"/>
              <a:t> en la </a:t>
            </a:r>
            <a:r>
              <a:rPr lang="en-US" sz="2400" dirty="0" err="1" smtClean="0"/>
              <a:t>salida</a:t>
            </a:r>
            <a:r>
              <a:rPr lang="en-US" sz="2400" dirty="0" smtClean="0"/>
              <a:t>: </a:t>
            </a:r>
            <a:endParaRPr lang="hu-HU" sz="2400" dirty="0" smtClean="0"/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/>
              <a:t>Anchura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/>
              <a:t>Espacios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/>
              <a:t>Numeración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/>
              <a:t>Moqueta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/>
              <a:t>Línea</a:t>
            </a:r>
            <a:r>
              <a:rPr lang="en-US" sz="2000" dirty="0" smtClean="0"/>
              <a:t> de </a:t>
            </a:r>
            <a:r>
              <a:rPr lang="en-US" sz="2000" dirty="0" err="1" smtClean="0"/>
              <a:t>presalida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Organizar</a:t>
            </a:r>
            <a:r>
              <a:rPr lang="en-US" sz="2400" dirty="0" smtClean="0"/>
              <a:t> un </a:t>
            </a:r>
            <a:r>
              <a:rPr lang="en-US" sz="2400" dirty="0" err="1" smtClean="0"/>
              <a:t>ensayo</a:t>
            </a:r>
            <a:r>
              <a:rPr lang="en-US" sz="2400" dirty="0" smtClean="0"/>
              <a:t> con los </a:t>
            </a:r>
            <a:r>
              <a:rPr lang="en-US" sz="2400" dirty="0" err="1" smtClean="0"/>
              <a:t>oficiales</a:t>
            </a:r>
            <a:r>
              <a:rPr lang="en-US" sz="2400" dirty="0" smtClean="0"/>
              <a:t> </a:t>
            </a:r>
            <a:r>
              <a:rPr lang="en-US" sz="2400" dirty="0" err="1" smtClean="0"/>
              <a:t>implicados</a:t>
            </a:r>
            <a:r>
              <a:rPr lang="en-US" sz="2400" dirty="0" smtClean="0"/>
              <a:t> en la </a:t>
            </a:r>
            <a:r>
              <a:rPr lang="en-US" sz="2400" dirty="0" err="1" smtClean="0"/>
              <a:t>salida</a:t>
            </a:r>
            <a:r>
              <a:rPr lang="en-US" sz="2400" dirty="0" smtClean="0"/>
              <a:t>, con el </a:t>
            </a:r>
            <a:r>
              <a:rPr lang="en-US" sz="2400" dirty="0" err="1" smtClean="0"/>
              <a:t>desfile</a:t>
            </a:r>
            <a:r>
              <a:rPr lang="en-US" sz="2400" dirty="0" smtClean="0"/>
              <a:t>, </a:t>
            </a:r>
            <a:r>
              <a:rPr lang="en-US" sz="2400" dirty="0" err="1" smtClean="0"/>
              <a:t>salida</a:t>
            </a:r>
            <a:r>
              <a:rPr lang="en-US" sz="2400" dirty="0" smtClean="0"/>
              <a:t> </a:t>
            </a:r>
            <a:r>
              <a:rPr lang="en-US" sz="2400" dirty="0" err="1" smtClean="0"/>
              <a:t>nula</a:t>
            </a:r>
            <a:r>
              <a:rPr lang="en-US" sz="2400" dirty="0" smtClean="0"/>
              <a:t>, </a:t>
            </a:r>
            <a:r>
              <a:rPr lang="en-US" sz="2400" dirty="0" err="1" smtClean="0"/>
              <a:t>salida</a:t>
            </a:r>
            <a:r>
              <a:rPr lang="en-US" sz="2400" dirty="0" smtClean="0"/>
              <a:t> </a:t>
            </a:r>
            <a:r>
              <a:rPr lang="en-US" sz="2400" dirty="0" err="1" smtClean="0"/>
              <a:t>correcta</a:t>
            </a:r>
            <a:r>
              <a:rPr lang="en-US" sz="2400" dirty="0" smtClean="0"/>
              <a:t>,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Chequear</a:t>
            </a:r>
            <a:r>
              <a:rPr lang="en-US" sz="2400" dirty="0" smtClean="0"/>
              <a:t> el </a:t>
            </a:r>
            <a:r>
              <a:rPr lang="en-US" sz="2400" dirty="0" err="1" smtClean="0"/>
              <a:t>sonido</a:t>
            </a:r>
            <a:r>
              <a:rPr lang="en-US" sz="2400" dirty="0" smtClean="0"/>
              <a:t> y el </a:t>
            </a:r>
            <a:r>
              <a:rPr lang="en-US" sz="2400" dirty="0" err="1" smtClean="0"/>
              <a:t>sistema</a:t>
            </a:r>
            <a:r>
              <a:rPr lang="en-US" sz="2400" dirty="0" smtClean="0"/>
              <a:t> de </a:t>
            </a:r>
            <a:r>
              <a:rPr lang="en-US" sz="2400" dirty="0" err="1" smtClean="0"/>
              <a:t>salida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suficiente</a:t>
            </a:r>
            <a:r>
              <a:rPr lang="en-US" sz="2400" dirty="0" smtClean="0"/>
              <a:t> </a:t>
            </a:r>
            <a:r>
              <a:rPr lang="en-US" sz="2400" dirty="0" err="1" smtClean="0"/>
              <a:t>número</a:t>
            </a:r>
            <a:r>
              <a:rPr lang="en-US" sz="2400" dirty="0" smtClean="0"/>
              <a:t> de </a:t>
            </a:r>
            <a:r>
              <a:rPr lang="en-US" sz="2400" dirty="0" err="1" smtClean="0"/>
              <a:t>banderas</a:t>
            </a:r>
            <a:endParaRPr lang="en-U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LA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527646"/>
            <a:ext cx="8713788" cy="456565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dirty="0" smtClean="0"/>
              <a:t>Verificar la medición del recorrido</a:t>
            </a: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dirty="0" smtClean="0"/>
              <a:t>Distancia a la primera boya</a:t>
            </a: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dirty="0" smtClean="0"/>
              <a:t>Giros</a:t>
            </a: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dirty="0" smtClean="0"/>
              <a:t>Salida de la natación</a:t>
            </a: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dirty="0" smtClean="0"/>
              <a:t>Profundidad</a:t>
            </a: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Medición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temperatura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Garantizar</a:t>
            </a:r>
            <a:r>
              <a:rPr lang="en-US" sz="2400" dirty="0" smtClean="0"/>
              <a:t> </a:t>
            </a:r>
            <a:r>
              <a:rPr lang="en-US" sz="2400" dirty="0" err="1" smtClean="0"/>
              <a:t>canoas</a:t>
            </a:r>
            <a:r>
              <a:rPr lang="en-US" sz="2400" dirty="0" smtClean="0"/>
              <a:t> </a:t>
            </a:r>
            <a:r>
              <a:rPr lang="en-US" sz="2400" dirty="0" err="1" smtClean="0"/>
              <a:t>suficientes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endParaRPr lang="es-E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Tratar</a:t>
            </a:r>
            <a:r>
              <a:rPr lang="en-US" sz="2400" dirty="0" smtClean="0"/>
              <a:t> de </a:t>
            </a:r>
            <a:r>
              <a:rPr lang="en-US" sz="2400" dirty="0" err="1" smtClean="0"/>
              <a:t>tener</a:t>
            </a:r>
            <a:r>
              <a:rPr lang="en-US" sz="2400" dirty="0" smtClean="0"/>
              <a:t> </a:t>
            </a:r>
            <a:r>
              <a:rPr lang="en-US" sz="2400" dirty="0" err="1" smtClean="0"/>
              <a:t>cámaras</a:t>
            </a:r>
            <a:r>
              <a:rPr lang="en-US" sz="2400" dirty="0" smtClean="0"/>
              <a:t> de video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grabar</a:t>
            </a:r>
            <a:r>
              <a:rPr lang="en-US" sz="2400" dirty="0" smtClean="0"/>
              <a:t> los </a:t>
            </a:r>
            <a:r>
              <a:rPr lang="en-US" sz="2400" dirty="0" err="1" smtClean="0"/>
              <a:t>giros</a:t>
            </a:r>
            <a:endParaRPr lang="hu-HU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LA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Medición de la temperatura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400" dirty="0" smtClean="0"/>
              <a:t>1 hora antes de la salida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400" dirty="0" smtClean="0"/>
              <a:t>Decisiones a tomar en función de una carrera con varias salidas o carreras separadas</a:t>
            </a:r>
          </a:p>
          <a:p>
            <a:pPr lvl="1" eaLnBrk="1" hangingPunct="1">
              <a:buBlip>
                <a:blip r:embed="rId2"/>
              </a:buBlip>
            </a:pPr>
            <a:endParaRPr lang="es-ES" sz="2400" dirty="0" smtClean="0"/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Errores en la medición del recorrido</a:t>
            </a:r>
          </a:p>
          <a:p>
            <a:pPr eaLnBrk="1" hangingPunct="1">
              <a:buBlip>
                <a:blip r:embed="rId2"/>
              </a:buBlip>
            </a:pPr>
            <a:endParaRPr lang="es-ES" sz="2800" dirty="0" smtClean="0"/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Organizar plan de seguridad</a:t>
            </a:r>
          </a:p>
          <a:p>
            <a:pPr eaLnBrk="1" hangingPunct="1">
              <a:buBlip>
                <a:blip r:embed="rId2"/>
              </a:buBlip>
            </a:pPr>
            <a:endParaRPr lang="es-ES" sz="2800" dirty="0" smtClean="0"/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Oficiales en los giros -&gt; atletas acortan recorrido</a:t>
            </a:r>
          </a:p>
          <a:p>
            <a:pPr eaLnBrk="1" hangingPunct="1">
              <a:buBlip>
                <a:blip r:embed="rId2"/>
              </a:buBlip>
            </a:pPr>
            <a:endParaRPr lang="es-ES" sz="28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NATACION DIFICULTADES DE IMPLEMENTACION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48131" name="3 Marcador de contenido" descr="snapshot2009021121172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4 Elipse"/>
          <p:cNvSpPr/>
          <p:nvPr/>
        </p:nvSpPr>
        <p:spPr>
          <a:xfrm>
            <a:off x="5786438" y="3143250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6715125" y="3357563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5214938" y="47863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357813" y="4286250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072063" y="442912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4714875" y="3500438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929188" y="357187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5786438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5429250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5214938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5214938" y="36433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3929063" y="30718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4500563" y="357187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5357813" y="3143250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orge\Pictures\578082_3304414168945_1225728336_32368386_161239347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2068518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068518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756574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2026992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Jorge\Desktop\check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2235" y="1756574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16" y="-27385"/>
            <a:ext cx="1877188" cy="23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30515" y="3717032"/>
            <a:ext cx="5005827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¿Cuántas embarcaciones están bien colocadas?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208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orge\Pictures\Año 2013\2013 Palamos\con_firma\AGEMASTER\052_BTP_PALAMOS_AGEMASTER_JR_NAVARRO_023__MQA26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78303" cy="600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9237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orge\Pictures\Triatlon Competiciones\2011 Gijon\26074_1170001189959_1825873419_328294_6362606_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4796" y="2636912"/>
            <a:ext cx="5251204" cy="350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" y="1600200"/>
            <a:ext cx="3923928" cy="4525963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s-ES" sz="2800" dirty="0" smtClean="0">
                <a:latin typeface="Helvetica LT Std"/>
              </a:rPr>
              <a:t>Seguro e igual para todos los atletas</a:t>
            </a:r>
            <a:r>
              <a:rPr lang="en-US" sz="2800" dirty="0" smtClean="0">
                <a:latin typeface="Helvetica LT Std"/>
              </a:rPr>
              <a:t>:</a:t>
            </a: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Helvetica LT Std"/>
              </a:rPr>
              <a:t>Diseño</a:t>
            </a:r>
            <a:endParaRPr lang="en-US" sz="2800" dirty="0" smtClean="0">
              <a:latin typeface="Helvetica LT Std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Helvetica LT Std"/>
              </a:rPr>
              <a:t>Señalización</a:t>
            </a:r>
            <a:endParaRPr lang="en-US" sz="2800" dirty="0" smtClean="0">
              <a:latin typeface="Helvetica LT Std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Helvetica LT Std"/>
              </a:rPr>
              <a:t>Espacios</a:t>
            </a:r>
            <a:endParaRPr lang="en-US" sz="2800" dirty="0" smtClean="0">
              <a:latin typeface="Helvetica LT Std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err="1" smtClean="0">
                <a:latin typeface="Helvetica LT Std"/>
              </a:rPr>
              <a:t>Soluciones</a:t>
            </a:r>
            <a:r>
              <a:rPr lang="en-US" sz="2800" dirty="0" smtClean="0">
                <a:latin typeface="Helvetica LT Std"/>
              </a:rPr>
              <a:t> en el </a:t>
            </a:r>
            <a:r>
              <a:rPr lang="en-US" sz="2800" dirty="0" err="1" smtClean="0">
                <a:latin typeface="Helvetica LT Std"/>
              </a:rPr>
              <a:t>espacio</a:t>
            </a:r>
            <a:r>
              <a:rPr lang="en-US" sz="2800" dirty="0" smtClean="0">
                <a:latin typeface="Helvetica LT Std"/>
              </a:rPr>
              <a:t> </a:t>
            </a:r>
            <a:r>
              <a:rPr lang="en-US" sz="2800" dirty="0" err="1" smtClean="0">
                <a:latin typeface="Helvetica LT Std"/>
              </a:rPr>
              <a:t>isponible</a:t>
            </a:r>
            <a:endParaRPr lang="en-US" sz="2800" dirty="0" smtClean="0">
              <a:latin typeface="Helvetica LT Std"/>
            </a:endParaRPr>
          </a:p>
          <a:p>
            <a:pPr eaLnBrk="1" hangingPunct="1">
              <a:buBlip>
                <a:blip r:embed="rId3"/>
              </a:buBlip>
              <a:defRPr/>
            </a:pPr>
            <a:r>
              <a:rPr lang="en-US" sz="2800" dirty="0" smtClean="0">
                <a:latin typeface="Helvetica LT Std"/>
              </a:rPr>
              <a:t>Area </a:t>
            </a:r>
            <a:r>
              <a:rPr lang="en-US" sz="2800" dirty="0" err="1" smtClean="0">
                <a:latin typeface="Helvetica LT Std"/>
              </a:rPr>
              <a:t>controlada</a:t>
            </a:r>
            <a:endParaRPr lang="en-US" sz="2800" dirty="0" smtClean="0">
              <a:latin typeface="Helvetica LT Std"/>
            </a:endParaRPr>
          </a:p>
          <a:p>
            <a:pPr eaLnBrk="1" hangingPunct="1">
              <a:buBlip>
                <a:blip r:embed="rId3"/>
              </a:buBlip>
              <a:defRPr/>
            </a:pPr>
            <a:endParaRPr lang="en-US" sz="2800" dirty="0" smtClean="0">
              <a:latin typeface="Helvetica LT Std"/>
            </a:endParaRPr>
          </a:p>
          <a:p>
            <a:pPr lvl="1" eaLnBrk="1" hangingPunct="1">
              <a:buBlip>
                <a:blip r:embed="rId3"/>
              </a:buBlip>
              <a:defRPr/>
            </a:pPr>
            <a:endParaRPr lang="en-US" sz="2400" dirty="0" smtClean="0">
              <a:latin typeface="Helvetica LT Std"/>
            </a:endParaRPr>
          </a:p>
        </p:txBody>
      </p:sp>
      <p:pic>
        <p:nvPicPr>
          <p:cNvPr id="18" name="Picture 17" descr="DSC_020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3921" y="2610267"/>
            <a:ext cx="4912079" cy="353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" name="Picture 4" descr="C:\Users\Jorge\Desktop\check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C:\Users\Jorge\Pictures\Triatlon - Fotos Archivo\20.Transicion\2011-07-31 12.59.3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214438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b="1" dirty="0" smtClean="0">
                <a:latin typeface="Helvetica LT Std"/>
              </a:rPr>
              <a:t>Responsable Transición</a:t>
            </a:r>
            <a:endParaRPr lang="hu-HU" sz="2800" b="1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b="1" dirty="0" smtClean="0">
                <a:latin typeface="Helvetica LT Std"/>
              </a:rPr>
              <a:t>Asistentes</a:t>
            </a:r>
            <a:endParaRPr lang="hu-HU" sz="2400" b="1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b="1" dirty="0" smtClean="0">
                <a:latin typeface="Helvetica LT Std"/>
              </a:rPr>
              <a:t>Líneas de montaje/desmontaje</a:t>
            </a:r>
            <a:endParaRPr lang="hu-HU" sz="2400" b="1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dirty="0" smtClean="0">
                <a:latin typeface="Helvetica LT Std"/>
              </a:rPr>
              <a:t>Organizar control de material</a:t>
            </a:r>
            <a:endParaRPr lang="en-US" sz="2400" dirty="0" smtClean="0">
              <a:latin typeface="Helvetica LT Std"/>
            </a:endParaRP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>
                <a:latin typeface="Helvetica LT Std"/>
              </a:rPr>
              <a:t>Supervisar</a:t>
            </a:r>
            <a:r>
              <a:rPr lang="en-US" sz="2400" dirty="0" smtClean="0">
                <a:latin typeface="Helvetica LT Std"/>
              </a:rPr>
              <a:t> la </a:t>
            </a:r>
            <a:r>
              <a:rPr lang="en-US" sz="2400" dirty="0" err="1" smtClean="0">
                <a:latin typeface="Helvetica LT Std"/>
              </a:rPr>
              <a:t>configuración</a:t>
            </a:r>
            <a:r>
              <a:rPr lang="en-US" sz="2400" dirty="0" smtClean="0">
                <a:latin typeface="Helvetica LT Std"/>
              </a:rPr>
              <a:t> de la </a:t>
            </a:r>
            <a:r>
              <a:rPr lang="en-US" sz="2400" dirty="0" err="1" smtClean="0">
                <a:latin typeface="Helvetica LT Std"/>
              </a:rPr>
              <a:t>transición</a:t>
            </a:r>
            <a:endParaRPr lang="hu-HU" sz="2400" dirty="0" smtClean="0"/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Flujos</a:t>
            </a:r>
            <a:endParaRPr lang="en-US" sz="2000" dirty="0" smtClean="0">
              <a:latin typeface="Helvetica LT Std"/>
            </a:endParaRP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Soportess</a:t>
            </a:r>
            <a:r>
              <a:rPr lang="en-US" sz="2000" dirty="0" smtClean="0">
                <a:latin typeface="Helvetica LT Std"/>
              </a:rPr>
              <a:t> </a:t>
            </a:r>
            <a:r>
              <a:rPr lang="en-US" sz="2000" dirty="0" smtClean="0">
                <a:latin typeface="Helvetica LT Std"/>
              </a:rPr>
              <a:t>(</a:t>
            </a:r>
            <a:r>
              <a:rPr lang="en-US" sz="2000" dirty="0" err="1" smtClean="0">
                <a:latin typeface="Helvetica LT Std"/>
              </a:rPr>
              <a:t>altura</a:t>
            </a:r>
            <a:r>
              <a:rPr lang="en-US" sz="2000" dirty="0" smtClean="0">
                <a:latin typeface="Helvetica LT Std"/>
              </a:rPr>
              <a:t>, </a:t>
            </a:r>
            <a:r>
              <a:rPr lang="en-US" sz="2000" dirty="0" err="1" smtClean="0">
                <a:latin typeface="Helvetica LT Std"/>
              </a:rPr>
              <a:t>numeración</a:t>
            </a:r>
            <a:r>
              <a:rPr lang="en-US" sz="2000" dirty="0" smtClean="0">
                <a:latin typeface="Helvetica LT Std"/>
              </a:rPr>
              <a:t>, </a:t>
            </a:r>
            <a:r>
              <a:rPr lang="en-US" sz="2000" dirty="0" err="1" smtClean="0">
                <a:latin typeface="Helvetica LT Std"/>
              </a:rPr>
              <a:t>espacios</a:t>
            </a:r>
            <a:r>
              <a:rPr lang="en-US" sz="2000" dirty="0" smtClean="0">
                <a:latin typeface="Helvetica LT Std"/>
              </a:rPr>
              <a:t>, etc.)</a:t>
            </a: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Moqueta</a:t>
            </a:r>
            <a:endParaRPr lang="en-US" sz="2000" dirty="0" smtClean="0">
              <a:latin typeface="Helvetica LT Std"/>
            </a:endParaRP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Distribuir</a:t>
            </a:r>
            <a:r>
              <a:rPr lang="en-US" sz="2000" dirty="0" smtClean="0">
                <a:latin typeface="Helvetica LT Std"/>
              </a:rPr>
              <a:t> </a:t>
            </a:r>
            <a:r>
              <a:rPr lang="en-US" sz="2000" dirty="0" err="1" smtClean="0">
                <a:latin typeface="Helvetica LT Std"/>
              </a:rPr>
              <a:t>banderas</a:t>
            </a:r>
            <a:r>
              <a:rPr lang="en-US" sz="2000" dirty="0" smtClean="0">
                <a:latin typeface="Helvetica LT Std"/>
              </a:rPr>
              <a:t> </a:t>
            </a:r>
            <a:r>
              <a:rPr lang="en-US" sz="2000" dirty="0" err="1" smtClean="0">
                <a:latin typeface="Helvetica LT Std"/>
              </a:rPr>
              <a:t>para</a:t>
            </a:r>
            <a:r>
              <a:rPr lang="en-US" sz="2000" dirty="0" smtClean="0">
                <a:latin typeface="Helvetica LT Std"/>
              </a:rPr>
              <a:t> </a:t>
            </a:r>
            <a:r>
              <a:rPr lang="en-US" sz="2000" dirty="0" err="1" smtClean="0">
                <a:latin typeface="Helvetica LT Std"/>
              </a:rPr>
              <a:t>oficiales</a:t>
            </a:r>
            <a:endParaRPr lang="en-US" sz="2000" dirty="0" smtClean="0">
              <a:latin typeface="Helvetica LT Std"/>
            </a:endParaRP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Supervisar</a:t>
            </a:r>
            <a:r>
              <a:rPr lang="en-US" sz="2000" dirty="0" smtClean="0">
                <a:latin typeface="Helvetica LT Std"/>
              </a:rPr>
              <a:t> </a:t>
            </a:r>
            <a:r>
              <a:rPr lang="en-US" sz="2000" dirty="0" err="1" smtClean="0">
                <a:latin typeface="Helvetica LT Std"/>
              </a:rPr>
              <a:t>líneas</a:t>
            </a:r>
            <a:r>
              <a:rPr lang="en-US" sz="2000" dirty="0" smtClean="0">
                <a:latin typeface="Helvetica LT Std"/>
              </a:rPr>
              <a:t> de </a:t>
            </a:r>
            <a:r>
              <a:rPr lang="en-US" sz="2000" dirty="0" err="1" smtClean="0">
                <a:latin typeface="Helvetica LT Std"/>
              </a:rPr>
              <a:t>montaje</a:t>
            </a:r>
            <a:r>
              <a:rPr lang="en-US" sz="2000" dirty="0" smtClean="0">
                <a:latin typeface="Helvetica LT Std"/>
              </a:rPr>
              <a:t>/</a:t>
            </a:r>
            <a:r>
              <a:rPr lang="en-US" sz="2000" dirty="0" err="1" smtClean="0">
                <a:latin typeface="Helvetica LT Std"/>
              </a:rPr>
              <a:t>desmontaje</a:t>
            </a:r>
            <a:endParaRPr lang="en-US" sz="2000" dirty="0" smtClean="0">
              <a:latin typeface="Helvetica LT Std"/>
            </a:endParaRP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Asegurar</a:t>
            </a:r>
            <a:r>
              <a:rPr lang="en-US" sz="2000" dirty="0" smtClean="0">
                <a:latin typeface="Helvetica LT Std"/>
              </a:rPr>
              <a:t> la </a:t>
            </a:r>
            <a:r>
              <a:rPr lang="en-US" sz="2000" dirty="0" err="1" smtClean="0">
                <a:latin typeface="Helvetica LT Std"/>
              </a:rPr>
              <a:t>seguridad</a:t>
            </a:r>
            <a:r>
              <a:rPr lang="en-US" sz="2000" dirty="0" smtClean="0">
                <a:latin typeface="Helvetica LT Std"/>
              </a:rPr>
              <a:t> en el interior del </a:t>
            </a:r>
            <a:r>
              <a:rPr lang="en-US" sz="2000" dirty="0" err="1" smtClean="0">
                <a:latin typeface="Helvetica LT Std"/>
              </a:rPr>
              <a:t>área</a:t>
            </a:r>
            <a:r>
              <a:rPr lang="en-US" sz="2000" dirty="0" smtClean="0">
                <a:latin typeface="Helvetica LT Std"/>
              </a:rPr>
              <a:t> de </a:t>
            </a:r>
            <a:r>
              <a:rPr lang="en-US" sz="2000" dirty="0" err="1" smtClean="0">
                <a:latin typeface="Helvetica LT Std"/>
              </a:rPr>
              <a:t>transición</a:t>
            </a:r>
            <a:endParaRPr lang="en-US" sz="2000" dirty="0" smtClean="0">
              <a:latin typeface="Helvetica LT Std"/>
            </a:endParaRPr>
          </a:p>
          <a:p>
            <a:pPr lvl="2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000" dirty="0" err="1" smtClean="0">
                <a:latin typeface="Helvetica LT Std"/>
              </a:rPr>
              <a:t>Organizar</a:t>
            </a:r>
            <a:r>
              <a:rPr lang="en-US" sz="2000" dirty="0" smtClean="0">
                <a:latin typeface="Helvetica LT Std"/>
              </a:rPr>
              <a:t> la </a:t>
            </a:r>
            <a:r>
              <a:rPr lang="en-US" sz="2000" dirty="0" err="1" smtClean="0">
                <a:latin typeface="Helvetica LT Std"/>
              </a:rPr>
              <a:t>distribución</a:t>
            </a:r>
            <a:r>
              <a:rPr lang="en-US" sz="2000" dirty="0" smtClean="0">
                <a:latin typeface="Helvetica LT Std"/>
              </a:rPr>
              <a:t> de </a:t>
            </a:r>
            <a:r>
              <a:rPr lang="en-US" sz="2000" dirty="0" err="1" smtClean="0">
                <a:latin typeface="Helvetica LT Std"/>
              </a:rPr>
              <a:t>oficiales</a:t>
            </a:r>
            <a:r>
              <a:rPr lang="en-US" sz="2000" dirty="0" smtClean="0">
                <a:latin typeface="Helvetica LT Std"/>
              </a:rPr>
              <a:t> en el </a:t>
            </a:r>
            <a:r>
              <a:rPr lang="en-US" sz="2000" dirty="0" err="1" smtClean="0">
                <a:latin typeface="Helvetica LT Std"/>
              </a:rPr>
              <a:t>área</a:t>
            </a:r>
            <a:r>
              <a:rPr lang="en-US" sz="2000" dirty="0" smtClean="0">
                <a:latin typeface="Helvetica LT Std"/>
              </a:rPr>
              <a:t> de </a:t>
            </a:r>
            <a:r>
              <a:rPr lang="en-US" sz="2000" dirty="0" err="1" smtClean="0">
                <a:latin typeface="Helvetica LT Std"/>
              </a:rPr>
              <a:t>transición</a:t>
            </a:r>
            <a:endParaRPr lang="en-US" sz="2000" dirty="0" smtClean="0">
              <a:latin typeface="Helvetica LT Std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EL 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C:\Users\Jorge\Pictures\Año 2013\2103 Madrid WTS\02_MADRID\WORLD_SERIES\WORLD_SERIES\WTP_MADRID_2013_WTS_Yeray_Menendez_082_M1_2121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24744" y="1124744"/>
            <a:ext cx="1176043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592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t1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2 Marcador de contenido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525962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Responsabilidad sobre la numeración del área de transición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Seguridad en el AT durante la Competición</a:t>
            </a:r>
          </a:p>
          <a:p>
            <a:pPr eaLnBrk="1" hangingPunct="1">
              <a:buBlip>
                <a:blip r:embed="rId2"/>
              </a:buBlip>
            </a:pPr>
            <a:r>
              <a:rPr lang="es-ES" sz="2400" dirty="0" smtClean="0"/>
              <a:t>Los oficiales deben fijarse en el flujo del AT: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Los atletas deben correr en el flujo asignado, y acortar no está permitido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Cascos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Circular en bicicleta en el AT</a:t>
            </a:r>
          </a:p>
          <a:p>
            <a:pPr lvl="1" eaLnBrk="1" hangingPunct="1">
              <a:buBlip>
                <a:blip r:embed="rId2"/>
              </a:buBlip>
            </a:pPr>
            <a:r>
              <a:rPr lang="es-ES" sz="2000" dirty="0" smtClean="0"/>
              <a:t>No se pueden marcar los espacios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DIFICULTADES DE IMPLEMENTACION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583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8372" name="Picture 2" descr="C:\Users\Jorge\Desktop\FORMACION OFICIALES 2008\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 descr="C:\Users\Jorge\Pictures\555672_3373901998776_100341984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480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9395" name="Picture 3" descr="100_0167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604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60420" name="Picture 2" descr="C:\Users\Jorge\Desktop\FORMACION OFICIALES 2008\pinedo2007_26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40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4786313" y="428625"/>
            <a:ext cx="1785937" cy="21431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Jorge\Imagenes\Triatlon Varias\Teruel Prueba Nacional 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-7938"/>
            <a:ext cx="4572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3643313" y="785813"/>
            <a:ext cx="1071562" cy="15001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Jorge\Pictures\1044799_160360410818849_130831819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1475"/>
            <a:ext cx="9144000" cy="611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Elipse"/>
          <p:cNvSpPr/>
          <p:nvPr/>
        </p:nvSpPr>
        <p:spPr>
          <a:xfrm>
            <a:off x="3203848" y="1484784"/>
            <a:ext cx="2664296" cy="44644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3161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orge\Pictures\Telefono Jorge\2013-09-12 10.47.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5112568" cy="684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Elipse"/>
          <p:cNvSpPr/>
          <p:nvPr/>
        </p:nvSpPr>
        <p:spPr>
          <a:xfrm>
            <a:off x="4283968" y="2852936"/>
            <a:ext cx="648072" cy="13681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205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Telefono Jorge\2013-09-15 06.29.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-1"/>
            <a:ext cx="5146501" cy="689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8693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Jorge\Pictures\Triatlon - Fotos Archivo\20.Transicion\26978_1137595459836_1825873419_275341_388649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616" y="1347936"/>
            <a:ext cx="7670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Jorge\Pictures\Triatlon - Fotos Archivo\20.Transicion\26978_1137595419835_1825873419_275340_274167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47936"/>
            <a:ext cx="7670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90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5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0" y="1428750"/>
            <a:ext cx="3409950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 bwMode="auto">
          <a:xfrm>
            <a:off x="0" y="2428875"/>
            <a:ext cx="27860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ES" sz="4400" b="1" dirty="0">
                <a:solidFill>
                  <a:srgbClr val="005B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Elite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6357938" y="2571750"/>
            <a:ext cx="27860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ES" sz="4400" b="1" dirty="0">
                <a:solidFill>
                  <a:srgbClr val="005B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Grupos Edad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0" name="Picture 2" descr="C:\Users\Jorge\Pictures\Triatlon Competiciones\2012 SerTRI Aviles\SERTRI_AVILES_YERAY_MENENDEZ_M5_46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" y="759809"/>
            <a:ext cx="9142824" cy="609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483568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dirty="0" smtClean="0"/>
              <a:t>Oficial Responsable de Ciclismo</a:t>
            </a:r>
            <a:endParaRPr lang="hu-HU" sz="2800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dirty="0" smtClean="0"/>
              <a:t>Asistentes</a:t>
            </a:r>
            <a:endParaRPr lang="hu-HU" sz="28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Verificar</a:t>
            </a:r>
            <a:r>
              <a:rPr lang="en-US" sz="2400" dirty="0" smtClean="0"/>
              <a:t> </a:t>
            </a:r>
            <a:r>
              <a:rPr lang="en-US" sz="2400" dirty="0" err="1" smtClean="0"/>
              <a:t>superficie</a:t>
            </a:r>
            <a:r>
              <a:rPr lang="en-US" sz="2400" dirty="0" smtClean="0"/>
              <a:t>, </a:t>
            </a:r>
            <a:r>
              <a:rPr lang="en-US" sz="2400" dirty="0" err="1" smtClean="0"/>
              <a:t>topografía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curso</a:t>
            </a:r>
            <a:r>
              <a:rPr lang="en-US" sz="2400" dirty="0" smtClean="0"/>
              <a:t>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 smtClean="0"/>
              <a:t>barrido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todo</a:t>
            </a:r>
            <a:r>
              <a:rPr lang="en-US" sz="2400" dirty="0" smtClean="0"/>
              <a:t> el </a:t>
            </a:r>
            <a:r>
              <a:rPr lang="en-US" sz="2400" dirty="0" err="1" smtClean="0"/>
              <a:t>circuito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seguro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smtClean="0"/>
              <a:t>Reunion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planificar</a:t>
            </a:r>
            <a:r>
              <a:rPr lang="en-US" sz="2400" dirty="0" smtClean="0"/>
              <a:t> </a:t>
            </a:r>
            <a:r>
              <a:rPr lang="en-US" sz="2400" dirty="0" err="1" smtClean="0"/>
              <a:t>todo</a:t>
            </a:r>
            <a:r>
              <a:rPr lang="en-US" sz="2400" dirty="0" smtClean="0"/>
              <a:t> lo </a:t>
            </a:r>
            <a:r>
              <a:rPr lang="en-US" sz="2400" dirty="0" err="1" smtClean="0"/>
              <a:t>relacionado</a:t>
            </a:r>
            <a:r>
              <a:rPr lang="en-US" sz="2400" dirty="0" smtClean="0"/>
              <a:t> con los </a:t>
            </a:r>
            <a:r>
              <a:rPr lang="en-US" sz="2400" dirty="0" err="1" smtClean="0"/>
              <a:t>medios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smtClean="0"/>
              <a:t>Control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los </a:t>
            </a:r>
            <a:r>
              <a:rPr lang="en-US" sz="2400" dirty="0" err="1" smtClean="0"/>
              <a:t>retirados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smtClean="0"/>
              <a:t>Control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los </a:t>
            </a:r>
            <a:r>
              <a:rPr lang="en-US" sz="2400" dirty="0" err="1" smtClean="0"/>
              <a:t>doblados</a:t>
            </a:r>
            <a:endParaRPr lang="en-U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EL 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665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8194" name="Picture 2" descr="C:\Users\Jorge\Pictures\Año 2013\2103 Madrid WTS\02_MADRID\WORLD_SERIES\WORLD_SERIES\WTP_MADRID_2013_WTS_Yeray_Menendez_087_M5_4518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578" y="908720"/>
            <a:ext cx="900625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600200"/>
            <a:ext cx="8713787" cy="52578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Reunirse</a:t>
            </a:r>
            <a:r>
              <a:rPr lang="en-US" sz="2400" dirty="0" smtClean="0"/>
              <a:t> con el </a:t>
            </a:r>
            <a:r>
              <a:rPr lang="en-US" sz="2400" dirty="0" err="1" smtClean="0"/>
              <a:t>responsable</a:t>
            </a:r>
            <a:r>
              <a:rPr lang="en-US" sz="2400" dirty="0" smtClean="0"/>
              <a:t> de </a:t>
            </a:r>
            <a:r>
              <a:rPr lang="en-US" sz="2400" dirty="0" err="1" smtClean="0"/>
              <a:t>ciclismo</a:t>
            </a:r>
            <a:r>
              <a:rPr lang="en-US" sz="2400" dirty="0" smtClean="0"/>
              <a:t>, </a:t>
            </a:r>
            <a:r>
              <a:rPr lang="en-US" sz="2400" dirty="0" err="1" smtClean="0"/>
              <a:t>conductores</a:t>
            </a:r>
            <a:r>
              <a:rPr lang="en-US" sz="2400" dirty="0" smtClean="0"/>
              <a:t> y </a:t>
            </a:r>
            <a:r>
              <a:rPr lang="en-US" sz="2400" dirty="0" err="1" smtClean="0"/>
              <a:t>medios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endParaRPr lang="es-E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Mantener</a:t>
            </a:r>
            <a:r>
              <a:rPr lang="en-US" sz="2400" dirty="0" smtClean="0"/>
              <a:t> un </a:t>
            </a:r>
            <a:r>
              <a:rPr lang="en-US" sz="2400" dirty="0" err="1" smtClean="0"/>
              <a:t>número</a:t>
            </a:r>
            <a:r>
              <a:rPr lang="en-US" sz="2400" dirty="0" smtClean="0"/>
              <a:t> </a:t>
            </a:r>
            <a:r>
              <a:rPr lang="en-US" sz="2400" dirty="0" err="1" smtClean="0"/>
              <a:t>seguro</a:t>
            </a:r>
            <a:r>
              <a:rPr lang="en-US" sz="2400" dirty="0" smtClean="0"/>
              <a:t> de </a:t>
            </a:r>
            <a:r>
              <a:rPr lang="en-US" sz="2400" dirty="0" err="1" smtClean="0"/>
              <a:t>motos</a:t>
            </a:r>
            <a:r>
              <a:rPr lang="en-US" sz="2400" dirty="0" smtClean="0"/>
              <a:t> en el </a:t>
            </a:r>
            <a:r>
              <a:rPr lang="en-US" sz="2400" dirty="0" err="1" smtClean="0"/>
              <a:t>circuito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Asegurarse</a:t>
            </a:r>
            <a:r>
              <a:rPr lang="en-US" sz="2400" dirty="0" smtClean="0"/>
              <a:t> de </a:t>
            </a:r>
            <a:r>
              <a:rPr lang="en-US" sz="2400" dirty="0" err="1" smtClean="0"/>
              <a:t>rutas</a:t>
            </a:r>
            <a:r>
              <a:rPr lang="en-US" sz="2400" dirty="0" smtClean="0"/>
              <a:t> </a:t>
            </a:r>
            <a:r>
              <a:rPr lang="en-US" sz="2400" dirty="0" err="1" smtClean="0"/>
              <a:t>seguras</a:t>
            </a:r>
            <a:r>
              <a:rPr lang="en-US" sz="2400" dirty="0" smtClean="0"/>
              <a:t> de </a:t>
            </a:r>
            <a:r>
              <a:rPr lang="en-US" sz="2400" dirty="0" err="1" smtClean="0"/>
              <a:t>evacuación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vehículos</a:t>
            </a:r>
            <a:r>
              <a:rPr lang="en-US" sz="2400" dirty="0" smtClean="0"/>
              <a:t> de </a:t>
            </a:r>
            <a:r>
              <a:rPr lang="en-US" sz="2400" dirty="0" err="1" smtClean="0"/>
              <a:t>emergencia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Asegurarse</a:t>
            </a:r>
            <a:r>
              <a:rPr lang="en-US" sz="2400" dirty="0" smtClean="0"/>
              <a:t> de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trafico</a:t>
            </a:r>
            <a:r>
              <a:rPr lang="en-US" sz="2400" dirty="0" smtClean="0"/>
              <a:t>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 smtClean="0"/>
              <a:t>controlado</a:t>
            </a:r>
            <a:r>
              <a:rPr lang="en-US" sz="2400" dirty="0" smtClean="0"/>
              <a:t> y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cerramiento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carreteras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seguro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la </a:t>
            </a:r>
            <a:r>
              <a:rPr lang="en-US" sz="2400" dirty="0" err="1" smtClean="0"/>
              <a:t>competición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Observar</a:t>
            </a:r>
            <a:r>
              <a:rPr lang="en-US" sz="2400" dirty="0" smtClean="0"/>
              <a:t> el </a:t>
            </a:r>
            <a:r>
              <a:rPr lang="en-US" sz="2400" dirty="0" err="1" smtClean="0"/>
              <a:t>comportamiento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motos</a:t>
            </a:r>
            <a:endParaRPr lang="en-U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RESPONSABLE DE VEHICULOS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 descr="C:\Users\Jorge\Pictures\Telefono Jorge\2013-07-28 08.41.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" y="13723"/>
            <a:ext cx="9135928" cy="682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Flecha abajo"/>
          <p:cNvSpPr/>
          <p:nvPr/>
        </p:nvSpPr>
        <p:spPr>
          <a:xfrm>
            <a:off x="2411760" y="4581128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abajo"/>
          <p:cNvSpPr/>
          <p:nvPr/>
        </p:nvSpPr>
        <p:spPr>
          <a:xfrm>
            <a:off x="3644280" y="4235489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abajo"/>
          <p:cNvSpPr/>
          <p:nvPr/>
        </p:nvSpPr>
        <p:spPr>
          <a:xfrm>
            <a:off x="3923928" y="2492896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abajo"/>
          <p:cNvSpPr/>
          <p:nvPr/>
        </p:nvSpPr>
        <p:spPr>
          <a:xfrm>
            <a:off x="4530483" y="2105236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bajo"/>
          <p:cNvSpPr/>
          <p:nvPr/>
        </p:nvSpPr>
        <p:spPr>
          <a:xfrm>
            <a:off x="7164288" y="1752499"/>
            <a:ext cx="1080120" cy="108012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0819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600200"/>
            <a:ext cx="8713787" cy="39004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dirty="0" smtClean="0"/>
              <a:t>Oficial responsable</a:t>
            </a:r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dirty="0" smtClean="0"/>
              <a:t>Oficial asistente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dirty="0" smtClean="0"/>
              <a:t>Asegurar que los carteles y campana están en posición para el ciclismo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dirty="0" smtClean="0"/>
              <a:t>Asegurar que los carteles y campana están en posición para la carrera a pie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400" dirty="0" smtClean="0"/>
              <a:t>Informar en la radio a todos los Oficiales, cuando los líderes y último clasificado completan cada vuelta</a:t>
            </a:r>
            <a:endParaRPr lang="hu-HU" sz="2400" dirty="0" smtClean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75656" y="28104"/>
            <a:ext cx="367240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 RESPONSABLE CONTROL VUELTAS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026" name="Picture 2" descr="C:\Users\Jorge\Pictures\Año 2013\2013 Palamos\JORGE_OFICIALES\BTP_PALAMOS_OFICIALES_001__MQA359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08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1643063"/>
            <a:ext cx="850106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371600" lvl="2" indent="-457200">
              <a:buBlip>
                <a:blip r:embed="rId2"/>
              </a:buBlip>
              <a:defRPr/>
            </a:pPr>
            <a:r>
              <a:rPr lang="en-GB" sz="3200" dirty="0">
                <a:latin typeface="+mn-lt"/>
                <a:cs typeface="+mn-cs"/>
              </a:rPr>
              <a:t>Giros </a:t>
            </a:r>
            <a:r>
              <a:rPr lang="en-GB" sz="3200" dirty="0" err="1">
                <a:latin typeface="+mn-lt"/>
                <a:cs typeface="+mn-cs"/>
              </a:rPr>
              <a:t>estrechos</a:t>
            </a:r>
            <a:endParaRPr lang="en-GB" sz="3200" dirty="0">
              <a:latin typeface="+mn-lt"/>
              <a:cs typeface="+mn-cs"/>
            </a:endParaRPr>
          </a:p>
          <a:p>
            <a:pPr marL="1371600" lvl="2" indent="-457200">
              <a:buBlip>
                <a:blip r:embed="rId2"/>
              </a:buBlip>
              <a:defRPr/>
            </a:pPr>
            <a:r>
              <a:rPr lang="en-GB" sz="3200" dirty="0">
                <a:latin typeface="+mn-lt"/>
                <a:cs typeface="+mn-cs"/>
              </a:rPr>
              <a:t>Control de </a:t>
            </a:r>
            <a:r>
              <a:rPr lang="en-GB" sz="3200" dirty="0" err="1">
                <a:latin typeface="+mn-lt"/>
                <a:cs typeface="+mn-cs"/>
              </a:rPr>
              <a:t>vehículos</a:t>
            </a:r>
            <a:r>
              <a:rPr lang="en-GB" sz="3200" dirty="0">
                <a:latin typeface="+mn-lt"/>
                <a:cs typeface="+mn-cs"/>
              </a:rPr>
              <a:t> </a:t>
            </a:r>
            <a:r>
              <a:rPr lang="en-GB" sz="3200" dirty="0" err="1">
                <a:latin typeface="+mn-lt"/>
                <a:cs typeface="+mn-cs"/>
              </a:rPr>
              <a:t>autorizados</a:t>
            </a:r>
            <a:endParaRPr lang="en-GB" sz="3200" dirty="0">
              <a:latin typeface="+mn-lt"/>
              <a:cs typeface="+mn-cs"/>
            </a:endParaRPr>
          </a:p>
          <a:p>
            <a:pPr marL="1371600" lvl="2" indent="-457200">
              <a:buBlip>
                <a:blip r:embed="rId2"/>
              </a:buBlip>
              <a:defRPr/>
            </a:pPr>
            <a:r>
              <a:rPr lang="en-GB" sz="3200" dirty="0" err="1">
                <a:latin typeface="+mn-lt"/>
                <a:cs typeface="+mn-cs"/>
              </a:rPr>
              <a:t>Identificación</a:t>
            </a:r>
            <a:r>
              <a:rPr lang="en-GB" sz="3200" dirty="0">
                <a:latin typeface="+mn-lt"/>
                <a:cs typeface="+mn-cs"/>
              </a:rPr>
              <a:t> del </a:t>
            </a:r>
            <a:r>
              <a:rPr lang="en-GB" sz="3200" dirty="0" err="1">
                <a:latin typeface="+mn-lt"/>
                <a:cs typeface="+mn-cs"/>
              </a:rPr>
              <a:t>último</a:t>
            </a:r>
            <a:endParaRPr lang="en-GB" sz="3200" dirty="0">
              <a:latin typeface="+mn-lt"/>
              <a:cs typeface="+mn-cs"/>
            </a:endParaRPr>
          </a:p>
          <a:p>
            <a:pPr marL="1371600" lvl="2" indent="-457200">
              <a:buBlip>
                <a:blip r:embed="rId2"/>
              </a:buBlip>
              <a:defRPr/>
            </a:pPr>
            <a:r>
              <a:rPr lang="en-GB" sz="3200" dirty="0" err="1">
                <a:latin typeface="+mn-lt"/>
                <a:cs typeface="+mn-cs"/>
              </a:rPr>
              <a:t>Seguridad</a:t>
            </a:r>
            <a:endParaRPr lang="en-GB" sz="3200" dirty="0">
              <a:latin typeface="+mn-lt"/>
              <a:cs typeface="+mn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orge\Pictures\Triatlon - Fotos Archivo\91.Oficiales\24078_1360553824211_1542510953_1504437_3522211_n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292" y="1243013"/>
            <a:ext cx="7947148" cy="506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905000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sz="2800" b="1" dirty="0" smtClean="0"/>
              <a:t>Responsable de carrera a pie</a:t>
            </a:r>
            <a:endParaRPr lang="hu-HU" sz="2800" b="1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hu-HU" sz="2800" b="1" dirty="0" smtClean="0"/>
              <a:t>As</a:t>
            </a:r>
            <a:r>
              <a:rPr lang="es-ES" sz="2800" b="1" dirty="0" err="1" smtClean="0"/>
              <a:t>istentes</a:t>
            </a:r>
            <a:endParaRPr lang="hu-HU" sz="2400" b="1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Verificar</a:t>
            </a:r>
            <a:r>
              <a:rPr lang="en-US" sz="2400" dirty="0" smtClean="0"/>
              <a:t> </a:t>
            </a:r>
            <a:r>
              <a:rPr lang="en-US" sz="2400" dirty="0" err="1" smtClean="0"/>
              <a:t>medición</a:t>
            </a:r>
            <a:r>
              <a:rPr lang="en-US" sz="2400" dirty="0" smtClean="0"/>
              <a:t> del </a:t>
            </a:r>
            <a:r>
              <a:rPr lang="en-US" sz="2400" dirty="0" err="1" smtClean="0"/>
              <a:t>circuito</a:t>
            </a:r>
            <a:r>
              <a:rPr lang="en-US" sz="2400" dirty="0" smtClean="0"/>
              <a:t> de </a:t>
            </a:r>
            <a:r>
              <a:rPr lang="en-US" sz="2400" dirty="0" err="1" smtClean="0"/>
              <a:t>carrera</a:t>
            </a:r>
            <a:r>
              <a:rPr lang="en-US" sz="2400" dirty="0" smtClean="0"/>
              <a:t> a pie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</a:t>
            </a:r>
            <a:r>
              <a:rPr lang="en-US" sz="2400" dirty="0" smtClean="0"/>
              <a:t> la </a:t>
            </a:r>
            <a:r>
              <a:rPr lang="en-US" sz="2400" dirty="0" err="1" smtClean="0"/>
              <a:t>seguridad</a:t>
            </a:r>
            <a:r>
              <a:rPr lang="en-US" sz="2400" dirty="0" smtClean="0"/>
              <a:t> del </a:t>
            </a:r>
            <a:r>
              <a:rPr lang="en-US" sz="2400" dirty="0" err="1" smtClean="0"/>
              <a:t>circuito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los </a:t>
            </a:r>
            <a:r>
              <a:rPr lang="en-US" sz="2400" dirty="0" err="1" smtClean="0"/>
              <a:t>atletas</a:t>
            </a:r>
            <a:r>
              <a:rPr lang="en-US" sz="2400" dirty="0" smtClean="0"/>
              <a:t> </a:t>
            </a:r>
            <a:r>
              <a:rPr lang="en-US" sz="2400" dirty="0" err="1" smtClean="0"/>
              <a:t>retirados</a:t>
            </a:r>
            <a:r>
              <a:rPr lang="en-US" sz="2400" dirty="0" smtClean="0"/>
              <a:t> </a:t>
            </a:r>
            <a:r>
              <a:rPr lang="en-US" sz="2400" dirty="0" err="1" smtClean="0"/>
              <a:t>llegan</a:t>
            </a:r>
            <a:r>
              <a:rPr lang="en-US" sz="2400" dirty="0" smtClean="0"/>
              <a:t> con </a:t>
            </a:r>
            <a:r>
              <a:rPr lang="en-US" sz="2400" dirty="0" err="1" smtClean="0"/>
              <a:t>seguridad</a:t>
            </a:r>
            <a:r>
              <a:rPr lang="en-US" sz="2400" dirty="0" smtClean="0"/>
              <a:t> a la </a:t>
            </a:r>
            <a:r>
              <a:rPr lang="en-US" sz="2400" dirty="0" err="1" smtClean="0"/>
              <a:t>transición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Verificar</a:t>
            </a:r>
            <a:r>
              <a:rPr lang="en-US" sz="2400" dirty="0" smtClean="0"/>
              <a:t> la </a:t>
            </a:r>
            <a:r>
              <a:rPr lang="en-US" sz="2400" dirty="0" err="1" smtClean="0"/>
              <a:t>limpieza</a:t>
            </a:r>
            <a:r>
              <a:rPr lang="en-US" sz="2400" dirty="0" smtClean="0"/>
              <a:t> del </a:t>
            </a:r>
            <a:r>
              <a:rPr lang="en-US" sz="2400" dirty="0" err="1" smtClean="0"/>
              <a:t>circuito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Verificar</a:t>
            </a:r>
            <a:r>
              <a:rPr lang="en-US" sz="2400" dirty="0" smtClean="0"/>
              <a:t> la </a:t>
            </a:r>
            <a:r>
              <a:rPr lang="en-US" sz="2400" dirty="0" err="1" smtClean="0"/>
              <a:t>disposición</a:t>
            </a:r>
            <a:r>
              <a:rPr lang="en-US" sz="2400" dirty="0" smtClean="0"/>
              <a:t> de </a:t>
            </a:r>
            <a:r>
              <a:rPr lang="en-US" sz="2400" dirty="0" err="1" smtClean="0"/>
              <a:t>voluntarios</a:t>
            </a:r>
            <a:r>
              <a:rPr lang="en-US" sz="2400" dirty="0" smtClean="0"/>
              <a:t> y </a:t>
            </a:r>
            <a:r>
              <a:rPr lang="en-US" sz="2400" dirty="0" err="1" smtClean="0"/>
              <a:t>dispositivo</a:t>
            </a:r>
            <a:r>
              <a:rPr lang="en-US" sz="2400" dirty="0" smtClean="0"/>
              <a:t> de </a:t>
            </a:r>
            <a:r>
              <a:rPr lang="en-US" sz="2400" dirty="0" err="1" smtClean="0"/>
              <a:t>seguridad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sz="2400" dirty="0" err="1" smtClean="0"/>
              <a:t>Identificar</a:t>
            </a:r>
            <a:r>
              <a:rPr lang="en-US" sz="2400" dirty="0" smtClean="0"/>
              <a:t> al primer y </a:t>
            </a:r>
            <a:r>
              <a:rPr lang="en-US" sz="2400" dirty="0" err="1" smtClean="0"/>
              <a:t>último</a:t>
            </a:r>
            <a:r>
              <a:rPr lang="en-US" sz="2400" dirty="0" smtClean="0"/>
              <a:t> </a:t>
            </a:r>
            <a:r>
              <a:rPr lang="en-US" sz="2400" dirty="0" err="1" smtClean="0"/>
              <a:t>atleta</a:t>
            </a:r>
            <a:endParaRPr lang="en-US" sz="2400" dirty="0" smtClean="0"/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2 Marcador de contenido"/>
          <p:cNvSpPr>
            <a:spLocks noGrp="1"/>
          </p:cNvSpPr>
          <p:nvPr>
            <p:ph idx="1"/>
          </p:nvPr>
        </p:nvSpPr>
        <p:spPr>
          <a:xfrm>
            <a:off x="428625" y="1571625"/>
            <a:ext cx="8229600" cy="4525963"/>
          </a:xfrm>
        </p:spPr>
        <p:txBody>
          <a:bodyPr/>
          <a:lstStyle/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Responsabilidad sobre la medición</a:t>
            </a:r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Responsabilidad para asegurar que el recorrido esta listo, y que siempre se tiene identificado al primero y al ultimo</a:t>
            </a:r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Observar posibles ayudas externas</a:t>
            </a:r>
          </a:p>
          <a:p>
            <a:pPr eaLnBrk="1" hangingPunct="1">
              <a:buBlip>
                <a:blip r:embed="rId2"/>
              </a:buBlip>
            </a:pPr>
            <a:r>
              <a:rPr lang="es-ES" sz="2800" dirty="0" smtClean="0"/>
              <a:t>Control punto/s de giro/s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orge\Pictures\Triatlon - Fotos Archivo\40.Carrera a Pie\228768_207961475893031_100000375418339_649007_71188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530821"/>
            <a:ext cx="685800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28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85875"/>
            <a:ext cx="8713787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b="1" dirty="0" smtClean="0"/>
              <a:t>Responsable de avituallamientos</a:t>
            </a:r>
            <a:endParaRPr lang="hu-HU" b="1" dirty="0" smtClean="0"/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b="1" dirty="0" smtClean="0"/>
              <a:t>Asistentes avituallamientos (2-4)</a:t>
            </a:r>
            <a:endParaRPr lang="hu-HU" sz="2800" b="1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Asegurarse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hay </a:t>
            </a:r>
            <a:r>
              <a:rPr lang="en-US" dirty="0" err="1" smtClean="0"/>
              <a:t>suficiente</a:t>
            </a:r>
            <a:r>
              <a:rPr lang="en-US" dirty="0" smtClean="0"/>
              <a:t> </a:t>
            </a:r>
            <a:r>
              <a:rPr lang="en-US" dirty="0" err="1" smtClean="0"/>
              <a:t>agua</a:t>
            </a:r>
            <a:r>
              <a:rPr lang="en-US" dirty="0" smtClean="0"/>
              <a:t> y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distribución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supervisada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un </a:t>
            </a:r>
            <a:r>
              <a:rPr lang="en-US" dirty="0" err="1" smtClean="0"/>
              <a:t>oficial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Asegurarse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hay </a:t>
            </a:r>
            <a:r>
              <a:rPr lang="en-US" dirty="0" err="1" smtClean="0"/>
              <a:t>voluntarios</a:t>
            </a:r>
            <a:r>
              <a:rPr lang="en-US" dirty="0" smtClean="0"/>
              <a:t> </a:t>
            </a:r>
            <a:r>
              <a:rPr lang="en-US" dirty="0" err="1" smtClean="0"/>
              <a:t>suficientes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Pequeño</a:t>
            </a:r>
            <a:r>
              <a:rPr lang="en-US" dirty="0" smtClean="0"/>
              <a:t> briefing a </a:t>
            </a:r>
            <a:r>
              <a:rPr lang="en-US" dirty="0" err="1" smtClean="0"/>
              <a:t>oficiales</a:t>
            </a:r>
            <a:r>
              <a:rPr lang="en-US" dirty="0" smtClean="0"/>
              <a:t> y </a:t>
            </a:r>
            <a:r>
              <a:rPr lang="en-US" dirty="0" err="1" smtClean="0"/>
              <a:t>voluntarios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Supervisar</a:t>
            </a:r>
            <a:r>
              <a:rPr lang="en-US" dirty="0" smtClean="0"/>
              <a:t> la </a:t>
            </a:r>
            <a:r>
              <a:rPr lang="en-US" dirty="0" err="1" smtClean="0"/>
              <a:t>colocación</a:t>
            </a:r>
            <a:r>
              <a:rPr lang="en-US" dirty="0" smtClean="0"/>
              <a:t> de los </a:t>
            </a:r>
            <a:r>
              <a:rPr lang="en-US" dirty="0" err="1" smtClean="0"/>
              <a:t>avituallamientos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Colaborar</a:t>
            </a:r>
            <a:r>
              <a:rPr lang="en-US" dirty="0" smtClean="0"/>
              <a:t> con los </a:t>
            </a:r>
            <a:r>
              <a:rPr lang="en-US" dirty="0" err="1" smtClean="0"/>
              <a:t>oficiales</a:t>
            </a:r>
            <a:r>
              <a:rPr lang="en-US" dirty="0" smtClean="0"/>
              <a:t> en </a:t>
            </a:r>
            <a:r>
              <a:rPr lang="en-US" dirty="0" err="1" smtClean="0"/>
              <a:t>carrera</a:t>
            </a:r>
            <a:r>
              <a:rPr lang="en-US" dirty="0" smtClean="0"/>
              <a:t> a pie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043608" y="28104"/>
            <a:ext cx="403244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AVITUALLAMIENTO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Jorge\Pictures\Año 2013\2013 Palamos\con_firma\AGEMASTER\089_BTP_PALAMOS_AGEMASTER_Yeray_Menendez_037__M5_767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793"/>
          <a:stretch/>
        </p:blipFill>
        <p:spPr bwMode="auto">
          <a:xfrm>
            <a:off x="971600" y="7534"/>
            <a:ext cx="6083997" cy="685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8930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s-ES" sz="2800" dirty="0" smtClean="0"/>
              <a:t>Dificultades de implementación y comunicación entre oficiales</a:t>
            </a:r>
          </a:p>
          <a:p>
            <a:pPr>
              <a:buBlip>
                <a:blip r:embed="rId2"/>
              </a:buBlip>
            </a:pPr>
            <a:r>
              <a:rPr lang="es-ES" sz="2800" dirty="0" smtClean="0"/>
              <a:t>Se coloca al final de cada vuelta</a:t>
            </a:r>
          </a:p>
          <a:p>
            <a:pPr>
              <a:buBlip>
                <a:blip r:embed="rId2"/>
              </a:buBlip>
            </a:pPr>
            <a:r>
              <a:rPr lang="es-ES" sz="2800" dirty="0" smtClean="0"/>
              <a:t>Hay que retirar los números una vez han cumplido la sanción</a:t>
            </a:r>
          </a:p>
          <a:p>
            <a:pPr>
              <a:buBlip>
                <a:blip r:embed="rId2"/>
              </a:buBlip>
            </a:pPr>
            <a:r>
              <a:rPr lang="es-ES" sz="2800" dirty="0" smtClean="0"/>
              <a:t>Verificar la identidad del material</a:t>
            </a:r>
            <a:endParaRPr lang="es-ES" sz="2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PENALTY  BOX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43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1147350" y="1177040"/>
            <a:ext cx="6861877" cy="456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lipse"/>
          <p:cNvSpPr/>
          <p:nvPr/>
        </p:nvSpPr>
        <p:spPr>
          <a:xfrm>
            <a:off x="1547664" y="5589240"/>
            <a:ext cx="1152128" cy="936104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2555776" y="5445224"/>
            <a:ext cx="1152128" cy="936104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4736640" y="1643316"/>
            <a:ext cx="4407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+mj-lt"/>
              </a:rPr>
              <a:t>Transición 1</a:t>
            </a:r>
          </a:p>
          <a:p>
            <a:endParaRPr lang="es-ES" sz="2400" dirty="0">
              <a:latin typeface="+mj-lt"/>
            </a:endParaRPr>
          </a:p>
          <a:p>
            <a:r>
              <a:rPr lang="es-ES" sz="2400" dirty="0" smtClean="0">
                <a:latin typeface="+mj-lt"/>
              </a:rPr>
              <a:t>Gafas fuera de la caja</a:t>
            </a:r>
          </a:p>
          <a:p>
            <a:r>
              <a:rPr lang="es-ES" sz="2400" dirty="0" smtClean="0">
                <a:latin typeface="+mj-lt"/>
              </a:rPr>
              <a:t>Gorro de natación fuera de la caja</a:t>
            </a:r>
            <a:endParaRPr lang="es-E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9656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1190280" y="1157277"/>
            <a:ext cx="6919557" cy="460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736640" y="2084655"/>
            <a:ext cx="28695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+mj-lt"/>
              </a:rPr>
              <a:t>Transición 2</a:t>
            </a:r>
          </a:p>
          <a:p>
            <a:endParaRPr lang="es-ES" sz="2400" dirty="0">
              <a:latin typeface="+mj-lt"/>
            </a:endParaRPr>
          </a:p>
          <a:p>
            <a:r>
              <a:rPr lang="es-ES" sz="2400" dirty="0" smtClean="0">
                <a:latin typeface="+mj-lt"/>
              </a:rPr>
              <a:t>Casco fuera de la caja</a:t>
            </a:r>
            <a:endParaRPr lang="es-ES" sz="2400" dirty="0">
              <a:latin typeface="+mj-lt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2483768" y="3645024"/>
            <a:ext cx="1152128" cy="936104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894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379"/>
          <a:stretch/>
        </p:blipFill>
        <p:spPr bwMode="auto">
          <a:xfrm>
            <a:off x="0" y="1124744"/>
            <a:ext cx="9139420" cy="520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FOTO DE LA PIZARRA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892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 descr="C:\Users\Jorge\Documents\Triatlon\Campeonatos\2011\Madrid WCS\Fotos y Videos\Tarjeta 3\DCIM\101PHOTO\SAM_566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247"/>
          <a:stretch/>
        </p:blipFill>
        <p:spPr bwMode="auto">
          <a:xfrm>
            <a:off x="-7431" y="1196752"/>
            <a:ext cx="9144000" cy="527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FOTO CON LOS ATLETAS CORRIENDO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956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4.sphotos.ak.fbcdn.net/hphotos-ak-snc6/250541_2021011237413_1007880483_2315329_323105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0" y="32791"/>
            <a:ext cx="51435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SANCION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89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CS Are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75" y="1714500"/>
            <a:ext cx="597852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Jorge\Pictures\Triatlon Varias\Meta - Oficiales con atlet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1714500"/>
            <a:ext cx="2576513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Ana Burgos y pren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88" y="1749425"/>
            <a:ext cx="2625725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photos-b.ak.facebook.com/photos-ak-sf2p/v200/130/118/559751205/n559751205_915457_770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625600"/>
            <a:ext cx="4405313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orge\Pictures\Triatlon Varias\Meta - como no debe ser, fallo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1552575"/>
            <a:ext cx="442912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4375" y="1571625"/>
            <a:ext cx="4452938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29613" cy="4525963"/>
          </a:xfrm>
        </p:spPr>
        <p:txBody>
          <a:bodyPr/>
          <a:lstStyle/>
          <a:p>
            <a:pPr eaLnBrk="1" hangingPunct="1">
              <a:buBlip>
                <a:blip r:embed="rId9"/>
              </a:buBlip>
            </a:pPr>
            <a:r>
              <a:rPr lang="en-US" sz="2800" dirty="0" err="1" smtClean="0"/>
              <a:t>Diseño</a:t>
            </a:r>
            <a:endParaRPr lang="en-US" sz="2800" dirty="0" smtClean="0"/>
          </a:p>
          <a:p>
            <a:pPr eaLnBrk="1" hangingPunct="1">
              <a:buBlip>
                <a:blip r:embed="rId9"/>
              </a:buBlip>
            </a:pPr>
            <a:r>
              <a:rPr lang="en-US" sz="2800" dirty="0" err="1" smtClean="0"/>
              <a:t>Limpieza</a:t>
            </a:r>
            <a:endParaRPr lang="en-US" sz="2800" dirty="0" smtClean="0"/>
          </a:p>
          <a:p>
            <a:pPr eaLnBrk="1" hangingPunct="1">
              <a:buBlip>
                <a:blip r:embed="rId9"/>
              </a:buBlip>
            </a:pPr>
            <a:r>
              <a:rPr lang="en-US" sz="2800" dirty="0" err="1" smtClean="0"/>
              <a:t>Servicios</a:t>
            </a:r>
            <a:r>
              <a:rPr lang="en-US" sz="2800" dirty="0" smtClean="0"/>
              <a:t> </a:t>
            </a:r>
            <a:r>
              <a:rPr lang="en-US" sz="2800" dirty="0" err="1" smtClean="0"/>
              <a:t>Médicos</a:t>
            </a:r>
            <a:endParaRPr lang="en-US" sz="2800" dirty="0" smtClean="0"/>
          </a:p>
          <a:p>
            <a:pPr eaLnBrk="1" hangingPunct="1">
              <a:buBlip>
                <a:blip r:embed="rId9"/>
              </a:buBlip>
            </a:pPr>
            <a:r>
              <a:rPr lang="es-ES" sz="2800" dirty="0" smtClean="0"/>
              <a:t>Zona Mixta</a:t>
            </a:r>
          </a:p>
          <a:p>
            <a:pPr eaLnBrk="1" hangingPunct="1">
              <a:buBlip>
                <a:blip r:embed="rId9"/>
              </a:buBlip>
            </a:pPr>
            <a:r>
              <a:rPr lang="es-ES" sz="2800" dirty="0" smtClean="0"/>
              <a:t>Zona de Recuperación</a:t>
            </a:r>
            <a:endParaRPr lang="en-US" sz="2800" dirty="0" smtClean="0"/>
          </a:p>
          <a:p>
            <a:pPr eaLnBrk="1" hangingPunct="1">
              <a:buBlip>
                <a:blip r:embed="rId9"/>
              </a:buBlip>
            </a:pPr>
            <a:r>
              <a:rPr lang="en-US" sz="2800" dirty="0" err="1" smtClean="0"/>
              <a:t>Seguridad</a:t>
            </a:r>
            <a:endParaRPr lang="en-US" sz="2800" dirty="0" smtClean="0"/>
          </a:p>
          <a:p>
            <a:pPr marL="0" indent="0" eaLnBrk="1" hangingPunct="1">
              <a:buNone/>
            </a:pPr>
            <a:endParaRPr lang="en-US" sz="2800" dirty="0" smtClean="0"/>
          </a:p>
          <a:p>
            <a:pPr lvl="1" eaLnBrk="1" hangingPunct="1">
              <a:buBlip>
                <a:blip r:embed="rId9"/>
              </a:buBlip>
            </a:pPr>
            <a:endParaRPr lang="en-US" sz="2400" dirty="0" smtClean="0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87045" name="Picture 4" descr="20050911_elitem_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2 Marcador de contenido"/>
          <p:cNvSpPr>
            <a:spLocks noGrp="1"/>
          </p:cNvSpPr>
          <p:nvPr>
            <p:ph idx="1"/>
          </p:nvPr>
        </p:nvSpPr>
        <p:spPr>
          <a:xfrm>
            <a:off x="428625" y="1285875"/>
            <a:ext cx="8229600" cy="4525963"/>
          </a:xfrm>
        </p:spPr>
        <p:txBody>
          <a:bodyPr/>
          <a:lstStyle/>
          <a:p>
            <a:pPr indent="17463" eaLnBrk="1" hangingPunct="1">
              <a:buFont typeface="Arial" charset="0"/>
              <a:buNone/>
            </a:pPr>
            <a:r>
              <a:rPr lang="es-ES_tradnl" sz="2800" i="1" dirty="0" smtClean="0">
                <a:solidFill>
                  <a:srgbClr val="FF0000"/>
                </a:solidFill>
              </a:rPr>
              <a:t>Un atleta será definido como “finalizado” en el</a:t>
            </a:r>
          </a:p>
          <a:p>
            <a:pPr indent="17463">
              <a:buFont typeface="Arial" charset="0"/>
              <a:buNone/>
            </a:pPr>
            <a:r>
              <a:rPr lang="es-ES_tradnl" sz="2800" i="1" dirty="0" smtClean="0">
                <a:solidFill>
                  <a:srgbClr val="FF0000"/>
                </a:solidFill>
              </a:rPr>
              <a:t>momento que cualquier parte del torso, sin </a:t>
            </a:r>
            <a:r>
              <a:rPr lang="es-ES_tradnl" sz="2800" i="1" dirty="0" smtClean="0">
                <a:solidFill>
                  <a:srgbClr val="FF0000"/>
                </a:solidFill>
              </a:rPr>
              <a:t>incluir la cabeza</a:t>
            </a:r>
            <a:r>
              <a:rPr lang="es-ES_tradnl" sz="2800" i="1" dirty="0" smtClean="0">
                <a:solidFill>
                  <a:srgbClr val="FF0000"/>
                </a:solidFill>
              </a:rPr>
              <a:t>, cuello, hombros, brazos o piernas, cruza la línea </a:t>
            </a:r>
            <a:r>
              <a:rPr lang="es-ES_tradnl" sz="2800" i="1" dirty="0" smtClean="0">
                <a:solidFill>
                  <a:srgbClr val="FF0000"/>
                </a:solidFill>
              </a:rPr>
              <a:t>de </a:t>
            </a:r>
            <a:r>
              <a:rPr lang="es-ES_tradnl" sz="2800" i="1" dirty="0" smtClean="0">
                <a:solidFill>
                  <a:srgbClr val="FF0000"/>
                </a:solidFill>
              </a:rPr>
              <a:t>meta. La cinta de meta será sujetada a </a:t>
            </a:r>
            <a:r>
              <a:rPr lang="es-ES_tradnl" sz="2800" i="1" dirty="0" smtClean="0">
                <a:solidFill>
                  <a:srgbClr val="FF0000"/>
                </a:solidFill>
              </a:rPr>
              <a:t>ambos extremos </a:t>
            </a:r>
            <a:r>
              <a:rPr lang="es-ES_tradnl" sz="2800" i="1" dirty="0" smtClean="0">
                <a:solidFill>
                  <a:srgbClr val="FF0000"/>
                </a:solidFill>
              </a:rPr>
              <a:t>por los oficiales de llegada, </a:t>
            </a:r>
            <a:r>
              <a:rPr lang="es-ES_tradnl" sz="2800" i="1" dirty="0" smtClean="0">
                <a:solidFill>
                  <a:srgbClr val="FF0000"/>
                </a:solidFill>
              </a:rPr>
              <a:t>quienes decidirán </a:t>
            </a:r>
            <a:r>
              <a:rPr lang="es-ES_tradnl" sz="2800" i="1" dirty="0" smtClean="0">
                <a:solidFill>
                  <a:srgbClr val="FF0000"/>
                </a:solidFill>
              </a:rPr>
              <a:t>el orden de entrada en meta</a:t>
            </a:r>
            <a:endParaRPr lang="es-ES" sz="2800" i="1" dirty="0" smtClean="0">
              <a:solidFill>
                <a:srgbClr val="FF0000"/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DEFINICION DE LLEGADA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357313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es-ES" b="1" dirty="0" smtClean="0"/>
              <a:t>Oficial responsable de Meta</a:t>
            </a:r>
            <a:endParaRPr lang="hu-HU" b="1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Revisa</a:t>
            </a:r>
            <a:r>
              <a:rPr lang="en-US" dirty="0" smtClean="0"/>
              <a:t> la </a:t>
            </a:r>
            <a:r>
              <a:rPr lang="en-US" dirty="0" err="1" smtClean="0"/>
              <a:t>configuración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smtClean="0"/>
              <a:t>Se </a:t>
            </a:r>
            <a:r>
              <a:rPr lang="en-US" dirty="0" err="1" smtClean="0"/>
              <a:t>hace</a:t>
            </a:r>
            <a:r>
              <a:rPr lang="en-US" dirty="0" smtClean="0"/>
              <a:t> cargo de la </a:t>
            </a:r>
            <a:r>
              <a:rPr lang="en-US" dirty="0" err="1" smtClean="0"/>
              <a:t>cinta</a:t>
            </a:r>
            <a:r>
              <a:rPr lang="en-US" dirty="0" smtClean="0"/>
              <a:t> de meta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Supervisa</a:t>
            </a:r>
            <a:r>
              <a:rPr lang="en-US" dirty="0" smtClean="0"/>
              <a:t> la </a:t>
            </a:r>
            <a:r>
              <a:rPr lang="en-US" dirty="0" err="1" smtClean="0"/>
              <a:t>colocación</a:t>
            </a:r>
            <a:r>
              <a:rPr lang="en-US" dirty="0" smtClean="0"/>
              <a:t> de la </a:t>
            </a:r>
            <a:r>
              <a:rPr lang="en-US" dirty="0" err="1" smtClean="0"/>
              <a:t>línea</a:t>
            </a:r>
            <a:r>
              <a:rPr lang="en-US" dirty="0" smtClean="0"/>
              <a:t> de meta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Organiza</a:t>
            </a:r>
            <a:r>
              <a:rPr lang="en-US" dirty="0" smtClean="0"/>
              <a:t> la </a:t>
            </a:r>
            <a:r>
              <a:rPr lang="en-US" dirty="0" err="1" smtClean="0"/>
              <a:t>asistencia</a:t>
            </a:r>
            <a:r>
              <a:rPr lang="en-US" dirty="0" smtClean="0"/>
              <a:t> </a:t>
            </a:r>
            <a:r>
              <a:rPr lang="en-US" dirty="0" err="1" smtClean="0"/>
              <a:t>médica</a:t>
            </a:r>
            <a:r>
              <a:rPr lang="en-US" dirty="0" smtClean="0"/>
              <a:t> y los </a:t>
            </a:r>
            <a:r>
              <a:rPr lang="en-US" dirty="0" err="1" smtClean="0"/>
              <a:t>medios</a:t>
            </a:r>
            <a:r>
              <a:rPr lang="en-US" dirty="0" smtClean="0"/>
              <a:t> de </a:t>
            </a:r>
            <a:r>
              <a:rPr lang="en-US" dirty="0" err="1" smtClean="0"/>
              <a:t>comunicación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Supervisa</a:t>
            </a:r>
            <a:r>
              <a:rPr lang="en-US" dirty="0" smtClean="0"/>
              <a:t> la </a:t>
            </a:r>
            <a:r>
              <a:rPr lang="en-US" dirty="0" err="1" smtClean="0"/>
              <a:t>colocación</a:t>
            </a:r>
            <a:r>
              <a:rPr lang="en-US" dirty="0" smtClean="0"/>
              <a:t> de los </a:t>
            </a:r>
            <a:r>
              <a:rPr lang="en-US" dirty="0" err="1" smtClean="0"/>
              <a:t>equipos</a:t>
            </a:r>
            <a:r>
              <a:rPr lang="en-US" dirty="0" smtClean="0"/>
              <a:t> de </a:t>
            </a:r>
            <a:r>
              <a:rPr lang="en-US" dirty="0" err="1" smtClean="0"/>
              <a:t>cronometraje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el </a:t>
            </a:r>
            <a:r>
              <a:rPr lang="en-US" dirty="0" err="1" smtClean="0"/>
              <a:t>cronometraje</a:t>
            </a:r>
            <a:r>
              <a:rPr lang="en-US" dirty="0" smtClean="0"/>
              <a:t> manual </a:t>
            </a:r>
            <a:r>
              <a:rPr lang="en-US" dirty="0" err="1" smtClean="0"/>
              <a:t>esté</a:t>
            </a:r>
            <a:r>
              <a:rPr lang="en-US" dirty="0" smtClean="0"/>
              <a:t> </a:t>
            </a:r>
            <a:r>
              <a:rPr lang="en-US" dirty="0" err="1" smtClean="0"/>
              <a:t>preparado</a:t>
            </a:r>
            <a:endParaRPr lang="en-US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143000"/>
            <a:ext cx="8713788" cy="48768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Supervisar</a:t>
            </a:r>
            <a:r>
              <a:rPr lang="en-US" dirty="0" smtClean="0"/>
              <a:t> la </a:t>
            </a:r>
            <a:r>
              <a:rPr lang="en-US" dirty="0" err="1" smtClean="0"/>
              <a:t>colocación</a:t>
            </a:r>
            <a:r>
              <a:rPr lang="en-US" dirty="0" smtClean="0"/>
              <a:t> de la </a:t>
            </a:r>
            <a:r>
              <a:rPr lang="en-US" dirty="0" err="1" smtClean="0"/>
              <a:t>foto</a:t>
            </a:r>
            <a:r>
              <a:rPr lang="en-US" dirty="0" smtClean="0"/>
              <a:t> finish, en </a:t>
            </a:r>
            <a:r>
              <a:rPr lang="en-US" dirty="0" err="1" smtClean="0"/>
              <a:t>caso</a:t>
            </a:r>
            <a:r>
              <a:rPr lang="en-US" dirty="0" smtClean="0"/>
              <a:t> de </a:t>
            </a:r>
            <a:r>
              <a:rPr lang="en-US" dirty="0" err="1" smtClean="0"/>
              <a:t>que</a:t>
            </a:r>
            <a:r>
              <a:rPr lang="en-US" dirty="0" smtClean="0"/>
              <a:t> la </a:t>
            </a:r>
            <a:r>
              <a:rPr lang="en-US" dirty="0" err="1" smtClean="0"/>
              <a:t>haya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Supervisar</a:t>
            </a:r>
            <a:r>
              <a:rPr lang="en-US" dirty="0" smtClean="0"/>
              <a:t> la </a:t>
            </a:r>
            <a:r>
              <a:rPr lang="en-US" dirty="0" err="1" smtClean="0"/>
              <a:t>colocación</a:t>
            </a:r>
            <a:r>
              <a:rPr lang="en-US" dirty="0" smtClean="0"/>
              <a:t> de la </a:t>
            </a:r>
            <a:r>
              <a:rPr lang="en-US" dirty="0" err="1" smtClean="0"/>
              <a:t>línea</a:t>
            </a:r>
            <a:r>
              <a:rPr lang="en-US" dirty="0" smtClean="0"/>
              <a:t> de meta</a:t>
            </a:r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Supervisar</a:t>
            </a:r>
            <a:r>
              <a:rPr lang="en-US" dirty="0" smtClean="0"/>
              <a:t> la </a:t>
            </a:r>
            <a:r>
              <a:rPr lang="en-US" dirty="0" err="1" smtClean="0"/>
              <a:t>ubicación</a:t>
            </a:r>
            <a:r>
              <a:rPr lang="en-US" dirty="0" smtClean="0"/>
              <a:t> de los </a:t>
            </a:r>
            <a:r>
              <a:rPr lang="en-US" dirty="0" err="1" smtClean="0"/>
              <a:t>equipos</a:t>
            </a:r>
            <a:r>
              <a:rPr lang="en-US" dirty="0" smtClean="0"/>
              <a:t> de </a:t>
            </a:r>
            <a:r>
              <a:rPr lang="en-US" dirty="0" err="1" smtClean="0"/>
              <a:t>cronometraje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Asegurar</a:t>
            </a:r>
            <a:r>
              <a:rPr lang="en-US" dirty="0" smtClean="0"/>
              <a:t> un </a:t>
            </a:r>
            <a:r>
              <a:rPr lang="en-US" dirty="0" err="1" smtClean="0"/>
              <a:t>mínimo</a:t>
            </a:r>
            <a:r>
              <a:rPr lang="en-US" dirty="0" smtClean="0"/>
              <a:t> de 15 metros </a:t>
            </a:r>
            <a:r>
              <a:rPr lang="en-US" dirty="0" err="1" smtClean="0"/>
              <a:t>desde</a:t>
            </a:r>
            <a:r>
              <a:rPr lang="en-US" dirty="0" smtClean="0"/>
              <a:t> la </a:t>
            </a:r>
            <a:r>
              <a:rPr lang="en-US" dirty="0" err="1" smtClean="0"/>
              <a:t>línea</a:t>
            </a:r>
            <a:r>
              <a:rPr lang="en-US" dirty="0" smtClean="0"/>
              <a:t> de meta al stand de los </a:t>
            </a:r>
            <a:r>
              <a:rPr lang="en-US" dirty="0" err="1" smtClean="0"/>
              <a:t>fotógrafos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atletas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</a:t>
            </a:r>
            <a:r>
              <a:rPr lang="en-US" dirty="0" err="1" smtClean="0"/>
              <a:t>cruzan</a:t>
            </a:r>
            <a:r>
              <a:rPr lang="en-US" dirty="0" smtClean="0"/>
              <a:t> la </a:t>
            </a:r>
            <a:r>
              <a:rPr lang="en-US" dirty="0" err="1" smtClean="0"/>
              <a:t>línea</a:t>
            </a:r>
            <a:r>
              <a:rPr lang="en-US" dirty="0" smtClean="0"/>
              <a:t> de meta, no </a:t>
            </a:r>
            <a:r>
              <a:rPr lang="en-US" dirty="0" err="1" smtClean="0"/>
              <a:t>retroceden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atletas</a:t>
            </a:r>
            <a:r>
              <a:rPr lang="en-US" dirty="0" smtClean="0"/>
              <a:t> se van </a:t>
            </a:r>
            <a:r>
              <a:rPr lang="en-US" dirty="0" err="1" smtClean="0"/>
              <a:t>hacia</a:t>
            </a:r>
            <a:r>
              <a:rPr lang="en-US" dirty="0" smtClean="0"/>
              <a:t> la </a:t>
            </a:r>
            <a:r>
              <a:rPr lang="en-US" dirty="0" err="1" smtClean="0"/>
              <a:t>zona</a:t>
            </a:r>
            <a:r>
              <a:rPr lang="en-US" dirty="0" smtClean="0"/>
              <a:t> de </a:t>
            </a:r>
            <a:r>
              <a:rPr lang="en-US" dirty="0" err="1" smtClean="0"/>
              <a:t>recuperación</a:t>
            </a:r>
            <a:endParaRPr lang="en-US" dirty="0" smtClean="0"/>
          </a:p>
          <a:p>
            <a:pPr lvl="1" eaLnBrk="1" hangingPunct="1">
              <a:lnSpc>
                <a:spcPct val="80000"/>
              </a:lnSpc>
              <a:buBlip>
                <a:blip r:embed="rId2"/>
              </a:buBlip>
            </a:pPr>
            <a:r>
              <a:rPr lang="en-US" dirty="0" err="1" smtClean="0"/>
              <a:t>Asegurar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Oficiales con </a:t>
            </a:r>
            <a:r>
              <a:rPr lang="en-US" dirty="0" err="1" smtClean="0"/>
              <a:t>experiencia</a:t>
            </a:r>
            <a:r>
              <a:rPr lang="en-US" dirty="0" smtClean="0"/>
              <a:t> </a:t>
            </a:r>
            <a:r>
              <a:rPr lang="en-US" dirty="0" err="1" smtClean="0"/>
              <a:t>sujetan</a:t>
            </a:r>
            <a:r>
              <a:rPr lang="en-US" dirty="0" smtClean="0"/>
              <a:t> la </a:t>
            </a:r>
            <a:r>
              <a:rPr lang="en-US" dirty="0" err="1" smtClean="0"/>
              <a:t>cinta</a:t>
            </a:r>
            <a:r>
              <a:rPr lang="en-US" dirty="0" smtClean="0"/>
              <a:t> de meta y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 err="1" smtClean="0"/>
              <a:t>preparados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decidir</a:t>
            </a:r>
            <a:r>
              <a:rPr lang="en-US" dirty="0" smtClean="0"/>
              <a:t> en </a:t>
            </a:r>
            <a:r>
              <a:rPr lang="en-US" dirty="0" err="1" smtClean="0"/>
              <a:t>caso</a:t>
            </a:r>
            <a:r>
              <a:rPr lang="en-US" dirty="0" smtClean="0"/>
              <a:t> de </a:t>
            </a:r>
            <a:r>
              <a:rPr lang="en-US" dirty="0" err="1" smtClean="0"/>
              <a:t>empate</a:t>
            </a:r>
            <a:endParaRPr lang="en-US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8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8075" y="357188"/>
            <a:ext cx="54959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942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942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 descr="C:\Users\Jorge\Pictures\Triatlon Varias\Meta - lo que sob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5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50" y="1143000"/>
            <a:ext cx="126365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Jorge\Pictures\Triatlon Competiciones\2012 SerTRI Aviles\SERTRI_AVILES_YERAY_MENENDEZ_M5_50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70647"/>
            <a:ext cx="9164499" cy="598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993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993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6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9913" y="4068763"/>
            <a:ext cx="133508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Los triatletas tienden a caerse como un efecto dominó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Solo los oficiales deben estar en primera línea, y tiene que haber agua en primera instancia, y evitar que los triatletas se caigan, y ayudarles a continuar a la zona de recuperación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La asistencia médica debe estar en un segundo plano, para actuar en caso de necesidad</a:t>
            </a:r>
          </a:p>
          <a:p>
            <a:pPr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es-ES" dirty="0" smtClean="0"/>
              <a:t>Metas estrechas, pueden provocar problemas como el que se ve a continuación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¿Y QUE SUELE PASAR EN META?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 descr="C:\Users\Jorge\Pictures\Triatlon Varias\Meta - conges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813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Año 2013\2013 Palamos\JORGE_OFICIALES\BTP_PALAMOS_OFICIALES_003__MQA54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221614"/>
            <a:ext cx="9144000" cy="608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1054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054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Triatlon - Fotos Archivo\43.Meta\Ican Detra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000" y="0"/>
            <a:ext cx="5400000" cy="40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orge\Pictures\Triatlon - Fotos Archivo\43.Meta\Ican adelant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330" y="2965500"/>
            <a:ext cx="5400000" cy="38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1066800" cy="1333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48343" y="2743200"/>
            <a:ext cx="8229600" cy="1143000"/>
          </a:xfrm>
        </p:spPr>
        <p:txBody>
          <a:bodyPr/>
          <a:lstStyle/>
          <a:p>
            <a:pPr eaLnBrk="1" hangingPunct="1"/>
            <a:r>
              <a:rPr lang="es-E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rPr>
              <a:t>¿Pensáis que es la </a:t>
            </a:r>
            <a:r>
              <a:rPr 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rPr>
              <a:t>misma competición?</a:t>
            </a:r>
            <a:endParaRPr lang="es-E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4776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Jorge\Pictures\Triatlon Jorge\DA1_84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12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28637</TotalTime>
  <Words>1444</Words>
  <Application>Microsoft Office PowerPoint</Application>
  <PresentationFormat>Presentación en pantalla (4:3)</PresentationFormat>
  <Paragraphs>270</Paragraphs>
  <Slides>91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91</vt:i4>
      </vt:variant>
    </vt:vector>
  </HeadingPairs>
  <TitlesOfParts>
    <vt:vector size="92" baseType="lpstr">
      <vt:lpstr>Tema de Office</vt:lpstr>
      <vt:lpstr>Delegado Técnico y Oficiales Metodología de Trabajo (Parte A3)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Start Line Officials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SANCION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¿Pensáis que es la misma competición?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946</cp:revision>
  <dcterms:created xsi:type="dcterms:W3CDTF">2005-10-29T21:34:04Z</dcterms:created>
  <dcterms:modified xsi:type="dcterms:W3CDTF">2013-10-03T10:47:11Z</dcterms:modified>
</cp:coreProperties>
</file>