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337" r:id="rId3"/>
    <p:sldId id="338" r:id="rId4"/>
    <p:sldId id="339" r:id="rId5"/>
    <p:sldId id="340" r:id="rId6"/>
    <p:sldId id="34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335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42" r:id="rId53"/>
    <p:sldId id="343" r:id="rId54"/>
    <p:sldId id="327" r:id="rId55"/>
    <p:sldId id="328" r:id="rId56"/>
    <p:sldId id="331" r:id="rId57"/>
    <p:sldId id="333" r:id="rId58"/>
    <p:sldId id="334" r:id="rId59"/>
    <p:sldId id="281" r:id="rId60"/>
    <p:sldId id="257" r:id="rId6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 varScale="1">
        <p:scale>
          <a:sx n="70" d="100"/>
          <a:sy n="70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7F23D-4D63-4825-97ED-E473C8E5070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1718993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5BBF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Jorge\Pictures\Triatlon - Fotos Archivo\91.Oficiales.Grupos\WTP_MADRID_2013_OFICIALES_Yeray_Menendez_002_M1_3988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742" y="999000"/>
            <a:ext cx="7628515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2 Subtítulo"/>
          <p:cNvSpPr txBox="1">
            <a:spLocks/>
          </p:cNvSpPr>
          <p:nvPr/>
        </p:nvSpPr>
        <p:spPr>
          <a:xfrm>
            <a:off x="757741" y="5373216"/>
            <a:ext cx="7628515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000" dirty="0" smtClean="0">
                <a:solidFill>
                  <a:schemeClr val="bg1"/>
                </a:solidFill>
              </a:rPr>
              <a:t>FORMACIÓN OFICIALES NIVEL 2</a:t>
            </a:r>
            <a:endParaRPr lang="es-ES" sz="3000" dirty="0">
              <a:solidFill>
                <a:schemeClr val="bg1"/>
              </a:solidFill>
            </a:endParaRPr>
          </a:p>
        </p:txBody>
      </p:sp>
      <p:sp>
        <p:nvSpPr>
          <p:cNvPr id="9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Actitud y aptitud de los oficiales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7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980728"/>
            <a:ext cx="91440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s-E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ACTITUD + APTITUD + PODER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180000" y="1556792"/>
            <a:ext cx="8784000" cy="4463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>
            <a:normAutofit/>
          </a:bodyPr>
          <a:lstStyle/>
          <a:p>
            <a:pPr marL="457200" indent="-457200">
              <a:spcBef>
                <a:spcPct val="50000"/>
              </a:spcBef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5BBF"/>
                </a:solidFill>
                <a:latin typeface="Impact" panose="020B0806030902050204" pitchFamily="34" charset="0"/>
              </a:rPr>
              <a:t>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Actitud: 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Disposición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de ánimo.</a:t>
            </a:r>
          </a:p>
          <a:p>
            <a:pPr marL="457200" indent="-457200" algn="ctr">
              <a:spcBef>
                <a:spcPct val="50000"/>
              </a:spcBef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QUERER</a:t>
            </a:r>
          </a:p>
          <a:p>
            <a:pPr marL="457200" indent="-457200">
              <a:spcBef>
                <a:spcPct val="50000"/>
              </a:spcBef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Aptitud: Capacidad.</a:t>
            </a:r>
          </a:p>
          <a:p>
            <a:pPr marL="457200" indent="-457200" algn="ctr">
              <a:spcBef>
                <a:spcPct val="50000"/>
              </a:spcBef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SABER</a:t>
            </a:r>
          </a:p>
          <a:p>
            <a:pPr marL="457200" indent="-457200">
              <a:spcBef>
                <a:spcPct val="50000"/>
              </a:spcBef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Tener facilidad, tiempo, ganas, …</a:t>
            </a:r>
          </a:p>
          <a:p>
            <a:pPr marL="457200" indent="-457200" algn="ctr">
              <a:spcBef>
                <a:spcPct val="50000"/>
              </a:spcBef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PODER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introducción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25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>
            <a:normAutofit/>
          </a:bodyPr>
          <a:lstStyle/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MOTIVACIÓN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= QUERER + SABER + PODER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Fuerza que impulsa a las personas a conseguir su 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objetivo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Factores motivadores: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Salario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Buenas relaciones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Formación y promoción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Reconocimiento del trabajo</a:t>
            </a: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El oficial y la motivación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75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0">
            <a:normAutofit/>
          </a:bodyPr>
          <a:lstStyle/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Compañerismo: convivencia.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Alegría: entusiasmo, sonrisa.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Sencillez: no protagonismo.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Imagen y presencia: uniformidad.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Proactividad :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tener iniciativa.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Serenidad: autocontrol, eludir los conflictos.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 Diálogo: no imponer, razonar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.</a:t>
            </a:r>
            <a:endParaRPr lang="es-ES" sz="28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decálogo (I)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0">
            <a:normAutofit/>
          </a:bodyPr>
          <a:lstStyle/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Honestidad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: saber reconocer los errores. No volver a cometerlos.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Respeto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: 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A las personas: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educación, vocabulario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Al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entorno y al uniforme</a:t>
            </a:r>
          </a:p>
          <a:p>
            <a:pPr marL="457200" indent="-457200" algn="just"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Conocimiento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: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Hacia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fuera: difusión</a:t>
            </a:r>
          </a:p>
          <a:p>
            <a:pPr marL="914400" lvl="1" indent="-457200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Hacia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dentro: continuo reciclaje 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Decálogo (II)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76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700" y="1214438"/>
            <a:ext cx="25781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2857500"/>
            <a:ext cx="40005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6592" y="1357313"/>
            <a:ext cx="3595688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" descr="C:\Users\Jorge\Documents\Mis archivos recibidos\rdi5B87.tmp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8" y="3109937"/>
            <a:ext cx="4214812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Jorge\Desktop\delete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038500"/>
            <a:ext cx="126365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Jorge\Desktop\delete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763" y="2071688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Jorge\Desktop\delete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8030" y="2000250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Users\Jorge\Desktop\delete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0938" y="3857625"/>
            <a:ext cx="490537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C:\Users\Jorge\Desktop\delete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3875" y="3714750"/>
            <a:ext cx="490538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C:\Users\Jorge\Desktop\delete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9563" y="4000500"/>
            <a:ext cx="490537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Lo que no se debe hacer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00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>
                <a:solidFill>
                  <a:srgbClr val="0070C0"/>
                </a:solidFill>
              </a:rPr>
              <a:t>Capacidad de organizar y distribuir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>
                <a:solidFill>
                  <a:srgbClr val="0070C0"/>
                </a:solidFill>
              </a:rPr>
              <a:t>Conocer la tipología de la carrera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>
                <a:solidFill>
                  <a:srgbClr val="0070C0"/>
                </a:solidFill>
              </a:rPr>
              <a:t>La importancia de la planificación temporal para no solapar </a:t>
            </a:r>
            <a:r>
              <a:rPr lang="es-ES" sz="2400" dirty="0" smtClean="0">
                <a:solidFill>
                  <a:srgbClr val="0070C0"/>
                </a:solidFill>
              </a:rPr>
              <a:t>funciones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Ojo a la diferente planificación en las competiciones </a:t>
            </a:r>
            <a:r>
              <a:rPr lang="es-E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 DRAFTING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Ojo a la diferente planificación en las competiciones de </a:t>
            </a:r>
            <a:r>
              <a:rPr lang="es-E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LARGA DISTANCIA</a:t>
            </a:r>
            <a:endParaRPr lang="es-E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objetivos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153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079918"/>
              </p:ext>
            </p:extLst>
          </p:nvPr>
        </p:nvGraphicFramePr>
        <p:xfrm>
          <a:off x="357188" y="4221088"/>
          <a:ext cx="8572560" cy="173831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14077"/>
                <a:gridCol w="6258483"/>
              </a:tblGrid>
              <a:tr h="3476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latin typeface="Impact" panose="020B0806030902050204" pitchFamily="34" charset="0"/>
                        </a:rPr>
                        <a:t>Acta de Oficiales</a:t>
                      </a:r>
                      <a:endParaRPr lang="es-ES" sz="20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latin typeface="Impact" panose="020B0806030902050204" pitchFamily="34" charset="0"/>
                          <a:ea typeface="Times New Roman"/>
                        </a:rPr>
                        <a:t>RO.1.Registro de Oficiales</a:t>
                      </a:r>
                      <a:endParaRPr lang="es-ES" sz="14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>
                          <a:latin typeface="Impact" panose="020B0806030902050204" pitchFamily="34" charset="0"/>
                        </a:rPr>
                        <a:t>Lista de Salida</a:t>
                      </a:r>
                      <a:endParaRPr lang="es-ES" sz="2000" b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400" b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>
                          <a:latin typeface="Impact" panose="020B0806030902050204" pitchFamily="34" charset="0"/>
                        </a:rPr>
                        <a:t>Tarjetas</a:t>
                      </a:r>
                      <a:endParaRPr lang="es-ES" sz="2000" b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>
                          <a:latin typeface="Impact" panose="020B0806030902050204" pitchFamily="34" charset="0"/>
                        </a:rPr>
                        <a:t>Asegurarse de que todos los oficiales tienen tarjetas</a:t>
                      </a:r>
                      <a:endParaRPr lang="es-ES" sz="2000" b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>
                          <a:latin typeface="Impact" panose="020B0806030902050204" pitchFamily="34" charset="0"/>
                        </a:rPr>
                        <a:t>Silbatos</a:t>
                      </a:r>
                      <a:endParaRPr lang="es-ES" sz="2000" b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>
                          <a:latin typeface="Impact" panose="020B0806030902050204" pitchFamily="34" charset="0"/>
                        </a:rPr>
                        <a:t>Asegurarse de que todos los oficiales tienen silbatos</a:t>
                      </a:r>
                      <a:endParaRPr lang="es-ES" sz="2000" b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>
                          <a:latin typeface="Impact" panose="020B0806030902050204" pitchFamily="34" charset="0"/>
                        </a:rPr>
                        <a:t>Radios</a:t>
                      </a:r>
                      <a:endParaRPr lang="es-ES" sz="20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 smtClean="0">
                          <a:latin typeface="Impact" panose="020B0806030902050204" pitchFamily="34" charset="0"/>
                          <a:ea typeface="Times New Roman"/>
                        </a:rPr>
                        <a:t>RO.2.Distribución</a:t>
                      </a:r>
                      <a:r>
                        <a:rPr lang="es-ES" sz="1400" b="0" baseline="0" dirty="0" smtClean="0">
                          <a:latin typeface="Impact" panose="020B0806030902050204" pitchFamily="34" charset="0"/>
                          <a:ea typeface="Times New Roman"/>
                        </a:rPr>
                        <a:t> de Radios</a:t>
                      </a:r>
                      <a:endParaRPr lang="es-ES" sz="14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87" name="Rectangle 1"/>
          <p:cNvSpPr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r>
              <a:rPr lang="es-ES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Prepara y dirige la reunión con los oficiales de la </a:t>
            </a: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competición</a:t>
            </a:r>
            <a:endParaRPr lang="es-ES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r>
              <a:rPr lang="es-ES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Comunica las designaciones a los </a:t>
            </a: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oficiales</a:t>
            </a:r>
            <a:endParaRPr lang="es-ES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r>
              <a:rPr lang="es-ES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Junto al Juez Arbitro, da el visto bueno a la certificación de los </a:t>
            </a: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oficiales</a:t>
            </a:r>
            <a:endParaRPr lang="es-ES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r>
              <a:rPr lang="es-ES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Distribuye </a:t>
            </a: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chalecos, materiales </a:t>
            </a:r>
            <a:r>
              <a:rPr lang="es-ES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y </a:t>
            </a: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radios</a:t>
            </a:r>
            <a:endParaRPr lang="es-ES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r>
              <a:rPr lang="es-ES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 y coordina a todos los oficiales y les da apoyo durante la competición</a:t>
            </a:r>
            <a:endParaRPr lang="es-ES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r>
              <a:rPr lang="es-ES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Entrega listados de salida para todos los </a:t>
            </a: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oficiales</a:t>
            </a: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endParaRPr lang="es-ES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endParaRPr lang="es-ES" dirty="0" smtClean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endParaRPr lang="es-ES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285750" indent="-285750" eaLnBrk="0" hangingPunct="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1000125" algn="l"/>
              </a:tabLst>
            </a:pPr>
            <a:endParaRPr lang="es-ES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El responsable de oficiales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439833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Ajustar los o</a:t>
            </a:r>
            <a:r>
              <a:rPr lang="es-ES" sz="2400" dirty="0" smtClean="0">
                <a:solidFill>
                  <a:srgbClr val="0070C0"/>
                </a:solidFill>
              </a:rPr>
              <a:t>ficiales a las necesidades.</a:t>
            </a:r>
            <a:endParaRPr lang="es-ES" sz="24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400" dirty="0">
                <a:solidFill>
                  <a:srgbClr val="0070C0"/>
                </a:solidFill>
              </a:rPr>
              <a:t>No debemos escatimar en cubrir y dar cobertura de seguridad a los puntos </a:t>
            </a:r>
            <a:r>
              <a:rPr lang="es-ES" sz="2400" dirty="0" smtClean="0">
                <a:solidFill>
                  <a:srgbClr val="0070C0"/>
                </a:solidFill>
              </a:rPr>
              <a:t>neurálgicos</a:t>
            </a:r>
            <a:endParaRPr lang="es-ES" sz="24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Reforzar  las tomas de tiempos</a:t>
            </a:r>
            <a:endParaRPr lang="es-ES" sz="2400" dirty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Dificultades de </a:t>
            </a:r>
            <a:r>
              <a:rPr lang="es-ES" sz="3600" cap="all" dirty="0" smtClean="0">
                <a:solidFill>
                  <a:srgbClr val="0070C0"/>
                </a:solidFill>
              </a:rPr>
              <a:t>implementación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63658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 lnSpcReduction="10000"/>
          </a:bodyPr>
          <a:lstStyle/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cs typeface="Times New Roman" pitchFamily="18" charset="0"/>
              </a:rPr>
              <a:t>Registro / Control </a:t>
            </a: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de Material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Salidas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Natación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Transición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Ciclismo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Cambio de Rueda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Carrera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Avituallamiento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Meta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cs typeface="Times New Roman" pitchFamily="18" charset="0"/>
              </a:rPr>
              <a:t>Tecnología y Resultados</a:t>
            </a: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Áreas a controlar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27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467544" y="848406"/>
            <a:ext cx="8390736" cy="527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Documentación y Actas a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utilizar</a:t>
            </a:r>
          </a:p>
          <a:p>
            <a:pPr marL="800100" lvl="1" indent="-342900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RO.1.Informe de Oficiales</a:t>
            </a:r>
          </a:p>
          <a:p>
            <a:pPr marL="800100" lvl="1" indent="-342900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RO.2.Distribución de Radios</a:t>
            </a:r>
          </a:p>
          <a:p>
            <a:pPr marL="800100" lvl="1" indent="-342900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RO.3.Registro de posiciones de Salida</a:t>
            </a:r>
          </a:p>
          <a:p>
            <a:pPr marL="800100" lvl="1" indent="-342900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RO.4.Registro de Área de Penalización</a:t>
            </a:r>
          </a:p>
          <a:p>
            <a:pPr marL="800100" lvl="1" indent="-342900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RO.5.Registro de Cambio de Rueda</a:t>
            </a:r>
          </a:p>
          <a:p>
            <a:pPr marL="800100" lvl="1" indent="-342900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RO.6.Actas de Control</a:t>
            </a:r>
          </a:p>
          <a:p>
            <a:pPr marL="800100" lvl="1" indent="-342900" eaLnBrk="0" hangingPunct="0"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342900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err="1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Walkies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: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comprobar su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funcionamiento</a:t>
            </a:r>
          </a:p>
          <a:p>
            <a:pPr marL="342900" indent="-342900" eaLnBrk="0" hangingPunct="0">
              <a:spcBef>
                <a:spcPts val="300"/>
              </a:spcBef>
              <a:spcAft>
                <a:spcPts val="300"/>
              </a:spcAft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342900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Cronómetros: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comprobar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funcionamiento, pilas, papel.</a:t>
            </a:r>
            <a:endParaRPr lang="es-ES" sz="2400" dirty="0" smtClean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342900" indent="-342900" eaLnBrk="0" hangingPunct="0">
              <a:spcBef>
                <a:spcPts val="300"/>
              </a:spcBef>
              <a:spcAft>
                <a:spcPts val="300"/>
              </a:spcAft>
              <a:tabLst>
                <a:tab pos="457200" algn="l"/>
              </a:tabLst>
            </a:pPr>
            <a:endParaRPr lang="es-ES" sz="2400" dirty="0" smtClean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342900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err="1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</a:t>
            </a:r>
            <a:r>
              <a:rPr lang="es-ES" sz="2400" dirty="0" err="1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rafting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/ No </a:t>
            </a:r>
            <a:r>
              <a:rPr lang="es-ES" sz="2400" dirty="0" err="1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drafting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: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atención al control de material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Antes de empezar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75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72066" y="850404"/>
            <a:ext cx="4071934" cy="17145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dirty="0" smtClean="0">
                <a:solidFill>
                  <a:srgbClr val="0070C0"/>
                </a:solidFill>
              </a:rPr>
              <a:t>RO.1.Informe de</a:t>
            </a:r>
            <a:br>
              <a:rPr lang="es-ES" dirty="0" smtClean="0">
                <a:solidFill>
                  <a:srgbClr val="0070C0"/>
                </a:solidFill>
              </a:rPr>
            </a:br>
            <a:r>
              <a:rPr lang="es-ES" dirty="0" smtClean="0">
                <a:solidFill>
                  <a:srgbClr val="0070C0"/>
                </a:solidFill>
              </a:rPr>
              <a:t>Oficiales</a:t>
            </a: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3" name="2 Imagen" descr="RO.1.2010 Informe Oficiales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-1" y="-1"/>
            <a:ext cx="5286381" cy="661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4726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159378" y="764704"/>
            <a:ext cx="3877118" cy="17145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 smtClean="0">
                <a:solidFill>
                  <a:srgbClr val="0070C0"/>
                </a:solidFill>
              </a:rPr>
              <a:t>RO.2.</a:t>
            </a:r>
            <a:br>
              <a:rPr lang="es-ES" dirty="0" smtClean="0">
                <a:solidFill>
                  <a:srgbClr val="0070C0"/>
                </a:solidFill>
              </a:rPr>
            </a:br>
            <a:r>
              <a:rPr lang="es-ES" dirty="0" smtClean="0">
                <a:solidFill>
                  <a:srgbClr val="0070C0"/>
                </a:solidFill>
              </a:rPr>
              <a:t>Distribución de Radios</a:t>
            </a: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3" name="2 Imagen" descr="RO.2.2010 Distribucion Radios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5159378" cy="642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93318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1" name="Rectangle 1"/>
          <p:cNvSpPr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Times New Roman" pitchFamily="18" charset="0"/>
              </a:rPr>
              <a:t>(*) Solo competiciones internacionales</a:t>
            </a:r>
            <a:endParaRPr lang="es-ES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Preparar la zona de acogida de </a:t>
            </a:r>
            <a:r>
              <a:rPr lang="es-ES" sz="22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triatletas</a:t>
            </a:r>
            <a:endParaRPr lang="es-ES" sz="22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a los oficiales de los atletas que no han pasado el control de material </a:t>
            </a:r>
            <a:endParaRPr lang="es-ES" sz="22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todos los atletas reciben el chip y el gorro de </a:t>
            </a:r>
            <a:r>
              <a:rPr lang="es-ES" sz="22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natación</a:t>
            </a:r>
            <a:endParaRPr lang="es-ES" sz="22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Supervisar el </a:t>
            </a:r>
            <a:r>
              <a:rPr lang="es-ES" sz="22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marcaje</a:t>
            </a:r>
            <a:endParaRPr lang="es-ES" sz="22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a los oficiales de los atletas que se retiran durante la </a:t>
            </a:r>
            <a:r>
              <a:rPr lang="es-ES" sz="22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competición</a:t>
            </a:r>
            <a:endParaRPr lang="es-ES" sz="22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Registro de atletas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92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13701625"/>
              </p:ext>
            </p:extLst>
          </p:nvPr>
        </p:nvGraphicFramePr>
        <p:xfrm>
          <a:off x="214313" y="4293096"/>
          <a:ext cx="8715436" cy="12344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3368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>
                          <a:latin typeface="Impact" panose="020B0806030902050204" pitchFamily="34" charset="0"/>
                        </a:rPr>
                        <a:t>Pegatinas</a:t>
                      </a:r>
                      <a:endParaRPr lang="es-ES" sz="28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0">
                          <a:latin typeface="Impact" panose="020B0806030902050204" pitchFamily="34" charset="0"/>
                        </a:rPr>
                        <a:t>Pegatinas extra para casco y bicicleta</a:t>
                      </a:r>
                      <a:endParaRPr lang="es-ES" sz="2800" b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>
                          <a:latin typeface="Impact" panose="020B0806030902050204" pitchFamily="34" charset="0"/>
                        </a:rPr>
                        <a:t>Rotuladores</a:t>
                      </a:r>
                      <a:endParaRPr lang="es-ES" sz="28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0">
                          <a:latin typeface="Impact" panose="020B0806030902050204" pitchFamily="34" charset="0"/>
                        </a:rPr>
                        <a:t>Para el marcaje de triatletas</a:t>
                      </a:r>
                      <a:endParaRPr lang="es-ES" sz="2800" b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>
                          <a:latin typeface="Impact" panose="020B0806030902050204" pitchFamily="34" charset="0"/>
                        </a:rPr>
                        <a:t>Esponja y toallas</a:t>
                      </a:r>
                      <a:endParaRPr lang="es-ES" sz="28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>
                          <a:latin typeface="Impact" panose="020B0806030902050204" pitchFamily="34" charset="0"/>
                        </a:rPr>
                        <a:t>En el caso de números que se peguen al cuerpo</a:t>
                      </a:r>
                      <a:endParaRPr lang="es-ES" sz="28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401" name="Rectangle 1"/>
          <p:cNvSpPr>
            <a:spLocks noChangeArrowheads="1"/>
          </p:cNvSpPr>
          <p:nvPr/>
        </p:nvSpPr>
        <p:spPr bwMode="auto">
          <a:xfrm>
            <a:off x="323528" y="1888089"/>
            <a:ext cx="8568952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Times New Roman" pitchFamily="18" charset="0"/>
              </a:rPr>
              <a:t>(*) Solo competiciones internacionales</a:t>
            </a:r>
            <a:endParaRPr lang="es-ES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</a:t>
            </a:r>
            <a:r>
              <a:rPr lang="es-ES" sz="22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de que la zona de post-meta está bien </a:t>
            </a:r>
            <a:r>
              <a:rPr lang="es-ES" sz="22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provista</a:t>
            </a:r>
            <a:endParaRPr lang="es-ES" sz="22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Ayudar a alinear a los atletas para la </a:t>
            </a:r>
            <a:r>
              <a:rPr lang="es-ES" sz="22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presentación</a:t>
            </a:r>
            <a:endParaRPr lang="es-ES" sz="22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2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la zona de los atletas está cerrada</a:t>
            </a:r>
            <a:endParaRPr lang="es-ES" sz="22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Registro de atletas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92"/>
      </p:ext>
    </p:extLst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C:\Users\Jorge\Pictures\Año 2008\Beijing JJOO\Beijing 2008 17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499992" y="2348880"/>
            <a:ext cx="4319587" cy="324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154010149"/>
              </p:ext>
            </p:extLst>
          </p:nvPr>
        </p:nvGraphicFramePr>
        <p:xfrm>
          <a:off x="214313" y="1285875"/>
          <a:ext cx="8715436" cy="5486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Al menos 3 (supervisión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</a:rPr>
                        <a:t> de uniformidad, supervisión marcaje, entrega de gorro, entrega de chip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4" name="Picture 2" descr="C:\Users\Jorge\Pictures\Triatlon - Fotos Archivo\01.Registro\298137_10151391674540913_135764384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412225"/>
            <a:ext cx="4064496" cy="30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Registro de atletas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302838"/>
      </p:ext>
    </p:extLst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886200898"/>
              </p:ext>
            </p:extLst>
          </p:nvPr>
        </p:nvGraphicFramePr>
        <p:xfrm>
          <a:off x="214282" y="5373216"/>
          <a:ext cx="8715436" cy="82296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3368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Pegatinas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Impact" panose="020B0806030902050204" pitchFamily="34" charset="0"/>
                        </a:rPr>
                        <a:t>Pegatinas extra para casco y bicicleta</a:t>
                      </a:r>
                      <a:endParaRPr lang="es-ES" sz="28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Rotuladores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Para el marcaje de triatletas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46" name="Rectangle 1"/>
          <p:cNvSpPr>
            <a:spLocks noChangeArrowheads="1"/>
          </p:cNvSpPr>
          <p:nvPr/>
        </p:nvSpPr>
        <p:spPr bwMode="auto">
          <a:xfrm>
            <a:off x="180000" y="972000"/>
            <a:ext cx="8784000" cy="440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 lnSpcReduction="10000"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a los oficiales de los atletas que no han pasado el control de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material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</a:pP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Asegurarse </a:t>
            </a: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de que todos los atletas reciben el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chip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Revisar </a:t>
            </a: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el material: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</a:pP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Identificación del atleta según lo que haya aprobado el Delegado Técnico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Bicicleta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Casco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Dorsales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Ruedas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</a:pP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Gorro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Supervisar el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marcaje si hubiese</a:t>
            </a:r>
            <a:endParaRPr lang="es-ES" sz="2000" dirty="0" smtClean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Ayudar </a:t>
            </a: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 alinear a los atletas para la presentación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de material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240337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19561191"/>
              </p:ext>
            </p:extLst>
          </p:nvPr>
        </p:nvGraphicFramePr>
        <p:xfrm>
          <a:off x="214313" y="1071563"/>
          <a:ext cx="8715436" cy="5486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 smtClean="0">
                          <a:latin typeface="Impact" panose="020B0806030902050204" pitchFamily="34" charset="0"/>
                        </a:rPr>
                        <a:t>Los necesarios en función de los pasillos de entrada</a:t>
                      </a:r>
                      <a:r>
                        <a:rPr lang="es-ES" sz="1800" b="0" baseline="0" dirty="0" smtClean="0">
                          <a:latin typeface="Impact" panose="020B0806030902050204" pitchFamily="34" charset="0"/>
                        </a:rPr>
                        <a:t> al control de material abiertos</a:t>
                      </a:r>
                      <a:endParaRPr lang="es-ES" sz="2800" b="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467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57356" y="1785926"/>
            <a:ext cx="5400000" cy="4050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de material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07059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51792099"/>
              </p:ext>
            </p:extLst>
          </p:nvPr>
        </p:nvGraphicFramePr>
        <p:xfrm>
          <a:off x="285720" y="4774272"/>
          <a:ext cx="8643998" cy="14630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33361"/>
                <a:gridCol w="6310637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Impact" panose="020B0806030902050204" pitchFamily="34" charset="0"/>
                        </a:rPr>
                        <a:t>Banderas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Tantas como oficiales haya en el pontón detrás de los triatletas</a:t>
                      </a:r>
                      <a:endParaRPr lang="es-ES" sz="24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Bocina</a:t>
                      </a:r>
                      <a:endParaRPr lang="es-ES" sz="24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latin typeface="Impact" panose="020B0806030902050204" pitchFamily="34" charset="0"/>
                        </a:rPr>
                        <a:t>Una/Dos </a:t>
                      </a:r>
                      <a:r>
                        <a:rPr lang="es-ES" sz="1600" dirty="0">
                          <a:latin typeface="Impact" panose="020B0806030902050204" pitchFamily="34" charset="0"/>
                        </a:rPr>
                        <a:t>extra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Cinta</a:t>
                      </a:r>
                      <a:endParaRPr lang="es-ES" sz="24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En caso de que sea necesaria para las líneas de salida y presalida</a:t>
                      </a:r>
                      <a:endParaRPr lang="es-ES" sz="24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3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latin typeface="Impact" panose="020B0806030902050204" pitchFamily="34" charset="0"/>
                        </a:rPr>
                        <a:t>Documentos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latin typeface="Impact" panose="020B0806030902050204" pitchFamily="34" charset="0"/>
                        </a:rPr>
                        <a:t>RO.3.Registro de posiciones</a:t>
                      </a:r>
                      <a:r>
                        <a:rPr lang="es-ES" sz="1600" baseline="0" dirty="0" smtClean="0">
                          <a:latin typeface="Impact" panose="020B0806030902050204" pitchFamily="34" charset="0"/>
                        </a:rPr>
                        <a:t> de salida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00" name="Rectangle 3"/>
          <p:cNvSpPr>
            <a:spLocks noChangeArrowheads="1"/>
          </p:cNvSpPr>
          <p:nvPr/>
        </p:nvSpPr>
        <p:spPr bwMode="auto">
          <a:xfrm>
            <a:off x="180000" y="972000"/>
            <a:ext cx="8784000" cy="382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 lnSpcReduction="10000"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Revisa el área de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salida: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anchura, espacio, numeración, líneas de salida y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pre salida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Organiza un ensayo del protocolo de actuación en la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salida: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desfile de oficiales, protocolo de banderas, salida, salida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nula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Revisa el sonido de la bocina de inicio de la competición y el mecanismo de la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misma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Dispone de suficientes banderas para la salida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Revisa la seguridad del área de salida, y los espacios disponibles para prensa y personal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acreditado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salidas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0461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RO.3.Registro de Posisiciones de Salida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5072066" cy="6348442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572000" y="1141859"/>
            <a:ext cx="4572000" cy="2143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s-ES" sz="4400" dirty="0">
                <a:solidFill>
                  <a:srgbClr val="0070C0"/>
                </a:solidFill>
                <a:latin typeface="Impact" panose="020B0806030902050204" pitchFamily="34" charset="0"/>
                <a:ea typeface="+mj-ea"/>
                <a:cs typeface="+mj-cs"/>
              </a:rPr>
              <a:t>RO.3.Registro de posiciones de Salida</a:t>
            </a:r>
          </a:p>
        </p:txBody>
      </p:sp>
      <p:sp>
        <p:nvSpPr>
          <p:cNvPr id="4" name="3 CuadroTexto"/>
          <p:cNvSpPr txBox="1"/>
          <p:nvPr/>
        </p:nvSpPr>
        <p:spPr>
          <a:xfrm flipH="1">
            <a:off x="285720" y="3500438"/>
            <a:ext cx="666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</a:rPr>
              <a:t>Sólo en salidas ELITE</a:t>
            </a:r>
            <a:endParaRPr lang="es-ES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862622"/>
      </p:ext>
    </p:extLst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256930110"/>
              </p:ext>
            </p:extLst>
          </p:nvPr>
        </p:nvGraphicFramePr>
        <p:xfrm>
          <a:off x="214313" y="928688"/>
          <a:ext cx="8715436" cy="137160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71702"/>
                <a:gridCol w="6643734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2 oficiales en la línea de salida nula (extremos)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Times New Roman"/>
                        </a:rPr>
                        <a:t>1 oficial con el micrófono en un extremo “A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  <a:ea typeface="Times New Roman"/>
                        </a:rPr>
                        <a:t> sus puestos”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latin typeface="Impact" panose="020B0806030902050204" pitchFamily="34" charset="0"/>
                          <a:ea typeface="Times New Roman"/>
                        </a:rPr>
                        <a:t>1 oficial (Juez Arbitro), en el centro y detrás de los atletas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latin typeface="Impact" panose="020B0806030902050204" pitchFamily="34" charset="0"/>
                          <a:ea typeface="Times New Roman"/>
                        </a:rPr>
                        <a:t>1 oficial por cada 10 atletas detrás de ellos, para identificar las posiciones de salida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22" name="Picture 2" descr="C:\Users\Jorge\Pictures\Año 2013\2013 Palamos\con_firma\WORLD_CUP\108_BTP_PALAMOS_WORLD_CUP_JR_Navarro_040__DSC19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76872"/>
            <a:ext cx="8667328" cy="395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salida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276227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549135345"/>
              </p:ext>
            </p:extLst>
          </p:nvPr>
        </p:nvGraphicFramePr>
        <p:xfrm>
          <a:off x="214313" y="4653136"/>
          <a:ext cx="8715436" cy="109728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GPS</a:t>
                      </a:r>
                      <a:endParaRPr lang="es-ES" sz="16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Impact" panose="020B0806030902050204" pitchFamily="34" charset="0"/>
                        </a:rPr>
                        <a:t>Hay que verificar la medición, así como las distancias desde cada extremo de la </a:t>
                      </a:r>
                      <a:r>
                        <a:rPr lang="es-ES" sz="1600" dirty="0" smtClean="0">
                          <a:latin typeface="Impact" panose="020B0806030902050204" pitchFamily="34" charset="0"/>
                        </a:rPr>
                        <a:t>salida a </a:t>
                      </a:r>
                      <a:r>
                        <a:rPr lang="es-ES" sz="1600" dirty="0">
                          <a:latin typeface="Impact" panose="020B0806030902050204" pitchFamily="34" charset="0"/>
                        </a:rPr>
                        <a:t>la primera boya</a:t>
                      </a:r>
                      <a:endParaRPr lang="es-ES" sz="16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Termómetro</a:t>
                      </a:r>
                      <a:endParaRPr lang="es-ES" sz="16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Impact" panose="020B0806030902050204" pitchFamily="34" charset="0"/>
                        </a:rPr>
                        <a:t>Para las mediciones de temperatura</a:t>
                      </a:r>
                      <a:endParaRPr lang="es-ES" sz="16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566" name="Rectangle 1"/>
          <p:cNvSpPr>
            <a:spLocks noChangeArrowheads="1"/>
          </p:cNvSpPr>
          <p:nvPr/>
        </p:nvSpPr>
        <p:spPr bwMode="auto">
          <a:xfrm>
            <a:off x="180000" y="972000"/>
            <a:ext cx="8784000" cy="3681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Verificar la medición del recorrido, distancia a la primera boya, ángulos de giro, salida de la natación, profundidad (ver manual de uso del GPS)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Medir la temperatura del agua, hacerla pública e informar al DT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Encargarse de que haya embarcaciones y oficiales en cada ángulo de giro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de las incidencias en la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competición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natación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46921"/>
      </p:ext>
    </p:extLst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hotos-g.ak.fbcdn.net/hphotos-ak-snc1/hs184.snc1/6136_122181748117_658923117_2251454_4296498_n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29322" y="1214422"/>
            <a:ext cx="2967037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 descr="http://www.mercadolibre.com.mx/jm/img?s=MLM&amp;f=14436575_1928.jpg&amp;v=O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928670"/>
            <a:ext cx="3333750" cy="3333750"/>
          </a:xfrm>
          <a:prstGeom prst="rect">
            <a:avLst/>
          </a:prstGeom>
          <a:noFill/>
        </p:spPr>
      </p:pic>
      <p:pic>
        <p:nvPicPr>
          <p:cNvPr id="68612" name="Picture 4" descr="http://www.agroterra.com/mercado/usuarios/ImagenesPRDs/15980_3973_Aficionmac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2500306"/>
            <a:ext cx="2071702" cy="3138943"/>
          </a:xfrm>
          <a:prstGeom prst="rect">
            <a:avLst/>
          </a:prstGeom>
          <a:noFill/>
        </p:spPr>
      </p:pic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Natación | material necesario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088490"/>
      </p:ext>
    </p:extLst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211563532"/>
              </p:ext>
            </p:extLst>
          </p:nvPr>
        </p:nvGraphicFramePr>
        <p:xfrm>
          <a:off x="214313" y="1071563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Control sobre los giros en las boyas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71688" y="2000250"/>
            <a:ext cx="5400675" cy="3590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Natación | control de giros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365093"/>
      </p:ext>
    </p:extLst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53538"/>
              </p:ext>
            </p:extLst>
          </p:nvPr>
        </p:nvGraphicFramePr>
        <p:xfrm>
          <a:off x="214313" y="1071563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Control sobre el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</a:rPr>
                        <a:t> paso por vuelta y la salida del agua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5" descr="TOP 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1698" y="1772816"/>
            <a:ext cx="2972569" cy="4169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 descr="swim-ex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7554" y="1772816"/>
            <a:ext cx="2990830" cy="4169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Natación | control de la salida del agua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419879"/>
      </p:ext>
    </p:extLst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28813" y="1857375"/>
            <a:ext cx="5400675" cy="360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286611"/>
              </p:ext>
            </p:extLst>
          </p:nvPr>
        </p:nvGraphicFramePr>
        <p:xfrm>
          <a:off x="214313" y="1071563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Control sobre el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</a:rPr>
                        <a:t> seguimiento de embarcaciones, media, TV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Natación | seguimiento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289572"/>
      </p:ext>
    </p:extLst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algn="just" eaLnBrk="0" hangingPunct="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s-ES" sz="2800" b="1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Errores Frecuentes</a:t>
            </a: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Mala medición</a:t>
            </a: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Fallos en el protocolo de comunicación de la temperatura del agua</a:t>
            </a: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Poco control sobre los giros en las boyas</a:t>
            </a: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Falta de embarcaciones para garantizar la cobertura de seguridad</a:t>
            </a: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endParaRPr lang="es-ES" sz="2400" dirty="0" smtClean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Natación | dificultades de implementación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75752"/>
      </p:ext>
    </p:extLst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491234662"/>
              </p:ext>
            </p:extLst>
          </p:nvPr>
        </p:nvGraphicFramePr>
        <p:xfrm>
          <a:off x="285750" y="5143500"/>
          <a:ext cx="8572560" cy="73152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14077"/>
                <a:gridCol w="6258483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Impact" panose="020B0806030902050204" pitchFamily="34" charset="0"/>
                        </a:rPr>
                        <a:t>Banderas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Dos, para los oficiales de montaje y desmontaje</a:t>
                      </a:r>
                      <a:endParaRPr lang="es-ES" sz="24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Cinta</a:t>
                      </a:r>
                      <a:endParaRPr lang="es-ES" sz="24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Impact" panose="020B0806030902050204" pitchFamily="34" charset="0"/>
                        </a:rPr>
                        <a:t>Para marcar en caso necesario las líneas de montaje y desmontaje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662" name="Rectangle 1"/>
          <p:cNvSpPr>
            <a:spLocks noChangeArrowheads="1"/>
          </p:cNvSpPr>
          <p:nvPr/>
        </p:nvSpPr>
        <p:spPr bwMode="auto">
          <a:xfrm>
            <a:off x="180000" y="972000"/>
            <a:ext cx="8784000" cy="41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 lnSpcReduction="10000"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Organizar a todo el personal asignado a la zona de transición (control de material) y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explicar </a:t>
            </a: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las funciones a cada uno de ellos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Supervisar el montaje de la transición: circulación, obstáculos, soportes (altura, espacios, numeración), alfombra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Supervisar las líneas de montaje y desmontaje y a los oficiales asignados a dichas funciones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Distribuir y recoger las banderas (montaje y desmontaje)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de los triatletas que no han pasado el control de material al cierre de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éste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los triatletas llevan el chip, el marcaje establecido, el gorro de natación, dorsales y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uniformidad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20757"/>
      </p:ext>
    </p:extLst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11852047"/>
              </p:ext>
            </p:extLst>
          </p:nvPr>
        </p:nvGraphicFramePr>
        <p:xfrm>
          <a:off x="214313" y="1071563"/>
          <a:ext cx="8715436" cy="5486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+mn-ea"/>
                        </a:rPr>
                        <a:t>Los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  <a:ea typeface="+mn-ea"/>
                        </a:rPr>
                        <a:t> necesarios para cubrir todo el espacio de la transición y al menos 1 en cada una de las líneas, aunque preferiblemente deberían ser 2</a:t>
                      </a:r>
                      <a:endParaRPr lang="es-ES" sz="1800" dirty="0" smtClean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85918" y="2000240"/>
            <a:ext cx="5400000" cy="405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94112"/>
      </p:ext>
    </p:extLst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466452948"/>
              </p:ext>
            </p:extLst>
          </p:nvPr>
        </p:nvGraphicFramePr>
        <p:xfrm>
          <a:off x="214313" y="5286375"/>
          <a:ext cx="8715436" cy="41148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Impact" panose="020B0806030902050204" pitchFamily="34" charset="0"/>
                        </a:rPr>
                        <a:t>Motos</a:t>
                      </a:r>
                      <a:endParaRPr lang="es-ES" sz="28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Asegurar casco extra para cada oficial que vaya en moto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707" name="Rectangle 3"/>
          <p:cNvSpPr>
            <a:spLocks noChangeArrowheads="1"/>
          </p:cNvSpPr>
          <p:nvPr/>
        </p:nvSpPr>
        <p:spPr bwMode="auto">
          <a:xfrm>
            <a:off x="180000" y="971999"/>
            <a:ext cx="8784000" cy="468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Reunirse con los conductores de los vehículos oficiales y los cámaras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los triatletas eliminados salen del circuito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Organizar con el resto de motos asignadas la función de cada una en el circuito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de las incidencias en la carrera (atletas doblados, movimientos en los pelotones…)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Certificar la medición del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circuito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ciclismo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816048"/>
      </p:ext>
    </p:extLst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2007 Ubeda Cto España 0003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2214554"/>
            <a:ext cx="2971800" cy="3959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" descr="Doha 2006 00469 Moto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868" y="2214554"/>
            <a:ext cx="5332413" cy="3959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455262214"/>
              </p:ext>
            </p:extLst>
          </p:nvPr>
        </p:nvGraphicFramePr>
        <p:xfrm>
          <a:off x="214282" y="928670"/>
          <a:ext cx="8715436" cy="82296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Elite – 1 Oficial en cabeza de carrera + 1 Oficial cola doblados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Times New Roman"/>
                        </a:rPr>
                        <a:t>Grupos Edad o Abiertas – Tantos como salidas haya para encabezar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  <a:ea typeface="Times New Roman"/>
                        </a:rPr>
                        <a:t> cada salida y reforzar el posible </a:t>
                      </a:r>
                      <a:r>
                        <a:rPr lang="es-ES" sz="1800" baseline="0" dirty="0" err="1" smtClean="0">
                          <a:latin typeface="Impact" panose="020B0806030902050204" pitchFamily="34" charset="0"/>
                          <a:ea typeface="Times New Roman"/>
                        </a:rPr>
                        <a:t>drafting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  <a:ea typeface="Times New Roman"/>
                        </a:rPr>
                        <a:t> chicos-chicas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ciclismo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83545"/>
      </p:ext>
    </p:extLst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3431674"/>
              </p:ext>
            </p:extLst>
          </p:nvPr>
        </p:nvGraphicFramePr>
        <p:xfrm>
          <a:off x="214282" y="928670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A determinar según el tipo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</a:rPr>
                        <a:t> de circuito, longitud, vueltas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80000" y="1412776"/>
            <a:ext cx="878400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Hasta DISTANCIA OLIMPICA (larga distancia se desarrolla más adelante)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Analizar la longitud del circuito y el número de vueltas al mismo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Organizar las motos para una correcta aplicación del reglamento, y establecer un protocolo claro de asignación de las mismas y de los momentos de entrada al circuito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Control sobre ayudas exteriores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Control sobre el cumplimiento de las normas de tráfico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7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3309506"/>
              </p:ext>
            </p:extLst>
          </p:nvPr>
        </p:nvGraphicFramePr>
        <p:xfrm>
          <a:off x="285720" y="5572140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Acta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RO.4.Registro </a:t>
                      </a:r>
                      <a:r>
                        <a:rPr lang="es-ES" sz="1800" dirty="0" err="1" smtClean="0">
                          <a:latin typeface="Impact" panose="020B0806030902050204" pitchFamily="34" charset="0"/>
                        </a:rPr>
                        <a:t>Area</a:t>
                      </a: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 de Penalización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Ciclismo | ir a rueda no permitido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14700"/>
      </p:ext>
    </p:extLst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80000" y="972000"/>
            <a:ext cx="8784000" cy="34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Las motos deben estar numeradas, y con un prefijo delante que identifique que son de Oficiales </a:t>
            </a:r>
            <a:r>
              <a:rPr lang="es-E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Times New Roman" pitchFamily="18" charset="0"/>
              </a:rPr>
              <a:t>[OF.1]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</a:rPr>
              <a:t>El movimiento de las motos, tiene que ser en acordeón, siempre en el sentido de carrera, y parándose o descolgándose hasta ser alcanzado por la moto que precede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</a:rPr>
              <a:t>En caso de pararse, este punto tiene que ser siempre el </a:t>
            </a:r>
            <a:r>
              <a:rPr lang="es-E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AP (</a:t>
            </a:r>
            <a:r>
              <a:rPr lang="es-E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Area</a:t>
            </a:r>
            <a:r>
              <a:rPr lang="es-E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de Penalización)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y no otro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357158" y="4357694"/>
          <a:ext cx="8339456" cy="1414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CorelDRAW" r:id="rId4" imgW="9829800" imgH="1670304" progId="">
                  <p:embed/>
                </p:oleObj>
              </mc:Choice>
              <mc:Fallback>
                <p:oleObj name="CorelDRAW" r:id="rId4" imgW="9829800" imgH="1670304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4357694"/>
                        <a:ext cx="8339456" cy="14144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Ciclismo | ir a rueda no permitido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037545"/>
      </p:ext>
    </p:extLst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57752" y="993279"/>
            <a:ext cx="4286248" cy="15716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dirty="0" smtClean="0">
                <a:solidFill>
                  <a:srgbClr val="0070C0"/>
                </a:solidFill>
              </a:rPr>
              <a:t>RO.4.Registro Área Penalización</a:t>
            </a: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3 Imagen" descr="RO.4.Registro Area Penalizacion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-27384"/>
            <a:ext cx="4788024" cy="648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46223"/>
      </p:ext>
    </p:extLst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algn="just" eaLnBrk="0" hangingPunct="0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Errores Frecuentes</a:t>
            </a: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Pocas motos</a:t>
            </a: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Poco control sobre el segmento del ciclismo en general en la identificación de primeros y últimos</a:t>
            </a: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800100" lvl="1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Ciclismo | dificultades de implementación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24090"/>
      </p:ext>
    </p:extLst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98612875"/>
              </p:ext>
            </p:extLst>
          </p:nvPr>
        </p:nvGraphicFramePr>
        <p:xfrm>
          <a:off x="214282" y="5157192"/>
          <a:ext cx="8643998" cy="73152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33361"/>
                <a:gridCol w="6310637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Impact" panose="020B0806030902050204" pitchFamily="34" charset="0"/>
                        </a:rPr>
                        <a:t>Carteles números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Tantos como máximo de vueltas haya</a:t>
                      </a:r>
                      <a:endParaRPr lang="es-ES" sz="24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latin typeface="Impact" panose="020B0806030902050204" pitchFamily="34" charset="0"/>
                        </a:rPr>
                        <a:t>Campana</a:t>
                      </a:r>
                      <a:endParaRPr lang="es-ES" sz="24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6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806" name="Rectangle 1"/>
          <p:cNvSpPr>
            <a:spLocks noChangeArrowheads="1"/>
          </p:cNvSpPr>
          <p:nvPr/>
        </p:nvSpPr>
        <p:spPr bwMode="auto">
          <a:xfrm>
            <a:off x="180000" y="972000"/>
            <a:ext cx="8784000" cy="4689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Situarse con la campana y carteles de cuentavueltas en la posición correcta tanto para el ciclismo como para la carrera a pie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al DT cada vez que la cabeza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y cola de carrera completa </a:t>
            </a: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una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vuelta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Times New Roman" pitchFamily="18" charset="0"/>
              </a:rPr>
              <a:t>“Cabeza de carrera X vueltas completadas Y vueltas para terminar”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Times New Roman" pitchFamily="18" charset="0"/>
              </a:rPr>
              <a:t>“Cola de carrera X vueltas completadas Y vueltas para terminar”</a:t>
            </a:r>
            <a:endParaRPr lang="es-E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</a:rPr>
              <a:t>Un error frecuente, es no llevar un seguimiento anotado de lo que está sucediendo, y se aconseja que se lleve un registro de las distancias entre pelotones, tiempo por vuelta, </a:t>
            </a:r>
            <a:r>
              <a:rPr lang="es-ES" sz="20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etc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6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264021"/>
              </p:ext>
            </p:extLst>
          </p:nvPr>
        </p:nvGraphicFramePr>
        <p:xfrm>
          <a:off x="214282" y="928670"/>
          <a:ext cx="8715436" cy="5486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+mn-ea"/>
                        </a:rPr>
                        <a:t>1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  <a:ea typeface="+mn-ea"/>
                        </a:rPr>
                        <a:t> oficial que lleve los carteles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latin typeface="Impact" panose="020B0806030902050204" pitchFamily="34" charset="0"/>
                          <a:ea typeface="+mn-ea"/>
                        </a:rPr>
                        <a:t>Oficial responsable lleva el seguimiento de la competición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de vueltas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0315"/>
      </p:ext>
    </p:extLst>
  </p:cSld>
  <p:clrMapOvr>
    <a:masterClrMapping/>
  </p:clrMapOvr>
  <p:transition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orge\Pictures\Triatlon\Lap Auditor\control de vueltas y campan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1571612"/>
            <a:ext cx="7199313" cy="3900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de vueltas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339961"/>
      </p:ext>
    </p:extLst>
  </p:cSld>
  <p:clrMapOvr>
    <a:masterClrMapping/>
  </p:clrMapOvr>
  <p:transition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1"/>
          <p:cNvSpPr>
            <a:spLocks noChangeArrowheads="1"/>
          </p:cNvSpPr>
          <p:nvPr/>
        </p:nvSpPr>
        <p:spPr bwMode="auto">
          <a:xfrm>
            <a:off x="180000" y="836712"/>
            <a:ext cx="8784000" cy="517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Recoger las ruedas que entregan triatletas y técnicos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Supervisar la zona de cambio de rueda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al Juez Árbitro de las ruedas usadas durante la carrera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las ruedas son devueltas a sus propietarios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que en caso de cambio de ruedas, el atleta no recibe ningún tipo de ayuda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externa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045929501"/>
              </p:ext>
            </p:extLst>
          </p:nvPr>
        </p:nvGraphicFramePr>
        <p:xfrm>
          <a:off x="357188" y="5145752"/>
          <a:ext cx="8501122" cy="73152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294793"/>
                <a:gridCol w="6206329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latin typeface="Impact" panose="020B0806030902050204" pitchFamily="34" charset="0"/>
                        </a:rPr>
                        <a:t>Ruedas Neutrales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latin typeface="Impact" panose="020B0806030902050204" pitchFamily="34" charset="0"/>
                        </a:rPr>
                        <a:t>Caso de que las haya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latin typeface="Impact" panose="020B0806030902050204" pitchFamily="34" charset="0"/>
                        </a:rPr>
                        <a:t>Actas</a:t>
                      </a:r>
                      <a:endParaRPr lang="es-ES" sz="24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latin typeface="Impact" panose="020B0806030902050204" pitchFamily="34" charset="0"/>
                          <a:ea typeface="Times New Roman"/>
                        </a:rPr>
                        <a:t>RO.5.Registro</a:t>
                      </a:r>
                      <a:r>
                        <a:rPr lang="es-ES" sz="1600" baseline="0" dirty="0" smtClean="0">
                          <a:latin typeface="Impact" panose="020B0806030902050204" pitchFamily="34" charset="0"/>
                          <a:ea typeface="Times New Roman"/>
                        </a:rPr>
                        <a:t> cambio de ruedas</a:t>
                      </a:r>
                      <a:endParaRPr lang="es-ES" sz="16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Cambio de rueda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77591"/>
      </p:ext>
    </p:extLst>
  </p:cSld>
  <p:clrMapOvr>
    <a:masterClrMapping/>
  </p:clrMapOvr>
  <p:transition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2" descr="Hamburgo 2007 _ 3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28813" y="2000250"/>
            <a:ext cx="5400675" cy="4049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160369136"/>
              </p:ext>
            </p:extLst>
          </p:nvPr>
        </p:nvGraphicFramePr>
        <p:xfrm>
          <a:off x="214313" y="1071563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Times New Roman"/>
                        </a:rPr>
                        <a:t>Tantos como zonas haya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Cambio de rueda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07692"/>
      </p:ext>
    </p:extLst>
  </p:cSld>
  <p:clrMapOvr>
    <a:masterClrMapping/>
  </p:clrMapOvr>
  <p:transition advClick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O.5.Registro Cambio de Rueda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-1"/>
            <a:ext cx="5000628" cy="648250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29190" y="708670"/>
            <a:ext cx="4214810" cy="2000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 smtClean="0">
                <a:solidFill>
                  <a:srgbClr val="0070C0"/>
                </a:solidFill>
              </a:rPr>
              <a:t>RO.5.Registro Cambio de Ruedas</a:t>
            </a:r>
            <a:endParaRPr lang="es-E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58343"/>
      </p:ext>
    </p:extLst>
  </p:cSld>
  <p:clrMapOvr>
    <a:masterClrMapping/>
  </p:clrMapOvr>
  <p:transition advClick="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077836226"/>
              </p:ext>
            </p:extLst>
          </p:nvPr>
        </p:nvGraphicFramePr>
        <p:xfrm>
          <a:off x="214313" y="5143500"/>
          <a:ext cx="8715436" cy="82296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Bicicleta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Impact" panose="020B0806030902050204" pitchFamily="34" charset="0"/>
                        </a:rPr>
                        <a:t>Asegurarse de que haya casco extra</a:t>
                      </a:r>
                      <a:endParaRPr lang="es-ES" sz="28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GPS o rueda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Para certificar la medición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902" name="Rectangle 2"/>
          <p:cNvSpPr>
            <a:spLocks noChangeArrowheads="1"/>
          </p:cNvSpPr>
          <p:nvPr/>
        </p:nvSpPr>
        <p:spPr bwMode="auto">
          <a:xfrm>
            <a:off x="180000" y="972000"/>
            <a:ext cx="8784000" cy="41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 lnSpcReduction="10000"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Coordinar con el resto de oficiales asignados las funciones en este segmento (controles de paso, avituallamientos…)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Informar de las incidencias en la carrera (doblados, movimientos en la cabeza…)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Coordinar el trabajo con los oficiales en bicicleta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Verificar la medición del circuito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el tráfico está controlado y que el circuito es seguro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hay silbatos y banderas en las zonas clave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Coordinar la ubicación de controles de paso en el caso de que sea necesario y asegurarse de su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funcionamiento, y asegurar que en caso de entrega de pulseras, los voluntarios lo ejecuten de manera adecuada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787095"/>
      </p:ext>
    </p:extLst>
  </p:cSld>
  <p:clrMapOvr>
    <a:masterClrMapping/>
  </p:clrMapOvr>
  <p:transition advClick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37087" y="1133872"/>
            <a:ext cx="4543425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" dirty="0" err="1" smtClean="0">
                <a:solidFill>
                  <a:srgbClr val="0070C0"/>
                </a:solidFill>
              </a:rPr>
              <a:t>RO.Control</a:t>
            </a:r>
            <a:r>
              <a:rPr lang="es-ES" dirty="0">
                <a:solidFill>
                  <a:srgbClr val="0070C0"/>
                </a:solidFill>
              </a:rPr>
              <a:t/>
            </a:r>
            <a:br>
              <a:rPr lang="es-ES" dirty="0">
                <a:solidFill>
                  <a:srgbClr val="0070C0"/>
                </a:solidFill>
              </a:rPr>
            </a:br>
            <a:r>
              <a:rPr lang="es-ES" dirty="0" smtClean="0">
                <a:solidFill>
                  <a:srgbClr val="0070C0"/>
                </a:solidFill>
              </a:rPr>
              <a:t>de Paso</a:t>
            </a: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3 Imagen" descr="RO.6.2010 Acta de Anotacion_Página_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4849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16258"/>
      </p:ext>
    </p:extLst>
  </p:cSld>
  <p:clrMapOvr>
    <a:masterClrMapping/>
  </p:clrMapOvr>
  <p:transition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2007 Ubeda Cto España 0008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00232" y="1857364"/>
            <a:ext cx="5400675" cy="404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06803596"/>
              </p:ext>
            </p:extLst>
          </p:nvPr>
        </p:nvGraphicFramePr>
        <p:xfrm>
          <a:off x="214313" y="1071563"/>
          <a:ext cx="8715436" cy="5486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Times New Roman"/>
                        </a:rPr>
                        <a:t>Giros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Times New Roman"/>
                        </a:rPr>
                        <a:t>Puntos donde haya movimientos de configuración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047016"/>
      </p:ext>
    </p:extLst>
  </p:cSld>
  <p:clrMapOvr>
    <a:masterClrMapping/>
  </p:clrMapOvr>
  <p:transition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9512" y="972000"/>
            <a:ext cx="8784000" cy="308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285750" indent="-28575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Triatlón Distancia Olímpica: 4 vueltas carrera a pie (1ª vuelta más larga que las 3 siguientes, para conseguir 10 km exactos) – COMPETICION ELITE</a:t>
            </a:r>
          </a:p>
          <a:p>
            <a:pPr marL="742950" lvl="1" indent="-28575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Los oficiales se encargan de controlar esos movimientos</a:t>
            </a:r>
          </a:p>
          <a:p>
            <a:pPr marL="742950" lvl="1" indent="-28575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Previamente han sido formados por el DT y por el Oficial responsable de carrera a pie</a:t>
            </a:r>
          </a:p>
          <a:p>
            <a:pPr marL="742950" lvl="1" indent="-28575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Se requieren 3 movimientos:</a:t>
            </a:r>
          </a:p>
          <a:p>
            <a:pPr marL="1200150" lvl="2" indent="-285750" algn="just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Configuración inicial</a:t>
            </a:r>
          </a:p>
          <a:p>
            <a:pPr marL="1200150" lvl="2" indent="-285750" algn="just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Cambio cuando el último concluye la primera vuelta</a:t>
            </a:r>
          </a:p>
          <a:p>
            <a:pPr marL="1200150" lvl="2" indent="-285750" algn="just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Vuelta a la configuración inicial antes del inicio de la siguiente carrera</a:t>
            </a:r>
            <a:endParaRPr lang="es-ES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grpSp>
        <p:nvGrpSpPr>
          <p:cNvPr id="42" name="41 Grupo"/>
          <p:cNvGrpSpPr/>
          <p:nvPr/>
        </p:nvGrpSpPr>
        <p:grpSpPr>
          <a:xfrm>
            <a:off x="928662" y="4000504"/>
            <a:ext cx="7429552" cy="1857388"/>
            <a:chOff x="928662" y="4000504"/>
            <a:chExt cx="7429552" cy="1857388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928662" y="4071942"/>
              <a:ext cx="314327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6 Conector recto"/>
            <p:cNvCxnSpPr/>
            <p:nvPr/>
          </p:nvCxnSpPr>
          <p:spPr>
            <a:xfrm>
              <a:off x="1000100" y="4929198"/>
              <a:ext cx="9286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>
              <a:off x="3071802" y="4929198"/>
              <a:ext cx="10715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 rot="5400000">
              <a:off x="1464447" y="5393545"/>
              <a:ext cx="9286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>
              <a:off x="2607455" y="5393545"/>
              <a:ext cx="9286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13 Elipse"/>
            <p:cNvSpPr/>
            <p:nvPr/>
          </p:nvSpPr>
          <p:spPr>
            <a:xfrm>
              <a:off x="1928794" y="4857760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Elipse"/>
            <p:cNvSpPr/>
            <p:nvPr/>
          </p:nvSpPr>
          <p:spPr>
            <a:xfrm>
              <a:off x="2214546" y="4643446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Elipse"/>
            <p:cNvSpPr/>
            <p:nvPr/>
          </p:nvSpPr>
          <p:spPr>
            <a:xfrm>
              <a:off x="2714612" y="4500570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Elipse"/>
            <p:cNvSpPr/>
            <p:nvPr/>
          </p:nvSpPr>
          <p:spPr>
            <a:xfrm>
              <a:off x="3143240" y="4500570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17 Elipse"/>
            <p:cNvSpPr/>
            <p:nvPr/>
          </p:nvSpPr>
          <p:spPr>
            <a:xfrm>
              <a:off x="3571868" y="4500570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Cerrar corchete"/>
            <p:cNvSpPr/>
            <p:nvPr/>
          </p:nvSpPr>
          <p:spPr>
            <a:xfrm>
              <a:off x="4071934" y="4071942"/>
              <a:ext cx="214314" cy="857256"/>
            </a:xfrm>
            <a:prstGeom prst="rightBracket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22 Forma libre"/>
            <p:cNvSpPr/>
            <p:nvPr/>
          </p:nvSpPr>
          <p:spPr>
            <a:xfrm>
              <a:off x="2507799" y="4793182"/>
              <a:ext cx="551213" cy="1045028"/>
            </a:xfrm>
            <a:custGeom>
              <a:avLst/>
              <a:gdLst>
                <a:gd name="connsiteX0" fmla="*/ 28699 w 551213"/>
                <a:gd name="connsiteY0" fmla="*/ 1045028 h 1045028"/>
                <a:gd name="connsiteX1" fmla="*/ 10886 w 551213"/>
                <a:gd name="connsiteY1" fmla="*/ 338447 h 1045028"/>
                <a:gd name="connsiteX2" fmla="*/ 94013 w 551213"/>
                <a:gd name="connsiteY2" fmla="*/ 77190 h 1045028"/>
                <a:gd name="connsiteX3" fmla="*/ 551213 w 551213"/>
                <a:gd name="connsiteY3" fmla="*/ 0 h 104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213" h="1045028">
                  <a:moveTo>
                    <a:pt x="28699" y="1045028"/>
                  </a:moveTo>
                  <a:cubicBezTo>
                    <a:pt x="14349" y="772390"/>
                    <a:pt x="0" y="499753"/>
                    <a:pt x="10886" y="338447"/>
                  </a:cubicBezTo>
                  <a:cubicBezTo>
                    <a:pt x="21772" y="177141"/>
                    <a:pt x="3959" y="133598"/>
                    <a:pt x="94013" y="77190"/>
                  </a:cubicBezTo>
                  <a:cubicBezTo>
                    <a:pt x="184068" y="20782"/>
                    <a:pt x="367640" y="10391"/>
                    <a:pt x="551213" y="0"/>
                  </a:cubicBezTo>
                </a:path>
              </a:pathLst>
            </a:cu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3569651" y="4335982"/>
              <a:ext cx="448294" cy="445325"/>
            </a:xfrm>
            <a:custGeom>
              <a:avLst/>
              <a:gdLst>
                <a:gd name="connsiteX0" fmla="*/ 100941 w 448294"/>
                <a:gd name="connsiteY0" fmla="*/ 445325 h 445325"/>
                <a:gd name="connsiteX1" fmla="*/ 397824 w 448294"/>
                <a:gd name="connsiteY1" fmla="*/ 350322 h 445325"/>
                <a:gd name="connsiteX2" fmla="*/ 403761 w 448294"/>
                <a:gd name="connsiteY2" fmla="*/ 142504 h 445325"/>
                <a:gd name="connsiteX3" fmla="*/ 314696 w 448294"/>
                <a:gd name="connsiteY3" fmla="*/ 41564 h 445325"/>
                <a:gd name="connsiteX4" fmla="*/ 0 w 448294"/>
                <a:gd name="connsiteY4" fmla="*/ 0 h 44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294" h="445325">
                  <a:moveTo>
                    <a:pt x="100941" y="445325"/>
                  </a:moveTo>
                  <a:cubicBezTo>
                    <a:pt x="224147" y="423058"/>
                    <a:pt x="347354" y="400792"/>
                    <a:pt x="397824" y="350322"/>
                  </a:cubicBezTo>
                  <a:cubicBezTo>
                    <a:pt x="448294" y="299852"/>
                    <a:pt x="417616" y="193964"/>
                    <a:pt x="403761" y="142504"/>
                  </a:cubicBezTo>
                  <a:cubicBezTo>
                    <a:pt x="389906" y="91044"/>
                    <a:pt x="381990" y="65315"/>
                    <a:pt x="314696" y="41564"/>
                  </a:cubicBezTo>
                  <a:cubicBezTo>
                    <a:pt x="247403" y="17813"/>
                    <a:pt x="123701" y="8906"/>
                    <a:pt x="0" y="0"/>
                  </a:cubicBezTo>
                </a:path>
              </a:pathLst>
            </a:cu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6" name="25 Conector recto de flecha"/>
            <p:cNvCxnSpPr/>
            <p:nvPr/>
          </p:nvCxnSpPr>
          <p:spPr>
            <a:xfrm rot="10800000">
              <a:off x="1643042" y="4286256"/>
              <a:ext cx="114300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00628" y="4000504"/>
              <a:ext cx="314327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5072066" y="4857760"/>
              <a:ext cx="9286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28 Conector recto"/>
            <p:cNvCxnSpPr/>
            <p:nvPr/>
          </p:nvCxnSpPr>
          <p:spPr>
            <a:xfrm>
              <a:off x="7143768" y="4857760"/>
              <a:ext cx="10715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 rot="5400000">
              <a:off x="5536413" y="5322107"/>
              <a:ext cx="9286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 rot="5400000">
              <a:off x="6679421" y="5322107"/>
              <a:ext cx="92869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31 Elipse"/>
            <p:cNvSpPr/>
            <p:nvPr/>
          </p:nvSpPr>
          <p:spPr>
            <a:xfrm>
              <a:off x="6357950" y="4214818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32 Elipse"/>
            <p:cNvSpPr/>
            <p:nvPr/>
          </p:nvSpPr>
          <p:spPr>
            <a:xfrm>
              <a:off x="7072330" y="4786322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4" name="33 Elipse"/>
            <p:cNvSpPr/>
            <p:nvPr/>
          </p:nvSpPr>
          <p:spPr>
            <a:xfrm>
              <a:off x="6786578" y="4429132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5" name="34 Elipse"/>
            <p:cNvSpPr/>
            <p:nvPr/>
          </p:nvSpPr>
          <p:spPr>
            <a:xfrm>
              <a:off x="5786446" y="4000504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7" name="36 Cerrar corchete"/>
            <p:cNvSpPr/>
            <p:nvPr/>
          </p:nvSpPr>
          <p:spPr>
            <a:xfrm>
              <a:off x="8143900" y="4000504"/>
              <a:ext cx="214314" cy="857256"/>
            </a:xfrm>
            <a:prstGeom prst="rightBracket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Forma libre"/>
            <p:cNvSpPr/>
            <p:nvPr/>
          </p:nvSpPr>
          <p:spPr>
            <a:xfrm>
              <a:off x="5231363" y="4529780"/>
              <a:ext cx="1452349" cy="1289714"/>
            </a:xfrm>
            <a:custGeom>
              <a:avLst/>
              <a:gdLst>
                <a:gd name="connsiteX0" fmla="*/ 1446663 w 1452349"/>
                <a:gd name="connsiteY0" fmla="*/ 1289714 h 1289714"/>
                <a:gd name="connsiteX1" fmla="*/ 1371600 w 1452349"/>
                <a:gd name="connsiteY1" fmla="*/ 409433 h 1289714"/>
                <a:gd name="connsiteX2" fmla="*/ 962168 w 1452349"/>
                <a:gd name="connsiteY2" fmla="*/ 81887 h 1289714"/>
                <a:gd name="connsiteX3" fmla="*/ 0 w 1452349"/>
                <a:gd name="connsiteY3" fmla="*/ 0 h 128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2349" h="1289714">
                  <a:moveTo>
                    <a:pt x="1446663" y="1289714"/>
                  </a:moveTo>
                  <a:cubicBezTo>
                    <a:pt x="1449506" y="950225"/>
                    <a:pt x="1452349" y="610737"/>
                    <a:pt x="1371600" y="409433"/>
                  </a:cubicBezTo>
                  <a:cubicBezTo>
                    <a:pt x="1290851" y="208129"/>
                    <a:pt x="1190768" y="150126"/>
                    <a:pt x="962168" y="81887"/>
                  </a:cubicBezTo>
                  <a:cubicBezTo>
                    <a:pt x="733568" y="13648"/>
                    <a:pt x="366784" y="6824"/>
                    <a:pt x="0" y="0"/>
                  </a:cubicBezTo>
                </a:path>
              </a:pathLst>
            </a:cu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3" name="42 CuadroTexto"/>
          <p:cNvSpPr txBox="1"/>
          <p:nvPr/>
        </p:nvSpPr>
        <p:spPr>
          <a:xfrm>
            <a:off x="3143240" y="5214950"/>
            <a:ext cx="1004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0070C0"/>
                </a:solidFill>
                <a:latin typeface="Myriad Pro"/>
              </a:rPr>
              <a:t>1ª Vuelta</a:t>
            </a:r>
            <a:endParaRPr lang="es-ES" sz="1600" dirty="0">
              <a:solidFill>
                <a:srgbClr val="0070C0"/>
              </a:solidFill>
              <a:latin typeface="Myriad Pro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7286644" y="5143512"/>
            <a:ext cx="1658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0070C0"/>
                </a:solidFill>
                <a:latin typeface="Myriad Pro"/>
              </a:rPr>
              <a:t>2ª,3ª y 4ª Vuelta</a:t>
            </a:r>
            <a:endParaRPr lang="es-ES" sz="1600" dirty="0">
              <a:solidFill>
                <a:srgbClr val="0070C0"/>
              </a:solidFill>
              <a:latin typeface="Myriad Pro"/>
            </a:endParaRPr>
          </a:p>
        </p:txBody>
      </p:sp>
      <p:sp>
        <p:nvSpPr>
          <p:cNvPr id="38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893100"/>
      </p:ext>
    </p:extLst>
  </p:cSld>
  <p:clrMapOvr>
    <a:masterClrMapping/>
  </p:clrMapOvr>
  <p:transition advClick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Errores Frecuentes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Dificultades en la identificación del primero y el último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Falta de control en los puntos de giro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Más visión sobre posibles ayudas externas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Más </a:t>
            </a:r>
            <a:r>
              <a:rPr lang="es-ES" sz="2400" dirty="0" err="1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proactividad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en los puntos conflictivos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endParaRPr lang="es-ES" sz="2400" dirty="0" smtClean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 | dificultades implementación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894151"/>
      </p:ext>
    </p:extLst>
  </p:cSld>
  <p:clrMapOvr>
    <a:masterClrMapping/>
  </p:clrMapOvr>
  <p:transition advClick="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6"/>
          <p:cNvSpPr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Comprobar que hay suficientes voluntarios en cada punto de avituallamiento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las botellas se abren en un momento determinado y no antes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Explicar a los voluntarios cómo deben entregar las botellas y asegurarse de que usan guantes de látex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Asegurarse de que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hay suficiente agua durante toda la carrera</a:t>
            </a: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Supervisar todos los puntos de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avituallamiento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40964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avituallamientos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069135"/>
      </p:ext>
    </p:extLst>
  </p:cSld>
  <p:clrMapOvr>
    <a:masterClrMapping/>
  </p:clrMapOvr>
  <p:transition advClick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 descr="2007 Ubeda Cto España 00009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000250" y="2000250"/>
            <a:ext cx="5400675" cy="4062413"/>
          </a:xfrm>
          <a:noFill/>
        </p:spPr>
      </p:pic>
      <p:graphicFrame>
        <p:nvGraphicFramePr>
          <p:cNvPr id="5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65062"/>
              </p:ext>
            </p:extLst>
          </p:nvPr>
        </p:nvGraphicFramePr>
        <p:xfrm>
          <a:off x="214313" y="1071563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Times New Roman"/>
                        </a:rPr>
                        <a:t>Tantos como puntos de avituallamiento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  <a:ea typeface="Times New Roman"/>
                        </a:rPr>
                        <a:t> haya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avituallamientos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020197"/>
      </p:ext>
    </p:extLst>
  </p:cSld>
  <p:clrMapOvr>
    <a:masterClrMapping/>
  </p:clrMapOvr>
  <p:transition advClick="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5720" y="1614860"/>
            <a:ext cx="8643998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Errores Frecuentes</a:t>
            </a:r>
          </a:p>
          <a:p>
            <a:pPr marL="800100" lvl="1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Falta de avituallamiento: Cantidad a controlar</a:t>
            </a:r>
          </a:p>
          <a:p>
            <a:pPr marL="1257300" lvl="2" indent="-342900" eaLnBrk="0" hangingPunct="0"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2 botellas x atleta x vuelta</a:t>
            </a:r>
          </a:p>
          <a:p>
            <a:pPr marL="800100" lvl="1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Falta de atención sobre lo que sucede en la carrera a pie</a:t>
            </a:r>
          </a:p>
          <a:p>
            <a:pPr marL="800100" lvl="1" indent="-342900" eaLnBrk="0" hangingPunct="0">
              <a:buBlip>
                <a:blip r:embed="rId2"/>
              </a:buBlip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eaLnBrk="0" hangingPunct="0">
              <a:buBlip>
                <a:blip r:embed="rId2"/>
              </a:buBlip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Avituallamientos | dificultades implementación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177902"/>
      </p:ext>
    </p:extLst>
  </p:cSld>
  <p:clrMapOvr>
    <a:masterClrMapping/>
  </p:clrMapOvr>
  <p:transition advClick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142675931"/>
              </p:ext>
            </p:extLst>
          </p:nvPr>
        </p:nvGraphicFramePr>
        <p:xfrm>
          <a:off x="214313" y="4725144"/>
          <a:ext cx="8715436" cy="12344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52645"/>
                <a:gridCol w="6362791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Actas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RO.6.Acta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</a:rPr>
                        <a:t> de anotación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Impact" panose="020B0806030902050204" pitchFamily="34" charset="0"/>
                        </a:rPr>
                        <a:t>Cronómetros</a:t>
                      </a:r>
                      <a:endParaRPr lang="es-ES" sz="28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Al menos dos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latin typeface="Impact" panose="020B0806030902050204" pitchFamily="34" charset="0"/>
                        </a:rPr>
                        <a:t>Grabadora</a:t>
                      </a:r>
                      <a:endParaRPr lang="es-ES" sz="280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25" name="Rectangle 1"/>
          <p:cNvSpPr>
            <a:spLocks noChangeArrowheads="1"/>
          </p:cNvSpPr>
          <p:nvPr/>
        </p:nvSpPr>
        <p:spPr bwMode="auto">
          <a:xfrm>
            <a:off x="180000" y="972000"/>
            <a:ext cx="8784000" cy="375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 lnSpcReduction="10000"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Actúa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de enlace con el equipo de cobertura en directo de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cronometraje 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en referencia a tiempos y resultados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Controla los chips de los atletas, informa de los atletas que han perdido el chip y tramita una copia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Se asegura de que hay suficientes cronómetros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Revisa la calidad de los </a:t>
            </a:r>
            <a:r>
              <a:rPr lang="es-ES" sz="2400" dirty="0" err="1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velcros</a:t>
            </a: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en los chips en la zona de recogida de dorsales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Entrega los resultados al Juez Árbitro para que los </a:t>
            </a: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revise y los apruebe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Tecnología y resultados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23342"/>
      </p:ext>
    </p:extLst>
  </p:cSld>
  <p:clrMapOvr>
    <a:masterClrMapping/>
  </p:clrMapOvr>
  <p:transition advClick="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11357663"/>
              </p:ext>
            </p:extLst>
          </p:nvPr>
        </p:nvGraphicFramePr>
        <p:xfrm>
          <a:off x="285720" y="5085184"/>
          <a:ext cx="8572560" cy="82296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314077"/>
                <a:gridCol w="6258483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Cinta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Impact" panose="020B0806030902050204" pitchFamily="34" charset="0"/>
                        </a:rPr>
                        <a:t>Cinta para marcar la línea de meta en caso necesario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Times New Roman"/>
                        </a:rPr>
                        <a:t>Cinta de Meta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043" name="Rectangle 2"/>
          <p:cNvSpPr>
            <a:spLocks noChangeArrowheads="1"/>
          </p:cNvSpPr>
          <p:nvPr/>
        </p:nvSpPr>
        <p:spPr bwMode="auto">
          <a:xfrm>
            <a:off x="285720" y="964953"/>
            <a:ext cx="857256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Se hace cargo de la cinta de meta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 la línea de META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 el lugar del equipo de cronometraje y la cámara de foto-</a:t>
            </a:r>
            <a:r>
              <a:rPr lang="es-ES" sz="2000" dirty="0" err="1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finish</a:t>
            </a: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y/o video-cámara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Supervisa los flujos en la zona y su seguridad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Se asegura de que los atletas no vuelven hacia atrás una vez hayan sobrepasado la línea de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meta</a:t>
            </a:r>
          </a:p>
          <a:p>
            <a:pPr marL="342900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Asegurar que el dispositivo médico y agua en primera instancia están disponibles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En caso de empate reunir todas las pruebas (fotos, video, </a:t>
            </a:r>
            <a:r>
              <a:rPr lang="es-ES" sz="2000" dirty="0" err="1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photo</a:t>
            </a: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finish</a:t>
            </a:r>
            <a:r>
              <a:rPr lang="es-ES" sz="2000" dirty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, etc.) para que estén a disposición del Juez </a:t>
            </a:r>
            <a:r>
              <a:rPr lang="es-ES" sz="20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Arbitro</a:t>
            </a:r>
            <a:endParaRPr lang="es-ES" sz="20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935649"/>
      </p:ext>
    </p:extLst>
  </p:cSld>
  <p:clrMapOvr>
    <a:masterClrMapping/>
  </p:clrMapOvr>
  <p:transition advClick="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SC0003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28794" y="1785926"/>
            <a:ext cx="5400675" cy="4056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125455"/>
              </p:ext>
            </p:extLst>
          </p:nvPr>
        </p:nvGraphicFramePr>
        <p:xfrm>
          <a:off x="214313" y="1071563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  <a:ea typeface="Times New Roman"/>
                        </a:rPr>
                        <a:t>Al menos dos, para sujetar la cinta de meta</a:t>
                      </a:r>
                      <a:endParaRPr lang="es-ES" sz="1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094547"/>
      </p:ext>
    </p:extLst>
  </p:cSld>
  <p:clrMapOvr>
    <a:masterClrMapping/>
  </p:clrMapOvr>
  <p:transition advClick="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Distribución tipo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sp>
        <p:nvSpPr>
          <p:cNvPr id="2" name="Marcador de tabla 1"/>
          <p:cNvSpPr>
            <a:spLocks noGrp="1"/>
          </p:cNvSpPr>
          <p:nvPr>
            <p:ph type="tbl" idx="1"/>
          </p:nvPr>
        </p:nvSpPr>
        <p:spPr/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70" y="831210"/>
            <a:ext cx="8485459" cy="519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9774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039" name="Group 1311"/>
          <p:cNvGraphicFramePr>
            <a:graphicFrameLocks noGrp="1"/>
          </p:cNvGraphicFramePr>
          <p:nvPr>
            <p:ph idx="1"/>
          </p:nvPr>
        </p:nvGraphicFramePr>
        <p:xfrm>
          <a:off x="0" y="1268413"/>
          <a:ext cx="9144000" cy="45110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651000"/>
                <a:gridCol w="415925"/>
                <a:gridCol w="415925"/>
                <a:gridCol w="417513"/>
                <a:gridCol w="415925"/>
                <a:gridCol w="415925"/>
                <a:gridCol w="415925"/>
                <a:gridCol w="423862"/>
                <a:gridCol w="409575"/>
                <a:gridCol w="415925"/>
                <a:gridCol w="415925"/>
                <a:gridCol w="415925"/>
                <a:gridCol w="417513"/>
                <a:gridCol w="415925"/>
                <a:gridCol w="415925"/>
                <a:gridCol w="415925"/>
                <a:gridCol w="417512"/>
                <a:gridCol w="415925"/>
                <a:gridCol w="415925"/>
              </a:tblGrid>
              <a:tr h="1457325">
                <a:tc>
                  <a:txBody>
                    <a:bodyPr/>
                    <a:lstStyle/>
                    <a:p>
                      <a:pPr marL="82550" marR="0" lvl="0" indent="20638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MODELO</a:t>
                      </a:r>
                      <a:b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</a:b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DISTRIBUCION</a:t>
                      </a:r>
                      <a:b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</a:b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TAREAS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S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E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E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I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  <a:endParaRPr kumimoji="0" 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L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dirty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M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  <a:endParaRPr kumimoji="0" 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/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  <a:endParaRPr kumimoji="0" 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dirty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1</a:t>
                      </a:r>
                      <a:endParaRPr kumimoji="0" lang="es-E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1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1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L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I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E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D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B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L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1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D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B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L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1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I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L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I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S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M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L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I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E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E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R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M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E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1" u="none" strike="noStrike" cap="none" normalizeH="0" baseline="0" smtClean="0">
                        <a:ln>
                          <a:noFill/>
                        </a:ln>
                        <a:effectLst/>
                        <a:latin typeface="Myriad Pro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M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E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I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N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T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DELEGADO TECNICO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JUEZ ARBITRO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CLASIFICACIONES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OFICIAL 1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OFICIAL 2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OFICIAL 3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OFICIAL 4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OFICIAL 5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OFICIAL 6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X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Myriad Pro"/>
                        </a:rPr>
                        <a:t> </a:t>
                      </a:r>
                      <a:endParaRPr kumimoji="0" lang="es-E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Myriad Pro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Distribución tipo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2345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</a:rPr>
              <a:t>La Larga Distancia tiene una particularidad importante, que es la duración de la competición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</a:rPr>
              <a:t>Las pautas que hay que seguir en la distribución de tareas, es que los oficiales vayan dejando una función e incorporándose a la siguiente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Natación -&gt; Ciclismo -&gt; Carrera</a:t>
            </a:r>
          </a:p>
          <a:p>
            <a:pPr marL="800100" lvl="1" indent="-342900" algn="just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Transición -&gt; Ciclismo -&gt; Transición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</a:rPr>
              <a:t>De esta manera optimizamos mejor los recursos, y dotamos de más efectivos al punto crítico que es el ciclismo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</a:rPr>
              <a:t>Esto se puede apreciar perfectamente en el esquema que figura a continuación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Larga distancia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218656"/>
      </p:ext>
    </p:extLst>
  </p:cSld>
  <p:clrMapOvr>
    <a:masterClrMapping/>
  </p:clrMapOvr>
  <p:transition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763142"/>
              </p:ext>
            </p:extLst>
          </p:nvPr>
        </p:nvGraphicFramePr>
        <p:xfrm>
          <a:off x="214282" y="1285860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Oficiales adjuntos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A determinar según el tipo</a:t>
                      </a:r>
                      <a:r>
                        <a:rPr lang="es-ES" sz="1800" baseline="0" dirty="0" smtClean="0">
                          <a:latin typeface="Impact" panose="020B0806030902050204" pitchFamily="34" charset="0"/>
                        </a:rPr>
                        <a:t> de circuito, longitud, vueltas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5720" y="2227826"/>
            <a:ext cx="857256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Larga Distancia</a:t>
            </a:r>
          </a:p>
          <a:p>
            <a:pPr marL="800100" lvl="1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Organizar las motos para una correcta aplicación del reglamento, y establecer un protocolo claro de asignación de las mismas y de los momentos de entrada al circuito</a:t>
            </a:r>
          </a:p>
          <a:p>
            <a:pPr marL="800100" lvl="1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Control sobre ayudas exteriores</a:t>
            </a:r>
          </a:p>
          <a:p>
            <a:pPr marL="800100" lvl="1" indent="-342900" eaLnBrk="0" hangingPunct="0"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tabLst>
                <a:tab pos="457200" algn="l"/>
              </a:tabLst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Control sobre el cumplimiento de las normas de tráfico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indent="-342900" eaLnBrk="0" hangingPunct="0">
              <a:buBlip>
                <a:blip r:embed="rId2"/>
              </a:buBlip>
              <a:tabLst>
                <a:tab pos="457200" algn="l"/>
              </a:tabLst>
            </a:pP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7" name="3 Marcador de tabla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6311003"/>
              </p:ext>
            </p:extLst>
          </p:nvPr>
        </p:nvGraphicFramePr>
        <p:xfrm>
          <a:off x="285720" y="5373216"/>
          <a:ext cx="8715436" cy="500065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00264"/>
                <a:gridCol w="6715172"/>
              </a:tblGrid>
              <a:tr h="5000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Acta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RO.4.Registro </a:t>
                      </a:r>
                      <a:r>
                        <a:rPr lang="es-ES" sz="1800" dirty="0" err="1" smtClean="0">
                          <a:latin typeface="Impact" panose="020B0806030902050204" pitchFamily="34" charset="0"/>
                        </a:rPr>
                        <a:t>Area</a:t>
                      </a:r>
                      <a:r>
                        <a:rPr lang="es-ES" sz="1800" dirty="0" smtClean="0">
                          <a:latin typeface="Impact" panose="020B0806030902050204" pitchFamily="34" charset="0"/>
                        </a:rPr>
                        <a:t> de Penalización</a:t>
                      </a:r>
                      <a:endParaRPr lang="es-ES" sz="2800" dirty="0">
                        <a:latin typeface="Impact" panose="020B080603090205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Larga distancia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50275"/>
      </p:ext>
    </p:extLst>
  </p:cSld>
  <p:clrMapOvr>
    <a:masterClrMapping/>
  </p:clrMapOvr>
  <p:transition advClick="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-60" y="1071546"/>
          <a:ext cx="9144060" cy="4983879"/>
        </p:xfrm>
        <a:graphic>
          <a:graphicData uri="http://schemas.openxmlformats.org/drawingml/2006/table">
            <a:tbl>
              <a:tblPr/>
              <a:tblGrid>
                <a:gridCol w="358809"/>
                <a:gridCol w="207436"/>
                <a:gridCol w="672766"/>
                <a:gridCol w="768075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  <a:gridCol w="106522"/>
              </a:tblGrid>
              <a:tr h="35250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S" sz="9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Challenge</a:t>
                      </a:r>
                      <a:br>
                        <a:rPr lang="es-ES" sz="9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</a:br>
                      <a:r>
                        <a:rPr lang="es-ES" sz="900" b="1" i="1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Barcelona Maresme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7:30</a:t>
                      </a:r>
                    </a:p>
                  </a:txBody>
                  <a:tcPr marL="0" marR="0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23:15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23:30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23:45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0:00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71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Natación = 1 vuelta x 4000 m.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371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Ciclismo = 2 vueltas + 1 vuelta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21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712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= 4 vueltas x 10 km + enlace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34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Jorge Garcia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Micrófono Salida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 y 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Vicente Sanchez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Starter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Felipe Gutierrez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Salida Nula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Esther Sanchez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Salida Nula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Angel Otalora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Marta Sanmartin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1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Laura Reyes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1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Edu Lakuntza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Marta Bernaldo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0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Juan Jose Juste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8:56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Backup 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Leo Armentano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1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Backup 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Jose Angel Garcia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M. Carmen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Javier Barbolla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M. Dolors Pau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3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Susi Lopez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5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Backup 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Farid Farhumand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5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Backup 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Victor Fernández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7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Noelia Ribas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6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Ramon Bernaldo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Javi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1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Backup 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Thais Espina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0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Backup Meta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Xavier Guillen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0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Susana Araus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9:56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1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Carrera a Pie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David Garcia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Sector 1 Natación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Javier Berasategui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4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Sector 2 Natación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8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398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Gines Sánchez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4"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Sector 3 Natación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133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R5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Petri Tena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Responsable Tr.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Transición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Supervisor Carrera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1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133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Estefania Carazo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Asistente Tr.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Supervisor Carrera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1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Transición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Joel Espina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Penalty Box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Penalty Box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Josep Serrano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Penalty Box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Penalty Box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Servicio Mecánico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Serivcio Mecánico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3712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Juan Carlos Ibañez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Apoyo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Moto 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Apoyo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9398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R7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Jesus Garrido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Responsable Veh.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Moto 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9"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Responsable y coordinador de motos en el circuito, vehículos, </a:t>
                      </a:r>
                      <a:r>
                        <a:rPr lang="es-ES" sz="700" b="1" i="0" u="none" strike="noStrike" dirty="0" err="1">
                          <a:solidFill>
                            <a:srgbClr val="FF0000"/>
                          </a:solidFill>
                          <a:latin typeface="Calibri"/>
                        </a:rPr>
                        <a:t>Penalty</a:t>
                      </a:r>
                      <a:r>
                        <a:rPr lang="es-ES" sz="7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Box, Servicio Mecánico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Larga distancia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0758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La planificación que hay que explicar de estas competiciones, es que no se solapan competiciones, ni se solapan funciones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Los oficiales asignados a un área son responsables y trabajan en esa área sin interferir en otras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Son asignados a posiciones concretas, y siempre con un responsable de esa área que es el encargado de dirigir las operaciones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s-ES" sz="2400" dirty="0" smtClean="0">
                <a:solidFill>
                  <a:srgbClr val="0070C0"/>
                </a:solidFill>
                <a:latin typeface="Impact" panose="020B0806030902050204" pitchFamily="34" charset="0"/>
                <a:cs typeface="Times New Roman" pitchFamily="18" charset="0"/>
              </a:rPr>
              <a:t>El ejemplo que se muestra a continuación es un ejemplo de distribución de tareas</a:t>
            </a:r>
            <a:endParaRPr lang="es-ES" sz="2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Competiciones internacionales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33968"/>
      </p:ext>
    </p:extLst>
  </p:cSld>
  <p:clrMapOvr>
    <a:masterClrMapping/>
  </p:clrMapOvr>
  <p:transition advClick="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5536406" y="2464594"/>
            <a:ext cx="6072188" cy="1143000"/>
          </a:xfrm>
        </p:spPr>
        <p:txBody>
          <a:bodyPr/>
          <a:lstStyle/>
          <a:p>
            <a:pPr>
              <a:defRPr/>
            </a:pPr>
            <a:r>
              <a:rPr lang="es-ES" dirty="0" smtClean="0">
                <a:solidFill>
                  <a:srgbClr val="0070C0"/>
                </a:solidFill>
              </a:rPr>
              <a:t>Distribución ITU</a:t>
            </a:r>
            <a:endParaRPr lang="es-ES" dirty="0">
              <a:solidFill>
                <a:srgbClr val="0070C0"/>
              </a:solidFill>
            </a:endParaRPr>
          </a:p>
        </p:txBody>
      </p:sp>
      <p:graphicFrame>
        <p:nvGraphicFramePr>
          <p:cNvPr id="4" name="3 Marcador de tabla"/>
          <p:cNvGraphicFramePr>
            <a:graphicFrameLocks noGrp="1"/>
          </p:cNvGraphicFramePr>
          <p:nvPr>
            <p:ph type="tbl" idx="1"/>
          </p:nvPr>
        </p:nvGraphicFramePr>
        <p:xfrm>
          <a:off x="0" y="0"/>
          <a:ext cx="7500958" cy="628655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2027710"/>
                <a:gridCol w="443267"/>
                <a:gridCol w="3332363"/>
                <a:gridCol w="1697618"/>
              </a:tblGrid>
              <a:tr h="219663"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sng" strike="noStrike">
                          <a:latin typeface="Myriad Pro"/>
                        </a:rPr>
                        <a:t>Elite Primary position</a:t>
                      </a:r>
                      <a:endParaRPr lang="es-ES" sz="1200" b="1" i="0" u="sng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sng" strike="noStrike">
                          <a:latin typeface="Myriad Pro"/>
                        </a:rPr>
                        <a:t> </a:t>
                      </a:r>
                      <a:endParaRPr lang="es-ES" sz="1200" b="1" i="0" u="sng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Eugene Kraus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ITO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Technical Delegate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False starter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Lorand Kalotai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ITO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Referee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Starter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Jorge Garcia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ITO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Race Official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starter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Enrique Quesada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ITO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Technology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Jasmine Flatters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ITO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Registration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Petri Tena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Registration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Start-line Official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Inma Megino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Registration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Start-line Official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Jose Angel Fernandez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CTO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Swim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Silvia Tena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Swim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David Garcia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Transition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Pedro Pérez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 Transition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Start-line Official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Nabil Nuñez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latin typeface="Myriad Pro"/>
                        </a:rPr>
                        <a:t>Assistant Transition -Mount and Dismount Line</a:t>
                      </a:r>
                      <a:endParaRPr lang="en-U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Eduardo Lamas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latin typeface="Myriad Pro"/>
                        </a:rPr>
                        <a:t>Assistant Transition -Mount and Dismount Line</a:t>
                      </a:r>
                      <a:endParaRPr lang="en-U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Rafael Gonzalez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CTO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Chife Bike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Start-line Official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Juan Carlos Ibañez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Vehicular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Start-line Official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Ana Belen Vigara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Wheel Station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Sonia 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Wheel Station (nº1)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Juan M. Fernandez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Wheel Station (nº2)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Javier Barbolla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Lap Auditor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Start-line Official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Nuria Fernandez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Lap Auditor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Angel Otalora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Run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Start-line Official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Arturo Formariz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Run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Txabi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Run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Luis Miguel Diaz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Aid Station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Lucia Fidalgo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Aid Station (nº1)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Roman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ITO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Finish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Luis Coira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NTO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Chief Médical</a:t>
                      </a:r>
                      <a:endParaRPr lang="es-ES" sz="1200" b="1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Maria Berruguete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Assistant Timing and Results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 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latin typeface="Myriad Pro"/>
                        </a:rPr>
                        <a:t>Carmen Gomez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latin typeface="Myriad Pro"/>
                        </a:rPr>
                        <a:t>RTO</a:t>
                      </a:r>
                      <a:endParaRPr lang="es-ES" sz="1200" b="0" i="0" u="none" strike="noStrike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 err="1">
                          <a:latin typeface="Myriad Pro"/>
                        </a:rPr>
                        <a:t>Assistant</a:t>
                      </a:r>
                      <a:r>
                        <a:rPr lang="es-ES" sz="1200" u="none" strike="noStrike" dirty="0">
                          <a:latin typeface="Myriad Pro"/>
                        </a:rPr>
                        <a:t> </a:t>
                      </a:r>
                      <a:r>
                        <a:rPr lang="es-ES" sz="1200" u="none" strike="noStrike" dirty="0" err="1">
                          <a:latin typeface="Myriad Pro"/>
                        </a:rPr>
                        <a:t>Timing</a:t>
                      </a:r>
                      <a:r>
                        <a:rPr lang="es-ES" sz="1200" u="none" strike="noStrike" dirty="0">
                          <a:latin typeface="Myriad Pro"/>
                        </a:rPr>
                        <a:t> and </a:t>
                      </a:r>
                      <a:r>
                        <a:rPr lang="es-ES" sz="1200" u="none" strike="noStrike" dirty="0" err="1">
                          <a:latin typeface="Myriad Pro"/>
                        </a:rPr>
                        <a:t>Results</a:t>
                      </a:r>
                      <a:endParaRPr lang="es-ES" sz="1200" b="0" i="0" u="none" strike="noStrike" dirty="0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latin typeface="Myriad Pro"/>
                        </a:rPr>
                        <a:t> </a:t>
                      </a:r>
                      <a:endParaRPr lang="es-ES" sz="1200" b="0" i="0" u="none" strike="noStrike" dirty="0">
                        <a:latin typeface="Myriad Pro"/>
                      </a:endParaRPr>
                    </a:p>
                  </a:txBody>
                  <a:tcPr marL="7531" marR="7531" marT="7531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08596"/>
      </p:ext>
    </p:extLst>
  </p:cSld>
  <p:clrMapOvr>
    <a:masterClrMapping/>
  </p:clrMapOvr>
  <p:transition advClick="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8424" y="1196752"/>
            <a:ext cx="867405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Jorge\Downloads\WTP_MADRID_2013_OFICIALES_Yeray_Menendez_013_M5_4356-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552" y="981288"/>
            <a:ext cx="377580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Jorge\Pictures\Año 2013\2013 Palamos\JORGE_OFICIALES\BTP_PALAMOS_OFICIALES_003__MQA546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929" y="981288"/>
            <a:ext cx="7571046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orge\Pictures\Año 2013\2013 Palamos\JORGE_OFICIALES\BTP_PALAMOS_OFICIALES_004__DSC214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49" y="981288"/>
            <a:ext cx="7829126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El objetivo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42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4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3310</Words>
  <Application>Microsoft Office PowerPoint</Application>
  <PresentationFormat>Presentación en pantalla (4:3)</PresentationFormat>
  <Paragraphs>1320</Paragraphs>
  <Slides>60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7" baseType="lpstr">
      <vt:lpstr>Arial</vt:lpstr>
      <vt:lpstr>Calibri</vt:lpstr>
      <vt:lpstr>Impact</vt:lpstr>
      <vt:lpstr>Myriad Pro</vt:lpstr>
      <vt:lpstr>Times New Roman</vt:lpstr>
      <vt:lpstr>Tema de Office</vt:lpstr>
      <vt:lpstr>CorelDRAW</vt:lpstr>
      <vt:lpstr>Presentación de PowerPoint</vt:lpstr>
      <vt:lpstr>ACTITUD + APTITUD + PODER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RO.1.Informe de Oficiales</vt:lpstr>
      <vt:lpstr>RO.2. Distribución de Radios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RO.4.Registro Área Penalización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RO.5.Registro Cambio de Ruedas</vt:lpstr>
      <vt:lpstr>Presentación de PowerPoint</vt:lpstr>
      <vt:lpstr>RO.Control de Paso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Distribución ITU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FETRI</dc:creator>
  <cp:lastModifiedBy>Mónica</cp:lastModifiedBy>
  <cp:revision>33</cp:revision>
  <dcterms:created xsi:type="dcterms:W3CDTF">2013-10-24T14:33:36Z</dcterms:created>
  <dcterms:modified xsi:type="dcterms:W3CDTF">2015-12-21T17:46:40Z</dcterms:modified>
</cp:coreProperties>
</file>