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82" r:id="rId2"/>
    <p:sldId id="348" r:id="rId3"/>
    <p:sldId id="283" r:id="rId4"/>
    <p:sldId id="284" r:id="rId5"/>
    <p:sldId id="285" r:id="rId6"/>
    <p:sldId id="286" r:id="rId7"/>
    <p:sldId id="287" r:id="rId8"/>
    <p:sldId id="288" r:id="rId9"/>
    <p:sldId id="289" r:id="rId10"/>
    <p:sldId id="290" r:id="rId11"/>
    <p:sldId id="291" r:id="rId12"/>
    <p:sldId id="292" r:id="rId13"/>
    <p:sldId id="349" r:id="rId14"/>
    <p:sldId id="350" r:id="rId15"/>
    <p:sldId id="351" r:id="rId16"/>
    <p:sldId id="352" r:id="rId17"/>
    <p:sldId id="353" r:id="rId18"/>
    <p:sldId id="354"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55" r:id="rId32"/>
    <p:sldId id="356" r:id="rId33"/>
    <p:sldId id="357" r:id="rId34"/>
    <p:sldId id="319" r:id="rId35"/>
    <p:sldId id="321" r:id="rId36"/>
    <p:sldId id="323" r:id="rId37"/>
    <p:sldId id="324" r:id="rId38"/>
    <p:sldId id="325" r:id="rId39"/>
    <p:sldId id="326" r:id="rId40"/>
    <p:sldId id="327" r:id="rId41"/>
    <p:sldId id="328" r:id="rId42"/>
    <p:sldId id="329" r:id="rId43"/>
    <p:sldId id="330" r:id="rId44"/>
    <p:sldId id="331" r:id="rId45"/>
    <p:sldId id="358" r:id="rId46"/>
    <p:sldId id="359" r:id="rId47"/>
    <p:sldId id="360" r:id="rId48"/>
    <p:sldId id="361" r:id="rId49"/>
    <p:sldId id="334" r:id="rId50"/>
    <p:sldId id="364" r:id="rId51"/>
    <p:sldId id="335" r:id="rId52"/>
    <p:sldId id="336" r:id="rId53"/>
    <p:sldId id="337" r:id="rId54"/>
    <p:sldId id="365" r:id="rId55"/>
    <p:sldId id="362" r:id="rId56"/>
    <p:sldId id="363" r:id="rId57"/>
    <p:sldId id="366" r:id="rId58"/>
    <p:sldId id="339" r:id="rId59"/>
    <p:sldId id="340" r:id="rId60"/>
    <p:sldId id="341" r:id="rId61"/>
    <p:sldId id="342" r:id="rId62"/>
    <p:sldId id="343" r:id="rId63"/>
    <p:sldId id="344" r:id="rId64"/>
    <p:sldId id="345" r:id="rId65"/>
    <p:sldId id="346" r:id="rId66"/>
    <p:sldId id="347" r:id="rId67"/>
    <p:sldId id="257" r:id="rId6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3" d="100"/>
          <a:sy n="73" d="100"/>
        </p:scale>
        <p:origin x="129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EC6739-BAF3-4ED1-BC55-C98AC0AE85F9}" type="datetimeFigureOut">
              <a:rPr lang="es-ES" smtClean="0"/>
              <a:pPr/>
              <a:t>05/01/aa</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B27720-9622-4059-B83A-881BA4F78B0D}" type="slidenum">
              <a:rPr lang="es-ES" smtClean="0"/>
              <a:pPr/>
              <a:t>‹Nº›</a:t>
            </a:fld>
            <a:endParaRPr lang="es-ES"/>
          </a:p>
        </p:txBody>
      </p:sp>
    </p:spTree>
    <p:extLst>
      <p:ext uri="{BB962C8B-B14F-4D97-AF65-F5344CB8AC3E}">
        <p14:creationId xmlns:p14="http://schemas.microsoft.com/office/powerpoint/2010/main" val="191330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02D77DD-3DF4-4E63-B2FB-EE2F75CEE2FD}" type="slidenum">
              <a:rPr lang="es-ES"/>
              <a:pPr/>
              <a:t>1</a:t>
            </a:fld>
            <a:endParaRPr lang="es-ES"/>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2150486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02D77DD-3DF4-4E63-B2FB-EE2F75CEE2FD}" type="slidenum">
              <a:rPr lang="es-ES"/>
              <a:pPr/>
              <a:t>2</a:t>
            </a:fld>
            <a:endParaRPr lang="es-ES"/>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4227946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A8A28C6-494D-47A5-856F-84460EA424DC}" type="slidenum">
              <a:rPr lang="es-ES"/>
              <a:pPr/>
              <a:t>6</a:t>
            </a:fld>
            <a:endParaRPr lang="es-ES"/>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3187477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813E971-38E9-4BFE-A57F-733101D5508C}" type="slidenum">
              <a:rPr lang="es-ES"/>
              <a:pPr/>
              <a:t>12</a:t>
            </a:fld>
            <a:endParaRPr lang="es-E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3673580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A1B646D-57B0-45B3-A470-8E59A6FB7D1E}" type="slidenum">
              <a:rPr lang="es-ES"/>
              <a:pPr/>
              <a:t>20</a:t>
            </a:fld>
            <a:endParaRPr lang="es-E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3094175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2B18EB5-10DF-4E81-9648-E4696CD2C50A}" type="slidenum">
              <a:rPr lang="es-ES"/>
              <a:pPr/>
              <a:t>22</a:t>
            </a:fld>
            <a:endParaRPr lang="es-ES"/>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4293198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CC4FE82-BEAB-49C2-A7E0-4C7C4C0B7A2B}" type="slidenum">
              <a:rPr lang="es-ES" sz="1200" b="0"/>
              <a:pPr algn="r"/>
              <a:t>59</a:t>
            </a:fld>
            <a:endParaRPr lang="es-ES" sz="1200" b="0"/>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60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650961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6BD5538-BC6A-4748-949E-A19C595C26E7}" type="slidenum">
              <a:rPr lang="es-ES"/>
              <a:pPr/>
              <a:t>64</a:t>
            </a:fld>
            <a:endParaRPr lang="es-ES"/>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717601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6FAF97E-8F2E-46F7-BF51-AF2CD7D61215}" type="slidenum">
              <a:rPr lang="es-ES" sz="1200" b="0"/>
              <a:pPr algn="r"/>
              <a:t>65</a:t>
            </a:fld>
            <a:endParaRPr lang="es-ES" sz="1200" b="0"/>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Tree>
    <p:extLst>
      <p:ext uri="{BB962C8B-B14F-4D97-AF65-F5344CB8AC3E}">
        <p14:creationId xmlns:p14="http://schemas.microsoft.com/office/powerpoint/2010/main" val="3982524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9" name="8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1" name="10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6" name="5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05/01/aa</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s-ES"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pPr/>
              <a:t>05/01/aa</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005BBF"/>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triatlonacademiacivil.axarnet.es/fotos/fotos_jaime/du%20olloniego%202006/index.html"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2" descr="C:\Users\Jorge\Pictures\Triatlon - Fotos Archivo\91.Oficiales.Grupos\WTP_MADRID_2013_OFICIALES_Yeray_Menendez_002_M1_3988-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7742" y="999000"/>
            <a:ext cx="7628515" cy="4860000"/>
          </a:xfrm>
          <a:prstGeom prst="rect">
            <a:avLst/>
          </a:prstGeom>
          <a:noFill/>
          <a:extLst>
            <a:ext uri="{909E8E84-426E-40DD-AFC4-6F175D3DCCD1}">
              <a14:hiddenFill xmlns:a14="http://schemas.microsoft.com/office/drawing/2010/main">
                <a:solidFill>
                  <a:srgbClr val="FFFFFF"/>
                </a:solidFill>
              </a14:hiddenFill>
            </a:ext>
          </a:extLst>
        </p:spPr>
      </p:pic>
      <p:sp>
        <p:nvSpPr>
          <p:cNvPr id="6" name="2 Subtítulo"/>
          <p:cNvSpPr txBox="1">
            <a:spLocks/>
          </p:cNvSpPr>
          <p:nvPr/>
        </p:nvSpPr>
        <p:spPr>
          <a:xfrm>
            <a:off x="757741" y="5373216"/>
            <a:ext cx="7628515" cy="4320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Impact" panose="020B0806030902050204" pitchFamily="34"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Impact" panose="020B0806030902050204" pitchFamily="34" charset="0"/>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Impact" panose="020B0806030902050204" pitchFamily="34" charset="0"/>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Impact" panose="020B0806030902050204" pitchFamily="34" charset="0"/>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Impact" panose="020B0806030902050204"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s-ES" sz="3000" dirty="0" smtClean="0">
                <a:solidFill>
                  <a:schemeClr val="bg1"/>
                </a:solidFill>
              </a:rPr>
              <a:t>FORMACIÓN OFICIALES NIVEL 2</a:t>
            </a:r>
            <a:endParaRPr lang="es-ES" sz="3000" dirty="0">
              <a:solidFill>
                <a:schemeClr val="bg1"/>
              </a:solidFill>
            </a:endParaRPr>
          </a:p>
        </p:txBody>
      </p:sp>
      <p:sp>
        <p:nvSpPr>
          <p:cNvPr id="7"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JUEZ ÁRBITRO</a:t>
            </a:r>
            <a:endParaRPr lang="es-ES" sz="3600" cap="all" dirty="0">
              <a:solidFill>
                <a:srgbClr val="0070C0"/>
              </a:solidFill>
            </a:endParaRPr>
          </a:p>
        </p:txBody>
      </p:sp>
    </p:spTree>
    <p:extLst>
      <p:ext uri="{BB962C8B-B14F-4D97-AF65-F5344CB8AC3E}">
        <p14:creationId xmlns:p14="http://schemas.microsoft.com/office/powerpoint/2010/main" val="2752352577"/>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180000" y="972000"/>
            <a:ext cx="8784000" cy="5040000"/>
          </a:xfrm>
        </p:spPr>
        <p:txBody>
          <a:bodyPr anchor="ctr" anchorCtr="0">
            <a:normAutofit/>
          </a:bodyPr>
          <a:lstStyle/>
          <a:p>
            <a:pPr algn="just">
              <a:lnSpc>
                <a:spcPct val="110000"/>
              </a:lnSpc>
              <a:spcBef>
                <a:spcPts val="600"/>
              </a:spcBef>
              <a:spcAft>
                <a:spcPts val="600"/>
              </a:spcAft>
              <a:buBlip>
                <a:blip r:embed="rId3"/>
              </a:buBlip>
            </a:pPr>
            <a:r>
              <a:rPr lang="es-ES" sz="2400" dirty="0" smtClean="0">
                <a:solidFill>
                  <a:srgbClr val="0070C0"/>
                </a:solidFill>
              </a:rPr>
              <a:t>Coordina y prepara el guión de trabajo junto con el DT y RJO</a:t>
            </a:r>
          </a:p>
          <a:p>
            <a:pPr algn="just">
              <a:lnSpc>
                <a:spcPct val="110000"/>
              </a:lnSpc>
              <a:spcBef>
                <a:spcPts val="600"/>
              </a:spcBef>
              <a:spcAft>
                <a:spcPts val="600"/>
              </a:spcAft>
              <a:buBlip>
                <a:blip r:embed="rId3"/>
              </a:buBlip>
            </a:pPr>
            <a:r>
              <a:rPr lang="es-ES" sz="2400" dirty="0" smtClean="0">
                <a:solidFill>
                  <a:srgbClr val="0070C0"/>
                </a:solidFill>
              </a:rPr>
              <a:t>Prepara los documentos de Reclamación y Apelación, Acta de Sanciones y Composición del Jurado de Competición</a:t>
            </a:r>
          </a:p>
          <a:p>
            <a:pPr algn="just">
              <a:lnSpc>
                <a:spcPct val="110000"/>
              </a:lnSpc>
              <a:spcBef>
                <a:spcPts val="600"/>
              </a:spcBef>
              <a:spcAft>
                <a:spcPts val="600"/>
              </a:spcAft>
              <a:buBlip>
                <a:blip r:embed="rId3"/>
              </a:buBlip>
            </a:pPr>
            <a:r>
              <a:rPr lang="es-ES" sz="2400" dirty="0" smtClean="0">
                <a:solidFill>
                  <a:srgbClr val="0070C0"/>
                </a:solidFill>
              </a:rPr>
              <a:t>Verifica que el tablón de notificaciones esté disponible en la zona de postmeta</a:t>
            </a:r>
          </a:p>
          <a:p>
            <a:pPr algn="just">
              <a:lnSpc>
                <a:spcPct val="110000"/>
              </a:lnSpc>
              <a:spcBef>
                <a:spcPts val="600"/>
              </a:spcBef>
              <a:spcAft>
                <a:spcPts val="600"/>
              </a:spcAft>
              <a:buBlip>
                <a:blip r:embed="rId3"/>
              </a:buBlip>
            </a:pPr>
            <a:r>
              <a:rPr lang="es-ES" sz="2400" dirty="0" smtClean="0">
                <a:solidFill>
                  <a:srgbClr val="0070C0"/>
                </a:solidFill>
              </a:rPr>
              <a:t>Prepara la sala para el Jurado de Competición</a:t>
            </a:r>
          </a:p>
          <a:p>
            <a:pPr algn="just">
              <a:lnSpc>
                <a:spcPct val="110000"/>
              </a:lnSpc>
              <a:spcBef>
                <a:spcPts val="600"/>
              </a:spcBef>
              <a:spcAft>
                <a:spcPts val="600"/>
              </a:spcAft>
              <a:buBlip>
                <a:blip r:embed="rId3"/>
              </a:buBlip>
            </a:pPr>
            <a:r>
              <a:rPr lang="es-ES" sz="2400" dirty="0" smtClean="0">
                <a:solidFill>
                  <a:srgbClr val="0070C0"/>
                </a:solidFill>
              </a:rPr>
              <a:t>Supervisa el control de material</a:t>
            </a:r>
          </a:p>
          <a:p>
            <a:pPr algn="just">
              <a:lnSpc>
                <a:spcPct val="110000"/>
              </a:lnSpc>
              <a:spcBef>
                <a:spcPts val="600"/>
              </a:spcBef>
              <a:spcAft>
                <a:spcPts val="600"/>
              </a:spcAft>
              <a:buBlip>
                <a:blip r:embed="rId3"/>
              </a:buBlip>
            </a:pPr>
            <a:r>
              <a:rPr lang="es-ES" sz="2400" dirty="0" smtClean="0">
                <a:solidFill>
                  <a:srgbClr val="0070C0"/>
                </a:solidFill>
              </a:rPr>
              <a:t>Está presente y es presentado en la Reunión Técnica</a:t>
            </a:r>
          </a:p>
          <a:p>
            <a:pPr algn="just">
              <a:lnSpc>
                <a:spcPct val="110000"/>
              </a:lnSpc>
              <a:spcBef>
                <a:spcPts val="600"/>
              </a:spcBef>
              <a:spcAft>
                <a:spcPts val="600"/>
              </a:spcAft>
              <a:buBlip>
                <a:blip r:embed="rId3"/>
              </a:buBlip>
            </a:pPr>
            <a:r>
              <a:rPr lang="es-ES" sz="2400" dirty="0" smtClean="0">
                <a:solidFill>
                  <a:srgbClr val="0070C0"/>
                </a:solidFill>
              </a:rPr>
              <a:t>Supervisa la disposición de las líneas de </a:t>
            </a:r>
            <a:r>
              <a:rPr lang="es-ES" sz="2400" dirty="0" err="1" smtClean="0">
                <a:solidFill>
                  <a:srgbClr val="0070C0"/>
                </a:solidFill>
              </a:rPr>
              <a:t>presalida</a:t>
            </a:r>
            <a:r>
              <a:rPr lang="es-ES" sz="2400" dirty="0" smtClean="0">
                <a:solidFill>
                  <a:srgbClr val="0070C0"/>
                </a:solidFill>
              </a:rPr>
              <a:t>, salida, montaje, desmontaje y meta.</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funciones</a:t>
            </a:r>
            <a:endParaRPr lang="es-ES" sz="3600" cap="all" dirty="0">
              <a:solidFill>
                <a:srgbClr val="0070C0"/>
              </a:solidFill>
            </a:endParaRPr>
          </a:p>
        </p:txBody>
      </p:sp>
    </p:spTree>
    <p:extLst>
      <p:ext uri="{BB962C8B-B14F-4D97-AF65-F5344CB8AC3E}">
        <p14:creationId xmlns:p14="http://schemas.microsoft.com/office/powerpoint/2010/main" val="3280721754"/>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dissolve">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dissolve">
                                      <p:cBhvr>
                                        <p:cTn id="12" dur="500"/>
                                        <p:tgtEl>
                                          <p:spTgt spid="45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dissolve">
                                      <p:cBhvr>
                                        <p:cTn id="17" dur="500"/>
                                        <p:tgtEl>
                                          <p:spTgt spid="450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dissolve">
                                      <p:cBhvr>
                                        <p:cTn id="22" dur="500"/>
                                        <p:tgtEl>
                                          <p:spTgt spid="450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dissolve">
                                      <p:cBhvr>
                                        <p:cTn id="27" dur="500"/>
                                        <p:tgtEl>
                                          <p:spTgt spid="450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5059">
                                            <p:txEl>
                                              <p:pRg st="5" end="5"/>
                                            </p:txEl>
                                          </p:spTgt>
                                        </p:tgtEl>
                                        <p:attrNameLst>
                                          <p:attrName>style.visibility</p:attrName>
                                        </p:attrNameLst>
                                      </p:cBhvr>
                                      <p:to>
                                        <p:strVal val="visible"/>
                                      </p:to>
                                    </p:set>
                                    <p:animEffect transition="in" filter="dissolve">
                                      <p:cBhvr>
                                        <p:cTn id="32" dur="500"/>
                                        <p:tgtEl>
                                          <p:spTgt spid="450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5059">
                                            <p:txEl>
                                              <p:pRg st="6" end="6"/>
                                            </p:txEl>
                                          </p:spTgt>
                                        </p:tgtEl>
                                        <p:attrNameLst>
                                          <p:attrName>style.visibility</p:attrName>
                                        </p:attrNameLst>
                                      </p:cBhvr>
                                      <p:to>
                                        <p:strVal val="visible"/>
                                      </p:to>
                                    </p:set>
                                    <p:animEffect transition="in" filter="dissolve">
                                      <p:cBhvr>
                                        <p:cTn id="37" dur="500"/>
                                        <p:tgtEl>
                                          <p:spTgt spid="45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80000" y="972000"/>
            <a:ext cx="8784000" cy="5040000"/>
          </a:xfrm>
          <a:prstGeom prst="rect">
            <a:avLst/>
          </a:prstGeom>
        </p:spPr>
        <p:txBody>
          <a:bodyPr wrap="square" anchor="ctr" anchorCtr="0">
            <a:normAutofit/>
          </a:bodyPr>
          <a:lstStyle/>
          <a:p>
            <a:pPr marL="457200" indent="-457200" algn="just">
              <a:spcBef>
                <a:spcPts val="600"/>
              </a:spcBef>
              <a:spcAft>
                <a:spcPts val="600"/>
              </a:spcAft>
              <a:buBlip>
                <a:blip r:embed="rId2"/>
              </a:buBlip>
            </a:pPr>
            <a:r>
              <a:rPr lang="es-ES" sz="2400" dirty="0" smtClean="0">
                <a:solidFill>
                  <a:srgbClr val="0070C0"/>
                </a:solidFill>
                <a:latin typeface="Impact" panose="020B0806030902050204" pitchFamily="34" charset="0"/>
              </a:rPr>
              <a:t>Firma los resultados y los hace oficiales.</a:t>
            </a:r>
          </a:p>
          <a:p>
            <a:pPr marL="457200" indent="-457200" algn="just">
              <a:spcBef>
                <a:spcPts val="600"/>
              </a:spcBef>
              <a:spcAft>
                <a:spcPts val="600"/>
              </a:spcAft>
              <a:buBlip>
                <a:blip r:embed="rId2"/>
              </a:buBlip>
            </a:pPr>
            <a:r>
              <a:rPr lang="es-ES" sz="2400" dirty="0" smtClean="0">
                <a:solidFill>
                  <a:srgbClr val="0070C0"/>
                </a:solidFill>
                <a:latin typeface="Impact" panose="020B0806030902050204" pitchFamily="34" charset="0"/>
              </a:rPr>
              <a:t>Ratifica las sanciones que se produzcan durante la prueba.</a:t>
            </a:r>
          </a:p>
          <a:p>
            <a:pPr marL="457200" indent="-457200" algn="just">
              <a:spcBef>
                <a:spcPts val="600"/>
              </a:spcBef>
              <a:spcAft>
                <a:spcPts val="600"/>
              </a:spcAft>
              <a:buBlip>
                <a:blip r:embed="rId2"/>
              </a:buBlip>
            </a:pPr>
            <a:r>
              <a:rPr lang="es-ES" sz="2400" dirty="0" smtClean="0">
                <a:solidFill>
                  <a:srgbClr val="0070C0"/>
                </a:solidFill>
                <a:latin typeface="Impact" panose="020B0806030902050204" pitchFamily="34" charset="0"/>
              </a:rPr>
              <a:t>Inicia la carrera y certifica a los vencedores.</a:t>
            </a:r>
          </a:p>
          <a:p>
            <a:pPr marL="457200" indent="-457200" algn="just">
              <a:spcBef>
                <a:spcPts val="600"/>
              </a:spcBef>
              <a:spcAft>
                <a:spcPts val="600"/>
              </a:spcAft>
              <a:buBlip>
                <a:blip r:embed="rId2"/>
              </a:buBlip>
            </a:pPr>
            <a:r>
              <a:rPr lang="es-ES" sz="2400" dirty="0" smtClean="0">
                <a:solidFill>
                  <a:srgbClr val="0070C0"/>
                </a:solidFill>
                <a:latin typeface="Impact" panose="020B0806030902050204" pitchFamily="34" charset="0"/>
              </a:rPr>
              <a:t>Certifica a los jueces y oficiales de la carrera.	</a:t>
            </a:r>
          </a:p>
          <a:p>
            <a:pPr marL="457200" indent="-457200" algn="just">
              <a:spcBef>
                <a:spcPts val="600"/>
              </a:spcBef>
              <a:spcAft>
                <a:spcPts val="600"/>
              </a:spcAft>
              <a:buBlip>
                <a:blip r:embed="rId2"/>
              </a:buBlip>
            </a:pPr>
            <a:r>
              <a:rPr lang="es-ES" sz="2400" dirty="0" smtClean="0">
                <a:solidFill>
                  <a:srgbClr val="0070C0"/>
                </a:solidFill>
                <a:latin typeface="Impact" panose="020B0806030902050204" pitchFamily="34" charset="0"/>
              </a:rPr>
              <a:t>Resuelve cualquier circunstancia no prevista en el reglamento</a:t>
            </a:r>
          </a:p>
          <a:p>
            <a:pPr marL="457200" indent="-457200" algn="just">
              <a:spcBef>
                <a:spcPts val="600"/>
              </a:spcBef>
              <a:spcAft>
                <a:spcPts val="600"/>
              </a:spcAft>
              <a:buBlip>
                <a:blip r:embed="rId2"/>
              </a:buBlip>
            </a:pPr>
            <a:r>
              <a:rPr lang="es-ES" sz="2400" dirty="0" smtClean="0">
                <a:solidFill>
                  <a:srgbClr val="0070C0"/>
                </a:solidFill>
                <a:latin typeface="Impact" panose="020B0806030902050204" pitchFamily="34" charset="0"/>
              </a:rPr>
              <a:t>Informa de actitudes de indisciplina a la federación correspondiente para tomar las medidas oportunas.</a:t>
            </a:r>
            <a:endParaRPr lang="es-ES" sz="2000" dirty="0">
              <a:solidFill>
                <a:srgbClr val="0070C0"/>
              </a:solidFill>
              <a:latin typeface="Impact" panose="020B0806030902050204" pitchFamily="34" charset="0"/>
            </a:endParaRPr>
          </a:p>
        </p:txBody>
      </p:sp>
      <p:sp>
        <p:nvSpPr>
          <p:cNvPr id="6"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funciones</a:t>
            </a:r>
            <a:endParaRPr lang="es-ES" sz="3600" cap="all" dirty="0">
              <a:solidFill>
                <a:srgbClr val="0070C0"/>
              </a:solidFill>
            </a:endParaRPr>
          </a:p>
        </p:txBody>
      </p:sp>
    </p:spTree>
    <p:extLst>
      <p:ext uri="{BB962C8B-B14F-4D97-AF65-F5344CB8AC3E}">
        <p14:creationId xmlns:p14="http://schemas.microsoft.com/office/powerpoint/2010/main" val="142150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4294967295"/>
          </p:nvPr>
        </p:nvSpPr>
        <p:spPr>
          <a:xfrm>
            <a:off x="180000" y="972000"/>
            <a:ext cx="8784000" cy="5040000"/>
          </a:xfrm>
          <a:noFill/>
        </p:spPr>
        <p:txBody>
          <a:bodyPr anchor="ctr" anchorCtr="0">
            <a:normAutofit/>
          </a:bodyPr>
          <a:lstStyle/>
          <a:p>
            <a:pPr marL="457200" indent="-457200" algn="just">
              <a:lnSpc>
                <a:spcPct val="80000"/>
              </a:lnSpc>
              <a:spcBef>
                <a:spcPts val="1200"/>
              </a:spcBef>
              <a:spcAft>
                <a:spcPts val="1200"/>
              </a:spcAft>
              <a:buFont typeface="+mj-lt"/>
              <a:buAutoNum type="arabicPeriod"/>
            </a:pPr>
            <a:r>
              <a:rPr lang="es-ES" sz="2400" dirty="0" smtClean="0">
                <a:solidFill>
                  <a:srgbClr val="0070C0"/>
                </a:solidFill>
                <a:effectLst/>
              </a:rPr>
              <a:t>Estarás en contacto continuo con el Delegado Técnico,  siguiendo sus indicaciones, desde momento de </a:t>
            </a:r>
            <a:r>
              <a:rPr lang="es-ES" sz="2400" dirty="0" smtClean="0">
                <a:solidFill>
                  <a:srgbClr val="0070C0"/>
                </a:solidFill>
              </a:rPr>
              <a:t>la</a:t>
            </a:r>
            <a:r>
              <a:rPr lang="es-ES" sz="2400" dirty="0" smtClean="0">
                <a:solidFill>
                  <a:srgbClr val="0070C0"/>
                </a:solidFill>
                <a:effectLst/>
              </a:rPr>
              <a:t> designación</a:t>
            </a:r>
          </a:p>
          <a:p>
            <a:pPr marL="457200" indent="-457200" algn="just">
              <a:lnSpc>
                <a:spcPct val="80000"/>
              </a:lnSpc>
              <a:spcBef>
                <a:spcPts val="1200"/>
              </a:spcBef>
              <a:spcAft>
                <a:spcPts val="1200"/>
              </a:spcAft>
              <a:buFont typeface="+mj-lt"/>
              <a:buAutoNum type="arabicPeriod"/>
            </a:pPr>
            <a:r>
              <a:rPr lang="es-ES" sz="2400" dirty="0" smtClean="0">
                <a:solidFill>
                  <a:srgbClr val="0070C0"/>
                </a:solidFill>
                <a:effectLst/>
              </a:rPr>
              <a:t>Llegarás a la competición con antelación suficiente para estar </a:t>
            </a:r>
            <a:r>
              <a:rPr lang="es-ES" sz="2400" dirty="0" smtClean="0">
                <a:solidFill>
                  <a:srgbClr val="0070C0"/>
                </a:solidFill>
              </a:rPr>
              <a:t>al tanto de los detalles de última hora y asistir a</a:t>
            </a:r>
            <a:r>
              <a:rPr lang="es-ES" sz="2400" dirty="0" smtClean="0">
                <a:solidFill>
                  <a:srgbClr val="0070C0"/>
                </a:solidFill>
                <a:effectLst/>
              </a:rPr>
              <a:t> las reuniones.</a:t>
            </a:r>
          </a:p>
          <a:p>
            <a:pPr marL="457200" indent="-457200" algn="just">
              <a:lnSpc>
                <a:spcPct val="80000"/>
              </a:lnSpc>
              <a:spcBef>
                <a:spcPts val="1200"/>
              </a:spcBef>
              <a:spcAft>
                <a:spcPts val="1200"/>
              </a:spcAft>
              <a:buFont typeface="+mj-lt"/>
              <a:buAutoNum type="arabicPeriod"/>
            </a:pPr>
            <a:r>
              <a:rPr lang="es-ES" sz="2400" dirty="0" smtClean="0">
                <a:solidFill>
                  <a:srgbClr val="0070C0"/>
                </a:solidFill>
                <a:effectLst/>
              </a:rPr>
              <a:t>Harás uso en todo momento de la uniformidad </a:t>
            </a:r>
            <a:r>
              <a:rPr lang="es-ES" sz="2400" dirty="0">
                <a:solidFill>
                  <a:srgbClr val="0070C0"/>
                </a:solidFill>
              </a:rPr>
              <a:t>O</a:t>
            </a:r>
            <a:r>
              <a:rPr lang="es-ES" sz="2400" dirty="0" smtClean="0">
                <a:solidFill>
                  <a:srgbClr val="0070C0"/>
                </a:solidFill>
                <a:effectLst/>
              </a:rPr>
              <a:t>ficial del colectivo de Oficiales</a:t>
            </a:r>
          </a:p>
          <a:p>
            <a:pPr marL="457200" indent="-457200" algn="just">
              <a:lnSpc>
                <a:spcPct val="80000"/>
              </a:lnSpc>
              <a:spcBef>
                <a:spcPts val="1200"/>
              </a:spcBef>
              <a:spcAft>
                <a:spcPts val="1200"/>
              </a:spcAft>
              <a:buFont typeface="+mj-lt"/>
              <a:buAutoNum type="arabicPeriod"/>
            </a:pPr>
            <a:r>
              <a:rPr lang="es-ES" sz="2400" dirty="0" smtClean="0">
                <a:solidFill>
                  <a:srgbClr val="0070C0"/>
                </a:solidFill>
                <a:effectLst/>
              </a:rPr>
              <a:t>Debes cuidar e inventariar el material que la </a:t>
            </a:r>
            <a:r>
              <a:rPr lang="es-ES" sz="2400" dirty="0" smtClean="0">
                <a:solidFill>
                  <a:srgbClr val="0070C0"/>
                </a:solidFill>
              </a:rPr>
              <a:t>Federación</a:t>
            </a:r>
            <a:r>
              <a:rPr lang="es-ES" sz="2400" dirty="0" smtClean="0">
                <a:solidFill>
                  <a:srgbClr val="0070C0"/>
                </a:solidFill>
                <a:effectLst/>
              </a:rPr>
              <a:t> envía a las competiciones para el desarrollo del trabajo de los </a:t>
            </a:r>
            <a:r>
              <a:rPr lang="es-ES" sz="2400" dirty="0" smtClean="0">
                <a:solidFill>
                  <a:srgbClr val="0070C0"/>
                </a:solidFill>
                <a:effectLst/>
              </a:rPr>
              <a:t>oficiales</a:t>
            </a:r>
          </a:p>
          <a:p>
            <a:pPr marL="457200" indent="-457200" algn="just">
              <a:lnSpc>
                <a:spcPct val="80000"/>
              </a:lnSpc>
              <a:spcBef>
                <a:spcPts val="1200"/>
              </a:spcBef>
              <a:spcAft>
                <a:spcPts val="1200"/>
              </a:spcAft>
              <a:buFont typeface="+mj-lt"/>
              <a:buAutoNum type="arabicPeriod"/>
            </a:pPr>
            <a:r>
              <a:rPr lang="es-ES" sz="2400" dirty="0" smtClean="0">
                <a:solidFill>
                  <a:srgbClr val="0070C0"/>
                </a:solidFill>
              </a:rPr>
              <a:t>Asegurarás que los procedimientos de reclamación y apelación, si los hubiere, se siguen de manera escrupulosa para evitar defectos de forma</a:t>
            </a:r>
            <a:endParaRPr lang="es-ES" sz="2400" dirty="0" smtClean="0">
              <a:solidFill>
                <a:srgbClr val="0070C0"/>
              </a:solidFill>
              <a:effectLst/>
            </a:endParaRPr>
          </a:p>
        </p:txBody>
      </p:sp>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decálogo</a:t>
            </a:r>
            <a:endParaRPr lang="es-ES" sz="3600" cap="all" dirty="0">
              <a:solidFill>
                <a:srgbClr val="0070C0"/>
              </a:solidFill>
            </a:endParaRPr>
          </a:p>
        </p:txBody>
      </p:sp>
    </p:spTree>
    <p:extLst>
      <p:ext uri="{BB962C8B-B14F-4D97-AF65-F5344CB8AC3E}">
        <p14:creationId xmlns:p14="http://schemas.microsoft.com/office/powerpoint/2010/main" val="51805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dissolve">
                                      <p:cBhvr>
                                        <p:cTn id="7" dur="500"/>
                                        <p:tgtEl>
                                          <p:spTgt spid="71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dissolve">
                                      <p:cBhvr>
                                        <p:cTn id="12" dur="500"/>
                                        <p:tgtEl>
                                          <p:spTgt spid="71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683">
                                            <p:txEl>
                                              <p:pRg st="2" end="2"/>
                                            </p:txEl>
                                          </p:spTgt>
                                        </p:tgtEl>
                                        <p:attrNameLst>
                                          <p:attrName>style.visibility</p:attrName>
                                        </p:attrNameLst>
                                      </p:cBhvr>
                                      <p:to>
                                        <p:strVal val="visible"/>
                                      </p:to>
                                    </p:set>
                                    <p:animEffect transition="in" filter="dissolve">
                                      <p:cBhvr>
                                        <p:cTn id="17" dur="500"/>
                                        <p:tgtEl>
                                          <p:spTgt spid="716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683">
                                            <p:txEl>
                                              <p:pRg st="3" end="3"/>
                                            </p:txEl>
                                          </p:spTgt>
                                        </p:tgtEl>
                                        <p:attrNameLst>
                                          <p:attrName>style.visibility</p:attrName>
                                        </p:attrNameLst>
                                      </p:cBhvr>
                                      <p:to>
                                        <p:strVal val="visible"/>
                                      </p:to>
                                    </p:set>
                                    <p:animEffect transition="in" filter="dissolve">
                                      <p:cBhvr>
                                        <p:cTn id="22" dur="500"/>
                                        <p:tgtEl>
                                          <p:spTgt spid="716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683">
                                            <p:txEl>
                                              <p:pRg st="4" end="4"/>
                                            </p:txEl>
                                          </p:spTgt>
                                        </p:tgtEl>
                                        <p:attrNameLst>
                                          <p:attrName>style.visibility</p:attrName>
                                        </p:attrNameLst>
                                      </p:cBhvr>
                                      <p:to>
                                        <p:strVal val="visible"/>
                                      </p:to>
                                    </p:set>
                                    <p:animEffect transition="in" filter="dissolve">
                                      <p:cBhvr>
                                        <p:cTn id="27" dur="500"/>
                                        <p:tgtEl>
                                          <p:spTgt spid="716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4294967295"/>
          </p:nvPr>
        </p:nvSpPr>
        <p:spPr>
          <a:xfrm>
            <a:off x="180000" y="972000"/>
            <a:ext cx="8784000" cy="5040000"/>
          </a:xfrm>
          <a:noFill/>
        </p:spPr>
        <p:txBody>
          <a:bodyPr anchor="ctr" anchorCtr="0">
            <a:normAutofit lnSpcReduction="10000"/>
          </a:bodyPr>
          <a:lstStyle/>
          <a:p>
            <a:pPr marL="457200" indent="-457200" algn="just">
              <a:lnSpc>
                <a:spcPct val="80000"/>
              </a:lnSpc>
              <a:spcBef>
                <a:spcPts val="1200"/>
              </a:spcBef>
              <a:spcAft>
                <a:spcPts val="1200"/>
              </a:spcAft>
              <a:buFont typeface="+mj-lt"/>
              <a:buAutoNum type="arabicPeriod" startAt="6"/>
            </a:pPr>
            <a:r>
              <a:rPr lang="es-ES" sz="2400" dirty="0" smtClean="0">
                <a:solidFill>
                  <a:srgbClr val="0070C0"/>
                </a:solidFill>
                <a:effectLst/>
              </a:rPr>
              <a:t>Citarás a los oficiales de la competición con la antelación suficiente para la planificación de la competición, y les entregarás el informe de Oficiales para que sea correctamente cubierto y cumplimentado, así como asegurarte de que respetan la uniformidad que representa a nuestro colectivo</a:t>
            </a:r>
          </a:p>
          <a:p>
            <a:pPr marL="457200" indent="-457200" algn="just">
              <a:lnSpc>
                <a:spcPct val="80000"/>
              </a:lnSpc>
              <a:spcBef>
                <a:spcPts val="1200"/>
              </a:spcBef>
              <a:spcAft>
                <a:spcPts val="1200"/>
              </a:spcAft>
              <a:buFont typeface="+mj-lt"/>
              <a:buAutoNum type="arabicPeriod" startAt="6"/>
            </a:pPr>
            <a:r>
              <a:rPr lang="es-ES" sz="2400" dirty="0" smtClean="0">
                <a:solidFill>
                  <a:srgbClr val="0070C0"/>
                </a:solidFill>
                <a:effectLst/>
              </a:rPr>
              <a:t>Debes instruir a los oficiales en el correcto desempeño de sus funciones, si no existe la figura del Responsable de Oficiales</a:t>
            </a:r>
          </a:p>
          <a:p>
            <a:pPr marL="457200" indent="-457200" algn="just">
              <a:lnSpc>
                <a:spcPct val="80000"/>
              </a:lnSpc>
              <a:spcBef>
                <a:spcPts val="1200"/>
              </a:spcBef>
              <a:spcAft>
                <a:spcPts val="1200"/>
              </a:spcAft>
              <a:buFont typeface="+mj-lt"/>
              <a:buAutoNum type="arabicPeriod" startAt="6"/>
            </a:pPr>
            <a:r>
              <a:rPr lang="es-ES" sz="2400" dirty="0" smtClean="0">
                <a:solidFill>
                  <a:srgbClr val="0070C0"/>
                </a:solidFill>
                <a:effectLst/>
              </a:rPr>
              <a:t>Debes actuar de manera neutral en las decisiones arbitrales que tomes</a:t>
            </a:r>
          </a:p>
          <a:p>
            <a:pPr marL="457200" indent="-457200" algn="just">
              <a:lnSpc>
                <a:spcPct val="80000"/>
              </a:lnSpc>
              <a:spcBef>
                <a:spcPts val="1200"/>
              </a:spcBef>
              <a:spcAft>
                <a:spcPts val="1200"/>
              </a:spcAft>
              <a:buFont typeface="+mj-lt"/>
              <a:buAutoNum type="arabicPeriod" startAt="6"/>
            </a:pPr>
            <a:r>
              <a:rPr lang="es-ES" sz="2400" dirty="0" smtClean="0">
                <a:solidFill>
                  <a:srgbClr val="0070C0"/>
                </a:solidFill>
                <a:effectLst/>
              </a:rPr>
              <a:t>Debes hacer oficial los resultados finales, con la precisión suficiente para evitar reclamaciones a los mismos</a:t>
            </a:r>
          </a:p>
          <a:p>
            <a:pPr marL="457200" indent="-457200" algn="just">
              <a:lnSpc>
                <a:spcPct val="80000"/>
              </a:lnSpc>
              <a:spcBef>
                <a:spcPts val="1200"/>
              </a:spcBef>
              <a:spcAft>
                <a:spcPts val="1200"/>
              </a:spcAft>
              <a:buFont typeface="+mj-lt"/>
              <a:buAutoNum type="arabicPeriod" startAt="6"/>
            </a:pPr>
            <a:r>
              <a:rPr lang="es-ES" sz="2400" dirty="0" smtClean="0">
                <a:solidFill>
                  <a:srgbClr val="0070C0"/>
                </a:solidFill>
              </a:rPr>
              <a:t>Harás el informe final del Juez Arbitro, y lo enviarás junto con el de Oficiales a la Federación</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decálogo</a:t>
            </a:r>
            <a:endParaRPr lang="es-ES" sz="3600" cap="all" dirty="0">
              <a:solidFill>
                <a:srgbClr val="0070C0"/>
              </a:solidFill>
            </a:endParaRPr>
          </a:p>
        </p:txBody>
      </p:sp>
    </p:spTree>
    <p:extLst>
      <p:ext uri="{BB962C8B-B14F-4D97-AF65-F5344CB8AC3E}">
        <p14:creationId xmlns:p14="http://schemas.microsoft.com/office/powerpoint/2010/main" val="190894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dissolve">
                                      <p:cBhvr>
                                        <p:cTn id="7" dur="500"/>
                                        <p:tgtEl>
                                          <p:spTgt spid="74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755">
                                            <p:txEl>
                                              <p:pRg st="1" end="1"/>
                                            </p:txEl>
                                          </p:spTgt>
                                        </p:tgtEl>
                                        <p:attrNameLst>
                                          <p:attrName>style.visibility</p:attrName>
                                        </p:attrNameLst>
                                      </p:cBhvr>
                                      <p:to>
                                        <p:strVal val="visible"/>
                                      </p:to>
                                    </p:set>
                                    <p:animEffect transition="in" filter="dissolve">
                                      <p:cBhvr>
                                        <p:cTn id="12" dur="500"/>
                                        <p:tgtEl>
                                          <p:spTgt spid="74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4755">
                                            <p:txEl>
                                              <p:pRg st="2" end="2"/>
                                            </p:txEl>
                                          </p:spTgt>
                                        </p:tgtEl>
                                        <p:attrNameLst>
                                          <p:attrName>style.visibility</p:attrName>
                                        </p:attrNameLst>
                                      </p:cBhvr>
                                      <p:to>
                                        <p:strVal val="visible"/>
                                      </p:to>
                                    </p:set>
                                    <p:animEffect transition="in" filter="dissolve">
                                      <p:cBhvr>
                                        <p:cTn id="17" dur="500"/>
                                        <p:tgtEl>
                                          <p:spTgt spid="747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4755">
                                            <p:txEl>
                                              <p:pRg st="3" end="3"/>
                                            </p:txEl>
                                          </p:spTgt>
                                        </p:tgtEl>
                                        <p:attrNameLst>
                                          <p:attrName>style.visibility</p:attrName>
                                        </p:attrNameLst>
                                      </p:cBhvr>
                                      <p:to>
                                        <p:strVal val="visible"/>
                                      </p:to>
                                    </p:set>
                                    <p:animEffect transition="in" filter="dissolve">
                                      <p:cBhvr>
                                        <p:cTn id="22" dur="500"/>
                                        <p:tgtEl>
                                          <p:spTgt spid="747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4755">
                                            <p:txEl>
                                              <p:pRg st="4" end="4"/>
                                            </p:txEl>
                                          </p:spTgt>
                                        </p:tgtEl>
                                        <p:attrNameLst>
                                          <p:attrName>style.visibility</p:attrName>
                                        </p:attrNameLst>
                                      </p:cBhvr>
                                      <p:to>
                                        <p:strVal val="visible"/>
                                      </p:to>
                                    </p:set>
                                    <p:animEffect transition="in" filter="dissolve">
                                      <p:cBhvr>
                                        <p:cTn id="27" dur="500"/>
                                        <p:tgtEl>
                                          <p:spTgt spid="747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a:xfrm>
            <a:off x="180000" y="972000"/>
            <a:ext cx="8784000" cy="5040000"/>
          </a:xfrm>
        </p:spPr>
        <p:txBody>
          <a:bodyPr anchor="ctr" anchorCtr="0">
            <a:normAutofit fontScale="85000" lnSpcReduction="20000"/>
          </a:bodyPr>
          <a:lstStyle/>
          <a:p>
            <a:pPr algn="just">
              <a:lnSpc>
                <a:spcPct val="90000"/>
              </a:lnSpc>
              <a:spcBef>
                <a:spcPts val="600"/>
              </a:spcBef>
              <a:spcAft>
                <a:spcPts val="600"/>
              </a:spcAft>
              <a:buBlip>
                <a:blip r:embed="rId3"/>
              </a:buBlip>
            </a:pPr>
            <a:r>
              <a:rPr lang="es-ES" sz="2400" dirty="0" smtClean="0">
                <a:solidFill>
                  <a:srgbClr val="0070C0"/>
                </a:solidFill>
              </a:rPr>
              <a:t>Composición del Jurado de Competición</a:t>
            </a:r>
          </a:p>
          <a:p>
            <a:pPr algn="just">
              <a:lnSpc>
                <a:spcPct val="90000"/>
              </a:lnSpc>
              <a:spcBef>
                <a:spcPts val="600"/>
              </a:spcBef>
              <a:spcAft>
                <a:spcPts val="600"/>
              </a:spcAft>
              <a:buBlip>
                <a:blip r:embed="rId3"/>
              </a:buBlip>
            </a:pPr>
            <a:r>
              <a:rPr lang="es-ES" sz="2400" dirty="0" smtClean="0">
                <a:solidFill>
                  <a:srgbClr val="0070C0"/>
                </a:solidFill>
              </a:rPr>
              <a:t>Listado de salida</a:t>
            </a:r>
          </a:p>
          <a:p>
            <a:pPr algn="just">
              <a:lnSpc>
                <a:spcPct val="90000"/>
              </a:lnSpc>
              <a:spcBef>
                <a:spcPts val="600"/>
              </a:spcBef>
              <a:spcAft>
                <a:spcPts val="600"/>
              </a:spcAft>
              <a:buBlip>
                <a:blip r:embed="rId3"/>
              </a:buBlip>
            </a:pPr>
            <a:r>
              <a:rPr lang="es-ES" sz="2400" dirty="0" smtClean="0">
                <a:solidFill>
                  <a:srgbClr val="0070C0"/>
                </a:solidFill>
              </a:rPr>
              <a:t>Actas de control</a:t>
            </a:r>
          </a:p>
          <a:p>
            <a:pPr algn="just">
              <a:lnSpc>
                <a:spcPct val="90000"/>
              </a:lnSpc>
              <a:spcBef>
                <a:spcPts val="600"/>
              </a:spcBef>
              <a:spcAft>
                <a:spcPts val="600"/>
              </a:spcAft>
              <a:buBlip>
                <a:blip r:embed="rId3"/>
              </a:buBlip>
            </a:pPr>
            <a:r>
              <a:rPr lang="es-ES" sz="2400" dirty="0" smtClean="0">
                <a:solidFill>
                  <a:srgbClr val="0070C0"/>
                </a:solidFill>
              </a:rPr>
              <a:t>Registro de control de material</a:t>
            </a:r>
          </a:p>
          <a:p>
            <a:pPr algn="just">
              <a:lnSpc>
                <a:spcPct val="90000"/>
              </a:lnSpc>
              <a:spcBef>
                <a:spcPts val="600"/>
              </a:spcBef>
              <a:spcAft>
                <a:spcPts val="600"/>
              </a:spcAft>
              <a:buBlip>
                <a:blip r:embed="rId3"/>
              </a:buBlip>
            </a:pPr>
            <a:r>
              <a:rPr lang="es-ES" sz="2400" dirty="0" smtClean="0">
                <a:solidFill>
                  <a:srgbClr val="0070C0"/>
                </a:solidFill>
              </a:rPr>
              <a:t>Registro de Temperatura del Agua</a:t>
            </a:r>
          </a:p>
          <a:p>
            <a:pPr algn="just">
              <a:lnSpc>
                <a:spcPct val="90000"/>
              </a:lnSpc>
              <a:spcBef>
                <a:spcPts val="600"/>
              </a:spcBef>
              <a:spcAft>
                <a:spcPts val="600"/>
              </a:spcAft>
              <a:buBlip>
                <a:blip r:embed="rId3"/>
              </a:buBlip>
            </a:pPr>
            <a:r>
              <a:rPr lang="es-ES" sz="2400" dirty="0" smtClean="0">
                <a:solidFill>
                  <a:srgbClr val="0070C0"/>
                </a:solidFill>
              </a:rPr>
              <a:t>Control de salida</a:t>
            </a:r>
          </a:p>
          <a:p>
            <a:pPr algn="just">
              <a:lnSpc>
                <a:spcPct val="90000"/>
              </a:lnSpc>
              <a:spcBef>
                <a:spcPts val="600"/>
              </a:spcBef>
              <a:spcAft>
                <a:spcPts val="600"/>
              </a:spcAft>
              <a:buBlip>
                <a:blip r:embed="rId3"/>
              </a:buBlip>
            </a:pPr>
            <a:r>
              <a:rPr lang="es-ES" sz="2400" dirty="0" smtClean="0">
                <a:solidFill>
                  <a:srgbClr val="0070C0"/>
                </a:solidFill>
              </a:rPr>
              <a:t>Control de paso</a:t>
            </a:r>
          </a:p>
          <a:p>
            <a:pPr algn="just">
              <a:lnSpc>
                <a:spcPct val="90000"/>
              </a:lnSpc>
              <a:spcBef>
                <a:spcPts val="600"/>
              </a:spcBef>
              <a:spcAft>
                <a:spcPts val="600"/>
              </a:spcAft>
              <a:buBlip>
                <a:blip r:embed="rId3"/>
              </a:buBlip>
            </a:pPr>
            <a:r>
              <a:rPr lang="es-ES" sz="2400" dirty="0" smtClean="0">
                <a:solidFill>
                  <a:srgbClr val="0070C0"/>
                </a:solidFill>
              </a:rPr>
              <a:t>Hoja de sanciones</a:t>
            </a:r>
          </a:p>
          <a:p>
            <a:pPr algn="just">
              <a:lnSpc>
                <a:spcPct val="90000"/>
              </a:lnSpc>
              <a:spcBef>
                <a:spcPts val="600"/>
              </a:spcBef>
              <a:spcAft>
                <a:spcPts val="600"/>
              </a:spcAft>
              <a:buBlip>
                <a:blip r:embed="rId3"/>
              </a:buBlip>
            </a:pPr>
            <a:r>
              <a:rPr lang="es-ES" sz="2400" dirty="0" smtClean="0">
                <a:solidFill>
                  <a:srgbClr val="0070C0"/>
                </a:solidFill>
              </a:rPr>
              <a:t>Resultados NO OFICIALES/PROVISIONALES</a:t>
            </a:r>
          </a:p>
          <a:p>
            <a:pPr algn="just">
              <a:lnSpc>
                <a:spcPct val="90000"/>
              </a:lnSpc>
              <a:spcBef>
                <a:spcPts val="600"/>
              </a:spcBef>
              <a:spcAft>
                <a:spcPts val="600"/>
              </a:spcAft>
              <a:buBlip>
                <a:blip r:embed="rId3"/>
              </a:buBlip>
            </a:pPr>
            <a:r>
              <a:rPr lang="es-ES" sz="2400" dirty="0" smtClean="0">
                <a:solidFill>
                  <a:srgbClr val="0070C0"/>
                </a:solidFill>
              </a:rPr>
              <a:t>Resultados OFICIALES</a:t>
            </a:r>
          </a:p>
          <a:p>
            <a:pPr algn="just">
              <a:lnSpc>
                <a:spcPct val="90000"/>
              </a:lnSpc>
              <a:spcBef>
                <a:spcPts val="600"/>
              </a:spcBef>
              <a:spcAft>
                <a:spcPts val="600"/>
              </a:spcAft>
              <a:buBlip>
                <a:blip r:embed="rId3"/>
              </a:buBlip>
            </a:pPr>
            <a:r>
              <a:rPr lang="es-ES" sz="2400" dirty="0" smtClean="0">
                <a:solidFill>
                  <a:srgbClr val="0070C0"/>
                </a:solidFill>
              </a:rPr>
              <a:t>Escrito de Reclamación y/o Apelación, recursos y cautelares</a:t>
            </a:r>
          </a:p>
          <a:p>
            <a:pPr algn="just">
              <a:lnSpc>
                <a:spcPct val="90000"/>
              </a:lnSpc>
              <a:spcBef>
                <a:spcPts val="600"/>
              </a:spcBef>
              <a:spcAft>
                <a:spcPts val="600"/>
              </a:spcAft>
              <a:buBlip>
                <a:blip r:embed="rId3"/>
              </a:buBlip>
            </a:pPr>
            <a:r>
              <a:rPr lang="es-ES" sz="2400" dirty="0" smtClean="0">
                <a:solidFill>
                  <a:srgbClr val="0070C0"/>
                </a:solidFill>
              </a:rPr>
              <a:t>Listado de Premiados</a:t>
            </a:r>
          </a:p>
          <a:p>
            <a:pPr algn="just">
              <a:lnSpc>
                <a:spcPct val="90000"/>
              </a:lnSpc>
              <a:spcBef>
                <a:spcPts val="600"/>
              </a:spcBef>
              <a:spcAft>
                <a:spcPts val="600"/>
              </a:spcAft>
              <a:buBlip>
                <a:blip r:embed="rId3"/>
              </a:buBlip>
            </a:pPr>
            <a:r>
              <a:rPr lang="es-ES" sz="2400" dirty="0" smtClean="0">
                <a:solidFill>
                  <a:srgbClr val="0070C0"/>
                </a:solidFill>
              </a:rPr>
              <a:t>Informe del Juez Árbitro</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Documentos oficiales</a:t>
            </a:r>
            <a:endParaRPr lang="es-ES" sz="3600" cap="all" dirty="0">
              <a:solidFill>
                <a:srgbClr val="0070C0"/>
              </a:solidFill>
            </a:endParaRPr>
          </a:p>
        </p:txBody>
      </p:sp>
    </p:spTree>
    <p:extLst>
      <p:ext uri="{BB962C8B-B14F-4D97-AF65-F5344CB8AC3E}">
        <p14:creationId xmlns:p14="http://schemas.microsoft.com/office/powerpoint/2010/main" val="3293222905"/>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dissolve">
                                      <p:cBhvr>
                                        <p:cTn id="7" dur="500"/>
                                        <p:tgtEl>
                                          <p:spTgt spid="67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dissolve">
                                      <p:cBhvr>
                                        <p:cTn id="12" dur="500"/>
                                        <p:tgtEl>
                                          <p:spTgt spid="675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dissolve">
                                      <p:cBhvr>
                                        <p:cTn id="17" dur="500"/>
                                        <p:tgtEl>
                                          <p:spTgt spid="675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7587">
                                            <p:txEl>
                                              <p:pRg st="3" end="3"/>
                                            </p:txEl>
                                          </p:spTgt>
                                        </p:tgtEl>
                                        <p:attrNameLst>
                                          <p:attrName>style.visibility</p:attrName>
                                        </p:attrNameLst>
                                      </p:cBhvr>
                                      <p:to>
                                        <p:strVal val="visible"/>
                                      </p:to>
                                    </p:set>
                                    <p:animEffect transition="in" filter="dissolve">
                                      <p:cBhvr>
                                        <p:cTn id="22" dur="500"/>
                                        <p:tgtEl>
                                          <p:spTgt spid="675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7587">
                                            <p:txEl>
                                              <p:pRg st="4" end="4"/>
                                            </p:txEl>
                                          </p:spTgt>
                                        </p:tgtEl>
                                        <p:attrNameLst>
                                          <p:attrName>style.visibility</p:attrName>
                                        </p:attrNameLst>
                                      </p:cBhvr>
                                      <p:to>
                                        <p:strVal val="visible"/>
                                      </p:to>
                                    </p:set>
                                    <p:animEffect transition="in" filter="dissolve">
                                      <p:cBhvr>
                                        <p:cTn id="27" dur="500"/>
                                        <p:tgtEl>
                                          <p:spTgt spid="675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7587">
                                            <p:txEl>
                                              <p:pRg st="5" end="5"/>
                                            </p:txEl>
                                          </p:spTgt>
                                        </p:tgtEl>
                                        <p:attrNameLst>
                                          <p:attrName>style.visibility</p:attrName>
                                        </p:attrNameLst>
                                      </p:cBhvr>
                                      <p:to>
                                        <p:strVal val="visible"/>
                                      </p:to>
                                    </p:set>
                                    <p:animEffect transition="in" filter="dissolve">
                                      <p:cBhvr>
                                        <p:cTn id="32" dur="500"/>
                                        <p:tgtEl>
                                          <p:spTgt spid="675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7587">
                                            <p:txEl>
                                              <p:pRg st="6" end="6"/>
                                            </p:txEl>
                                          </p:spTgt>
                                        </p:tgtEl>
                                        <p:attrNameLst>
                                          <p:attrName>style.visibility</p:attrName>
                                        </p:attrNameLst>
                                      </p:cBhvr>
                                      <p:to>
                                        <p:strVal val="visible"/>
                                      </p:to>
                                    </p:set>
                                    <p:animEffect transition="in" filter="dissolve">
                                      <p:cBhvr>
                                        <p:cTn id="37" dur="500"/>
                                        <p:tgtEl>
                                          <p:spTgt spid="6758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7587">
                                            <p:txEl>
                                              <p:pRg st="7" end="7"/>
                                            </p:txEl>
                                          </p:spTgt>
                                        </p:tgtEl>
                                        <p:attrNameLst>
                                          <p:attrName>style.visibility</p:attrName>
                                        </p:attrNameLst>
                                      </p:cBhvr>
                                      <p:to>
                                        <p:strVal val="visible"/>
                                      </p:to>
                                    </p:set>
                                    <p:animEffect transition="in" filter="dissolve">
                                      <p:cBhvr>
                                        <p:cTn id="42" dur="500"/>
                                        <p:tgtEl>
                                          <p:spTgt spid="6758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67587">
                                            <p:txEl>
                                              <p:pRg st="8" end="8"/>
                                            </p:txEl>
                                          </p:spTgt>
                                        </p:tgtEl>
                                        <p:attrNameLst>
                                          <p:attrName>style.visibility</p:attrName>
                                        </p:attrNameLst>
                                      </p:cBhvr>
                                      <p:to>
                                        <p:strVal val="visible"/>
                                      </p:to>
                                    </p:set>
                                    <p:animEffect transition="in" filter="dissolve">
                                      <p:cBhvr>
                                        <p:cTn id="47" dur="500"/>
                                        <p:tgtEl>
                                          <p:spTgt spid="6758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67587">
                                            <p:txEl>
                                              <p:pRg st="9" end="9"/>
                                            </p:txEl>
                                          </p:spTgt>
                                        </p:tgtEl>
                                        <p:attrNameLst>
                                          <p:attrName>style.visibility</p:attrName>
                                        </p:attrNameLst>
                                      </p:cBhvr>
                                      <p:to>
                                        <p:strVal val="visible"/>
                                      </p:to>
                                    </p:set>
                                    <p:animEffect transition="in" filter="dissolve">
                                      <p:cBhvr>
                                        <p:cTn id="52" dur="500"/>
                                        <p:tgtEl>
                                          <p:spTgt spid="6758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67587">
                                            <p:txEl>
                                              <p:pRg st="10" end="10"/>
                                            </p:txEl>
                                          </p:spTgt>
                                        </p:tgtEl>
                                        <p:attrNameLst>
                                          <p:attrName>style.visibility</p:attrName>
                                        </p:attrNameLst>
                                      </p:cBhvr>
                                      <p:to>
                                        <p:strVal val="visible"/>
                                      </p:to>
                                    </p:set>
                                    <p:animEffect transition="in" filter="dissolve">
                                      <p:cBhvr>
                                        <p:cTn id="57" dur="500"/>
                                        <p:tgtEl>
                                          <p:spTgt spid="6758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67587">
                                            <p:txEl>
                                              <p:pRg st="11" end="11"/>
                                            </p:txEl>
                                          </p:spTgt>
                                        </p:tgtEl>
                                        <p:attrNameLst>
                                          <p:attrName>style.visibility</p:attrName>
                                        </p:attrNameLst>
                                      </p:cBhvr>
                                      <p:to>
                                        <p:strVal val="visible"/>
                                      </p:to>
                                    </p:set>
                                    <p:animEffect transition="in" filter="dissolve">
                                      <p:cBhvr>
                                        <p:cTn id="62" dur="500"/>
                                        <p:tgtEl>
                                          <p:spTgt spid="67587">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67587">
                                            <p:txEl>
                                              <p:pRg st="12" end="12"/>
                                            </p:txEl>
                                          </p:spTgt>
                                        </p:tgtEl>
                                        <p:attrNameLst>
                                          <p:attrName>style.visibility</p:attrName>
                                        </p:attrNameLst>
                                      </p:cBhvr>
                                      <p:to>
                                        <p:strVal val="visible"/>
                                      </p:to>
                                    </p:set>
                                    <p:animEffect transition="in" filter="dissolve">
                                      <p:cBhvr>
                                        <p:cTn id="67" dur="500"/>
                                        <p:tgtEl>
                                          <p:spTgt spid="6758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body" idx="4294967295"/>
          </p:nvPr>
        </p:nvSpPr>
        <p:spPr>
          <a:xfrm>
            <a:off x="180000" y="972000"/>
            <a:ext cx="8784000" cy="5040000"/>
          </a:xfrm>
          <a:noFill/>
        </p:spPr>
        <p:txBody>
          <a:bodyPr anchor="ctr" anchorCtr="0">
            <a:normAutofit/>
          </a:bodyPr>
          <a:lstStyle/>
          <a:p>
            <a:pPr algn="just">
              <a:spcBef>
                <a:spcPts val="1200"/>
              </a:spcBef>
              <a:spcAft>
                <a:spcPts val="1200"/>
              </a:spcAft>
              <a:buBlip>
                <a:blip r:embed="rId2"/>
              </a:buBlip>
            </a:pPr>
            <a:r>
              <a:rPr lang="es-ES_tradnl" sz="2400" dirty="0" smtClean="0">
                <a:solidFill>
                  <a:srgbClr val="0070C0"/>
                </a:solidFill>
              </a:rPr>
              <a:t>El Jurado de Competición lo formarán:</a:t>
            </a:r>
            <a:endParaRPr lang="es-ES" sz="2400" dirty="0" smtClean="0">
              <a:solidFill>
                <a:srgbClr val="0070C0"/>
              </a:solidFill>
            </a:endParaRPr>
          </a:p>
          <a:p>
            <a:pPr lvl="1" algn="just">
              <a:spcBef>
                <a:spcPts val="600"/>
              </a:spcBef>
              <a:spcAft>
                <a:spcPts val="600"/>
              </a:spcAft>
              <a:buBlip>
                <a:blip r:embed="rId2"/>
              </a:buBlip>
            </a:pPr>
            <a:r>
              <a:rPr lang="es-ES_tradnl" sz="2400" dirty="0" smtClean="0">
                <a:solidFill>
                  <a:srgbClr val="0070C0"/>
                </a:solidFill>
              </a:rPr>
              <a:t>El Delegado Técnico, que será el presidente del mismo</a:t>
            </a:r>
            <a:endParaRPr lang="es-ES" sz="2400" dirty="0" smtClean="0">
              <a:solidFill>
                <a:srgbClr val="0070C0"/>
              </a:solidFill>
            </a:endParaRPr>
          </a:p>
          <a:p>
            <a:pPr lvl="1" algn="just">
              <a:spcBef>
                <a:spcPts val="600"/>
              </a:spcBef>
              <a:spcAft>
                <a:spcPts val="600"/>
              </a:spcAft>
              <a:buBlip>
                <a:blip r:embed="rId2"/>
              </a:buBlip>
            </a:pPr>
            <a:r>
              <a:rPr lang="es-ES_tradnl" sz="2400" dirty="0" smtClean="0">
                <a:solidFill>
                  <a:srgbClr val="0070C0"/>
                </a:solidFill>
              </a:rPr>
              <a:t>Un representante de la Federación Autonómica.</a:t>
            </a:r>
            <a:endParaRPr lang="es-ES" sz="2400" dirty="0" smtClean="0">
              <a:solidFill>
                <a:srgbClr val="0070C0"/>
              </a:solidFill>
            </a:endParaRPr>
          </a:p>
          <a:p>
            <a:pPr lvl="1" algn="just">
              <a:spcBef>
                <a:spcPts val="600"/>
              </a:spcBef>
              <a:spcAft>
                <a:spcPts val="600"/>
              </a:spcAft>
              <a:buBlip>
                <a:blip r:embed="rId2"/>
              </a:buBlip>
            </a:pPr>
            <a:r>
              <a:rPr lang="es-ES_tradnl" sz="2400" dirty="0" smtClean="0">
                <a:solidFill>
                  <a:srgbClr val="0070C0"/>
                </a:solidFill>
              </a:rPr>
              <a:t>Un representante de los clubes debidamente acreditados</a:t>
            </a:r>
            <a:endParaRPr lang="es-ES" sz="2400" dirty="0" smtClean="0">
              <a:solidFill>
                <a:srgbClr val="0070C0"/>
              </a:solidFill>
            </a:endParaRPr>
          </a:p>
          <a:p>
            <a:pPr algn="just">
              <a:spcBef>
                <a:spcPts val="1200"/>
              </a:spcBef>
              <a:spcAft>
                <a:spcPts val="1200"/>
              </a:spcAft>
              <a:buBlip>
                <a:blip r:embed="rId2"/>
              </a:buBlip>
            </a:pPr>
            <a:r>
              <a:rPr lang="es-ES_tradnl" sz="2400" dirty="0" smtClean="0">
                <a:solidFill>
                  <a:srgbClr val="0070C0"/>
                </a:solidFill>
              </a:rPr>
              <a:t>Los nombres de sus integrantes, serán anunciados antes del inicio de la competición.</a:t>
            </a:r>
            <a:endParaRPr lang="es-ES" sz="2400" dirty="0" smtClean="0">
              <a:solidFill>
                <a:srgbClr val="0070C0"/>
              </a:solidFill>
              <a:effectLst/>
            </a:endParaRPr>
          </a:p>
        </p:txBody>
      </p:sp>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fontScale="92500"/>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Composición del jurado de competición</a:t>
            </a:r>
            <a:endParaRPr lang="es-ES" sz="3600" cap="all" dirty="0">
              <a:solidFill>
                <a:srgbClr val="0070C0"/>
              </a:solidFill>
            </a:endParaRPr>
          </a:p>
        </p:txBody>
      </p:sp>
    </p:spTree>
    <p:extLst>
      <p:ext uri="{BB962C8B-B14F-4D97-AF65-F5344CB8AC3E}">
        <p14:creationId xmlns:p14="http://schemas.microsoft.com/office/powerpoint/2010/main" val="113391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Jurado de competición</a:t>
            </a:r>
            <a:endParaRPr lang="es-ES" sz="3600" cap="all" dirty="0">
              <a:solidFill>
                <a:srgbClr val="0070C0"/>
              </a:solidFill>
            </a:endParaRPr>
          </a:p>
        </p:txBody>
      </p:sp>
      <p:pic>
        <p:nvPicPr>
          <p:cNvPr id="6" name="Imagen 5"/>
          <p:cNvPicPr>
            <a:picLocks noChangeAspect="1"/>
          </p:cNvPicPr>
          <p:nvPr/>
        </p:nvPicPr>
        <p:blipFill rotWithShape="1">
          <a:blip r:embed="rId2"/>
          <a:srcRect l="17901" t="25390" r="17901" b="13580"/>
          <a:stretch/>
        </p:blipFill>
        <p:spPr>
          <a:xfrm>
            <a:off x="395536" y="1340768"/>
            <a:ext cx="8352928" cy="4464496"/>
          </a:xfrm>
          <a:prstGeom prst="rect">
            <a:avLst/>
          </a:prstGeom>
        </p:spPr>
      </p:pic>
    </p:spTree>
    <p:extLst>
      <p:ext uri="{BB962C8B-B14F-4D97-AF65-F5344CB8AC3E}">
        <p14:creationId xmlns:p14="http://schemas.microsoft.com/office/powerpoint/2010/main" val="88943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4"/>
          <p:cNvSpPr txBox="1">
            <a:spLocks noChangeArrowheads="1"/>
          </p:cNvSpPr>
          <p:nvPr/>
        </p:nvSpPr>
        <p:spPr bwMode="auto">
          <a:xfrm>
            <a:off x="323850" y="2133600"/>
            <a:ext cx="8424863" cy="641350"/>
          </a:xfrm>
          <a:prstGeom prst="rect">
            <a:avLst/>
          </a:prstGeom>
          <a:noFill/>
          <a:ln w="9525">
            <a:noFill/>
            <a:miter lim="800000"/>
            <a:headEnd/>
            <a:tailEnd/>
          </a:ln>
          <a:effectLst/>
        </p:spPr>
        <p:txBody>
          <a:bodyPr>
            <a:spAutoFit/>
          </a:bodyPr>
          <a:lstStyle/>
          <a:p>
            <a:pPr>
              <a:spcBef>
                <a:spcPct val="50000"/>
              </a:spcBef>
            </a:pPr>
            <a:r>
              <a:rPr lang="es-ES" sz="3600">
                <a:solidFill>
                  <a:srgbClr val="FFC000"/>
                </a:solidFill>
              </a:rPr>
              <a:t>                </a:t>
            </a:r>
          </a:p>
        </p:txBody>
      </p:sp>
      <p:pic>
        <p:nvPicPr>
          <p:cNvPr id="6" name="5 Imagen" descr="car_imprimir dorsales_POR DORSAL_Página_1.jpg"/>
          <p:cNvPicPr>
            <a:picLocks noChangeAspect="1"/>
          </p:cNvPicPr>
          <p:nvPr/>
        </p:nvPicPr>
        <p:blipFill>
          <a:blip r:embed="rId2" cstate="print"/>
          <a:srcRect t="2694" b="48958"/>
          <a:stretch>
            <a:fillRect/>
          </a:stretch>
        </p:blipFill>
        <p:spPr>
          <a:xfrm>
            <a:off x="785786" y="928670"/>
            <a:ext cx="7500958" cy="5128473"/>
          </a:xfrm>
          <a:prstGeom prst="rect">
            <a:avLst/>
          </a:prstGeom>
          <a:ln>
            <a:noFill/>
          </a:ln>
          <a:effectLst>
            <a:outerShdw blurRad="292100" dist="139700" dir="2700000" algn="tl" rotWithShape="0">
              <a:srgbClr val="333333">
                <a:alpha val="65000"/>
              </a:srgbClr>
            </a:outerShdw>
          </a:effectLst>
        </p:spPr>
      </p:pic>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fontScale="92500"/>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Control de material | listados de salida</a:t>
            </a:r>
            <a:endParaRPr lang="es-ES" sz="3600" cap="all" dirty="0">
              <a:solidFill>
                <a:srgbClr val="0070C0"/>
              </a:solidFill>
            </a:endParaRPr>
          </a:p>
        </p:txBody>
      </p:sp>
    </p:spTree>
    <p:extLst>
      <p:ext uri="{BB962C8B-B14F-4D97-AF65-F5344CB8AC3E}">
        <p14:creationId xmlns:p14="http://schemas.microsoft.com/office/powerpoint/2010/main" val="3195137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Temperatura del agua Y aire</a:t>
            </a:r>
            <a:endParaRPr lang="es-ES" sz="3600" cap="all" dirty="0">
              <a:solidFill>
                <a:srgbClr val="0070C0"/>
              </a:solidFill>
            </a:endParaRPr>
          </a:p>
        </p:txBody>
      </p:sp>
      <p:pic>
        <p:nvPicPr>
          <p:cNvPr id="5" name="Imagen 4"/>
          <p:cNvPicPr>
            <a:picLocks noChangeAspect="1"/>
          </p:cNvPicPr>
          <p:nvPr/>
        </p:nvPicPr>
        <p:blipFill rotWithShape="1">
          <a:blip r:embed="rId2"/>
          <a:srcRect l="31183" t="24406" r="30077" b="9641"/>
          <a:stretch/>
        </p:blipFill>
        <p:spPr>
          <a:xfrm>
            <a:off x="1907703" y="836712"/>
            <a:ext cx="5472608" cy="5238068"/>
          </a:xfrm>
          <a:prstGeom prst="rect">
            <a:avLst/>
          </a:prstGeom>
        </p:spPr>
      </p:pic>
    </p:spTree>
    <p:extLst>
      <p:ext uri="{BB962C8B-B14F-4D97-AF65-F5344CB8AC3E}">
        <p14:creationId xmlns:p14="http://schemas.microsoft.com/office/powerpoint/2010/main" val="2728577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car_imprimir dorsales_POR DORSAL_Página_1.jpg"/>
          <p:cNvPicPr>
            <a:picLocks noChangeAspect="1"/>
          </p:cNvPicPr>
          <p:nvPr/>
        </p:nvPicPr>
        <p:blipFill>
          <a:blip r:embed="rId2" cstate="print"/>
          <a:srcRect t="2694" b="48958"/>
          <a:stretch>
            <a:fillRect/>
          </a:stretch>
        </p:blipFill>
        <p:spPr>
          <a:xfrm>
            <a:off x="785786" y="928670"/>
            <a:ext cx="7500958" cy="5128473"/>
          </a:xfrm>
          <a:prstGeom prst="rect">
            <a:avLst/>
          </a:prstGeom>
          <a:ln>
            <a:noFill/>
          </a:ln>
          <a:effectLst>
            <a:outerShdw blurRad="292100" dist="139700" dir="2700000" algn="tl" rotWithShape="0">
              <a:srgbClr val="333333">
                <a:alpha val="65000"/>
              </a:srgbClr>
            </a:outerShdw>
          </a:effec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Acta de control de salida</a:t>
            </a:r>
            <a:endParaRPr lang="es-ES" sz="3600" cap="all" dirty="0">
              <a:solidFill>
                <a:srgbClr val="0070C0"/>
              </a:solidFill>
            </a:endParaRPr>
          </a:p>
        </p:txBody>
      </p:sp>
    </p:spTree>
    <p:extLst>
      <p:ext uri="{BB962C8B-B14F-4D97-AF65-F5344CB8AC3E}">
        <p14:creationId xmlns:p14="http://schemas.microsoft.com/office/powerpoint/2010/main" val="3350236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180000" y="972000"/>
            <a:ext cx="8784000" cy="5040000"/>
          </a:xfrm>
        </p:spPr>
        <p:txBody>
          <a:bodyPr anchor="ctr" anchorCtr="0">
            <a:normAutofit lnSpcReduction="10000"/>
          </a:bodyPr>
          <a:lstStyle/>
          <a:p>
            <a:pPr algn="just">
              <a:lnSpc>
                <a:spcPct val="80000"/>
              </a:lnSpc>
              <a:spcBef>
                <a:spcPts val="600"/>
              </a:spcBef>
              <a:spcAft>
                <a:spcPts val="600"/>
              </a:spcAft>
              <a:buBlip>
                <a:blip r:embed="rId3"/>
              </a:buBlip>
            </a:pPr>
            <a:r>
              <a:rPr lang="es-ES" sz="2000" dirty="0" smtClean="0">
                <a:solidFill>
                  <a:srgbClr val="0070C0"/>
                </a:solidFill>
              </a:rPr>
              <a:t>Cámara de llamadas: </a:t>
            </a:r>
          </a:p>
          <a:p>
            <a:pPr lvl="1" algn="just">
              <a:lnSpc>
                <a:spcPct val="80000"/>
              </a:lnSpc>
              <a:spcBef>
                <a:spcPts val="300"/>
              </a:spcBef>
              <a:spcAft>
                <a:spcPts val="300"/>
              </a:spcAft>
              <a:buBlip>
                <a:blip r:embed="rId3"/>
              </a:buBlip>
            </a:pPr>
            <a:r>
              <a:rPr lang="es-ES" sz="2000" dirty="0" smtClean="0">
                <a:solidFill>
                  <a:srgbClr val="0070C0"/>
                </a:solidFill>
              </a:rPr>
              <a:t>Se hará el llamamiento de los participantes a la cámara de llamadas con antelación suficiente para que puedan ser luego alineados y colocados, dando la salida en la hora programada.</a:t>
            </a:r>
          </a:p>
          <a:p>
            <a:pPr algn="just">
              <a:lnSpc>
                <a:spcPct val="80000"/>
              </a:lnSpc>
              <a:spcBef>
                <a:spcPts val="600"/>
              </a:spcBef>
              <a:spcAft>
                <a:spcPts val="600"/>
              </a:spcAft>
              <a:buBlip>
                <a:blip r:embed="rId3"/>
              </a:buBlip>
            </a:pPr>
            <a:r>
              <a:rPr lang="es-ES" sz="2000" dirty="0" smtClean="0">
                <a:solidFill>
                  <a:srgbClr val="0070C0"/>
                </a:solidFill>
              </a:rPr>
              <a:t>Alineación:</a:t>
            </a:r>
          </a:p>
          <a:p>
            <a:pPr lvl="1" algn="just">
              <a:lnSpc>
                <a:spcPct val="80000"/>
              </a:lnSpc>
              <a:spcBef>
                <a:spcPts val="300"/>
              </a:spcBef>
              <a:spcAft>
                <a:spcPts val="300"/>
              </a:spcAft>
              <a:buBlip>
                <a:blip r:embed="rId3"/>
              </a:buBlip>
            </a:pPr>
            <a:r>
              <a:rPr lang="es-ES" sz="2000" dirty="0" smtClean="0">
                <a:solidFill>
                  <a:srgbClr val="0070C0"/>
                </a:solidFill>
              </a:rPr>
              <a:t>Se ordenaran a los participantes en una o varias filas por orden de dorsal.</a:t>
            </a:r>
          </a:p>
          <a:p>
            <a:pPr lvl="1" algn="just">
              <a:lnSpc>
                <a:spcPct val="80000"/>
              </a:lnSpc>
              <a:spcBef>
                <a:spcPts val="300"/>
              </a:spcBef>
              <a:spcAft>
                <a:spcPts val="300"/>
              </a:spcAft>
              <a:buBlip>
                <a:blip r:embed="rId3"/>
              </a:buBlip>
            </a:pPr>
            <a:r>
              <a:rPr lang="es-ES" sz="2000" dirty="0" smtClean="0">
                <a:solidFill>
                  <a:srgbClr val="0070C0"/>
                </a:solidFill>
              </a:rPr>
              <a:t>Debe hacerse de manera ágil, diciendo en voz alta el numero de dorsal y colocando al participante. </a:t>
            </a:r>
          </a:p>
          <a:p>
            <a:pPr lvl="1" algn="just">
              <a:lnSpc>
                <a:spcPct val="80000"/>
              </a:lnSpc>
              <a:spcBef>
                <a:spcPts val="300"/>
              </a:spcBef>
              <a:spcAft>
                <a:spcPts val="300"/>
              </a:spcAft>
              <a:buBlip>
                <a:blip r:embed="rId3"/>
              </a:buBlip>
            </a:pPr>
            <a:r>
              <a:rPr lang="es-ES" sz="2000" dirty="0" smtClean="0">
                <a:solidFill>
                  <a:srgbClr val="0070C0"/>
                </a:solidFill>
              </a:rPr>
              <a:t>No se debe esperar por nadie. Si al nombrar un dorsal el participante no está presente se pasa al siguiente inmediatamente. </a:t>
            </a:r>
          </a:p>
          <a:p>
            <a:pPr algn="just">
              <a:lnSpc>
                <a:spcPct val="80000"/>
              </a:lnSpc>
              <a:spcBef>
                <a:spcPts val="600"/>
              </a:spcBef>
              <a:spcAft>
                <a:spcPts val="600"/>
              </a:spcAft>
              <a:buBlip>
                <a:blip r:embed="rId3"/>
              </a:buBlip>
            </a:pPr>
            <a:r>
              <a:rPr lang="es-ES" sz="2000" dirty="0" smtClean="0">
                <a:solidFill>
                  <a:srgbClr val="0070C0"/>
                </a:solidFill>
              </a:rPr>
              <a:t>Presentación (si procede):</a:t>
            </a:r>
          </a:p>
          <a:p>
            <a:pPr lvl="1" algn="just">
              <a:lnSpc>
                <a:spcPct val="80000"/>
              </a:lnSpc>
              <a:spcBef>
                <a:spcPts val="300"/>
              </a:spcBef>
              <a:spcAft>
                <a:spcPts val="300"/>
              </a:spcAft>
              <a:buBlip>
                <a:blip r:embed="rId3"/>
              </a:buBlip>
            </a:pPr>
            <a:r>
              <a:rPr lang="es-ES" sz="2000" dirty="0" smtClean="0">
                <a:solidFill>
                  <a:srgbClr val="0070C0"/>
                </a:solidFill>
              </a:rPr>
              <a:t>Se procederá a la presentación de los primeros participantes por orden de dorsal.</a:t>
            </a:r>
          </a:p>
          <a:p>
            <a:pPr lvl="1" algn="just">
              <a:lnSpc>
                <a:spcPct val="80000"/>
              </a:lnSpc>
              <a:spcBef>
                <a:spcPts val="300"/>
              </a:spcBef>
              <a:spcAft>
                <a:spcPts val="300"/>
              </a:spcAft>
              <a:buBlip>
                <a:blip r:embed="rId3"/>
              </a:buBlip>
            </a:pPr>
            <a:r>
              <a:rPr lang="es-ES" sz="2000" dirty="0" smtClean="0">
                <a:solidFill>
                  <a:srgbClr val="0070C0"/>
                </a:solidFill>
              </a:rPr>
              <a:t>Una vez nombrado un participante, éste avanzará hacia la línea de </a:t>
            </a:r>
            <a:r>
              <a:rPr lang="es-ES" sz="2000" dirty="0" err="1" smtClean="0">
                <a:solidFill>
                  <a:srgbClr val="0070C0"/>
                </a:solidFill>
              </a:rPr>
              <a:t>presalida</a:t>
            </a:r>
            <a:r>
              <a:rPr lang="es-ES" sz="2000" dirty="0" smtClean="0">
                <a:solidFill>
                  <a:srgbClr val="0070C0"/>
                </a:solidFill>
              </a:rPr>
              <a:t> o pontón hasta que estén completamente ocupadas todas las posiciones.</a:t>
            </a:r>
          </a:p>
          <a:p>
            <a:pPr lvl="1" algn="just">
              <a:lnSpc>
                <a:spcPct val="80000"/>
              </a:lnSpc>
              <a:spcBef>
                <a:spcPts val="300"/>
              </a:spcBef>
              <a:spcAft>
                <a:spcPts val="300"/>
              </a:spcAft>
              <a:buBlip>
                <a:blip r:embed="rId3"/>
              </a:buBlip>
            </a:pPr>
            <a:r>
              <a:rPr lang="es-ES" sz="2000" dirty="0" smtClean="0">
                <a:solidFill>
                  <a:srgbClr val="0070C0"/>
                </a:solidFill>
              </a:rPr>
              <a:t>El resto de participantes se colocarán detrás de los participantes que ocupen totalmente la línea de pre-salida o pontón.</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Procedimiento de salida</a:t>
            </a:r>
            <a:endParaRPr lang="es-ES" sz="3600" cap="all" dirty="0">
              <a:solidFill>
                <a:srgbClr val="0070C0"/>
              </a:solidFill>
            </a:endParaRPr>
          </a:p>
        </p:txBody>
      </p:sp>
    </p:spTree>
    <p:extLst>
      <p:ext uri="{BB962C8B-B14F-4D97-AF65-F5344CB8AC3E}">
        <p14:creationId xmlns:p14="http://schemas.microsoft.com/office/powerpoint/2010/main" val="4094280416"/>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p3120035">
            <a:hlinkClick r:id="rId2"/>
          </p:cNvPr>
          <p:cNvPicPr>
            <a:picLocks noGrp="1" noChangeAspect="1" noChangeArrowheads="1"/>
          </p:cNvPicPr>
          <p:nvPr>
            <p:ph type="body" idx="4294967295"/>
          </p:nvPr>
        </p:nvPicPr>
        <p:blipFill>
          <a:blip r:embed="rId3" cstate="print"/>
          <a:srcRect/>
          <a:stretch>
            <a:fillRect/>
          </a:stretch>
        </p:blipFill>
        <p:spPr>
          <a:xfrm>
            <a:off x="1237857" y="909280"/>
            <a:ext cx="6718519" cy="5040000"/>
          </a:xfrm>
        </p:spPr>
      </p:pic>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Salida | alineación</a:t>
            </a:r>
            <a:endParaRPr lang="es-ES" sz="3600" cap="all" dirty="0">
              <a:solidFill>
                <a:srgbClr val="0070C0"/>
              </a:solidFill>
            </a:endParaRPr>
          </a:p>
        </p:txBody>
      </p:sp>
    </p:spTree>
    <p:extLst>
      <p:ext uri="{BB962C8B-B14F-4D97-AF65-F5344CB8AC3E}">
        <p14:creationId xmlns:p14="http://schemas.microsoft.com/office/powerpoint/2010/main" val="326951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Jorge\Pictures\Año 2013\2013 Alanya\IMG_03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2000" y="980728"/>
            <a:ext cx="6720000" cy="5040000"/>
          </a:xfrm>
          <a:prstGeom prst="rect">
            <a:avLst/>
          </a:prstGeom>
          <a:noFill/>
          <a:extLst>
            <a:ext uri="{909E8E84-426E-40DD-AFC4-6F175D3DCCD1}">
              <a14:hiddenFill xmlns:a14="http://schemas.microsoft.com/office/drawing/2010/main">
                <a:solidFill>
                  <a:srgbClr val="FFFFFF"/>
                </a:solidFill>
              </a14:hiddenFill>
            </a:ext>
          </a:extLst>
        </p:spPr>
      </p:pic>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Salida | organización salidas </a:t>
            </a:r>
            <a:r>
              <a:rPr lang="es-ES" sz="3600" cap="all" dirty="0" err="1" smtClean="0">
                <a:solidFill>
                  <a:srgbClr val="0070C0"/>
                </a:solidFill>
              </a:rPr>
              <a:t>ggee</a:t>
            </a:r>
            <a:endParaRPr lang="es-ES" sz="3600" cap="all" dirty="0">
              <a:solidFill>
                <a:srgbClr val="0070C0"/>
              </a:solidFill>
            </a:endParaRPr>
          </a:p>
        </p:txBody>
      </p:sp>
    </p:spTree>
    <p:extLst>
      <p:ext uri="{BB962C8B-B14F-4D97-AF65-F5344CB8AC3E}">
        <p14:creationId xmlns:p14="http://schemas.microsoft.com/office/powerpoint/2010/main" val="3654204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salida</a:t>
            </a:r>
            <a:endParaRPr lang="es-ES" sz="3600" cap="all" dirty="0">
              <a:solidFill>
                <a:srgbClr val="0070C0"/>
              </a:solidFill>
            </a:endParaRPr>
          </a:p>
        </p:txBody>
      </p:sp>
      <p:pic>
        <p:nvPicPr>
          <p:cNvPr id="5" name="Picture 2" descr="https://scontent.xx.fbcdn.net/hphotos-xfl1/v/t1.0-9/11960151_813467125437571_2383406103308857502_n.jpg?oh=d421e266448539095af61bb808bed5e2&amp;oe=563632C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9905" y="980728"/>
            <a:ext cx="7548204"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150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salida</a:t>
            </a:r>
            <a:endParaRPr lang="es-ES" sz="3600" cap="all" dirty="0">
              <a:solidFill>
                <a:srgbClr val="0070C0"/>
              </a:solidFill>
            </a:endParaRPr>
          </a:p>
        </p:txBody>
      </p:sp>
      <p:pic>
        <p:nvPicPr>
          <p:cNvPr id="6" name="Picture 2" descr="https://scontent.xx.fbcdn.net/hphotos-xfp1/v/t1.0-9/11846608_813467445437539_3362602261537617541_n.jpg?oh=98b4e253633846c12a4c8d670bec8722&amp;oe=566DA75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0219" y="1010753"/>
            <a:ext cx="7548205" cy="504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http://www.chateagratis.net/blog/wp-content/uploads/2009/08/interrogacio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8184" y="1252912"/>
            <a:ext cx="1877188" cy="234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4821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Jorge\Pictures\Año 2013\2103 Madrid WTS\CON_FIRMA\AGEMASTER\WTP_MADRID_2013_AGEMASTER_Yeray_Menendez_014_DSC756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584" y="1052736"/>
            <a:ext cx="7550562" cy="5040000"/>
          </a:xfrm>
          <a:prstGeom prst="rect">
            <a:avLst/>
          </a:prstGeom>
          <a:noFill/>
          <a:extLst>
            <a:ext uri="{909E8E84-426E-40DD-AFC4-6F175D3DCCD1}">
              <a14:hiddenFill xmlns:a14="http://schemas.microsoft.com/office/drawing/2010/main">
                <a:solidFill>
                  <a:srgbClr val="FFFFFF"/>
                </a:solidFill>
              </a14:hiddenFill>
            </a:ext>
          </a:extLst>
        </p:spPr>
      </p:pic>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Salida | orden = imagen</a:t>
            </a:r>
            <a:endParaRPr lang="es-ES" sz="3600" cap="all" dirty="0">
              <a:solidFill>
                <a:srgbClr val="0070C0"/>
              </a:solidFill>
            </a:endParaRPr>
          </a:p>
        </p:txBody>
      </p:sp>
    </p:spTree>
    <p:extLst>
      <p:ext uri="{BB962C8B-B14F-4D97-AF65-F5344CB8AC3E}">
        <p14:creationId xmlns:p14="http://schemas.microsoft.com/office/powerpoint/2010/main" val="4054752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Jorge\Pictures\Año 2013\2013 Palamos\con_firma\AGEMASTER\101_BTP_PALAMOS_AGEMASTER_JR_NAVARRO_063__DSC158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7863" y="980728"/>
            <a:ext cx="7550561" cy="5040000"/>
          </a:xfrm>
          <a:prstGeom prst="rect">
            <a:avLst/>
          </a:prstGeom>
          <a:noFill/>
          <a:extLst>
            <a:ext uri="{909E8E84-426E-40DD-AFC4-6F175D3DCCD1}">
              <a14:hiddenFill xmlns:a14="http://schemas.microsoft.com/office/drawing/2010/main">
                <a:solidFill>
                  <a:srgbClr val="FFFFFF"/>
                </a:solidFill>
              </a14:hiddenFill>
            </a:ext>
          </a:ex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salida</a:t>
            </a:r>
            <a:endParaRPr lang="es-ES" sz="3600" cap="all" dirty="0">
              <a:solidFill>
                <a:srgbClr val="0070C0"/>
              </a:solidFill>
            </a:endParaRPr>
          </a:p>
        </p:txBody>
      </p:sp>
    </p:spTree>
    <p:extLst>
      <p:ext uri="{BB962C8B-B14F-4D97-AF65-F5344CB8AC3E}">
        <p14:creationId xmlns:p14="http://schemas.microsoft.com/office/powerpoint/2010/main" val="1627234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0000" y="972000"/>
            <a:ext cx="8784000" cy="5040000"/>
          </a:xfrm>
        </p:spPr>
        <p:txBody>
          <a:bodyPr anchor="ctr" anchorCtr="0"/>
          <a:lstStyle/>
          <a:p>
            <a:pPr marL="0" indent="0" algn="just">
              <a:spcBef>
                <a:spcPts val="600"/>
              </a:spcBef>
              <a:spcAft>
                <a:spcPts val="600"/>
              </a:spcAft>
              <a:buNone/>
            </a:pPr>
            <a:r>
              <a:rPr lang="es-ES_tradnl" sz="2800" dirty="0" smtClean="0">
                <a:solidFill>
                  <a:srgbClr val="0070C0"/>
                </a:solidFill>
              </a:rPr>
              <a:t>Un atleta será definido como “finalizado” en el momento que cualquier parte del torso, sin incluir la cabeza, cuello, hombros, brazos o piernas, cruza la línea de meta. La cinta de meta será sujetada a ambos extremos por los oficiales de llegada, quienes decidirán el orden de entrada en meta</a:t>
            </a:r>
          </a:p>
          <a:p>
            <a:pPr marL="0" indent="0" algn="just">
              <a:spcBef>
                <a:spcPts val="600"/>
              </a:spcBef>
              <a:spcAft>
                <a:spcPts val="600"/>
              </a:spcAft>
              <a:buNone/>
            </a:pPr>
            <a:endParaRPr lang="es-ES_tradnl" sz="2800" dirty="0" smtClean="0">
              <a:solidFill>
                <a:srgbClr val="0070C0"/>
              </a:solidFill>
            </a:endParaRPr>
          </a:p>
          <a:p>
            <a:pPr algn="just">
              <a:spcBef>
                <a:spcPts val="600"/>
              </a:spcBef>
              <a:spcAft>
                <a:spcPts val="600"/>
              </a:spcAft>
            </a:pPr>
            <a:endParaRPr lang="es-ES" sz="2800" dirty="0">
              <a:solidFill>
                <a:srgbClr val="0070C0"/>
              </a:solidFill>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Definición de llegada</a:t>
            </a:r>
            <a:endParaRPr lang="es-ES" sz="3600" cap="all" dirty="0">
              <a:solidFill>
                <a:srgbClr val="0070C0"/>
              </a:solidFill>
            </a:endParaRPr>
          </a:p>
        </p:txBody>
      </p:sp>
    </p:spTree>
    <p:extLst>
      <p:ext uri="{BB962C8B-B14F-4D97-AF65-F5344CB8AC3E}">
        <p14:creationId xmlns:p14="http://schemas.microsoft.com/office/powerpoint/2010/main" val="4205159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80000" y="972000"/>
            <a:ext cx="8784000" cy="5040000"/>
          </a:xfrm>
          <a:prstGeom prst="rect">
            <a:avLst/>
          </a:prstGeom>
        </p:spPr>
        <p:txBody>
          <a:bodyPr vert="horz" lIns="91440" tIns="45720" rIns="91440" bIns="45720" rtlCol="0" anchor="ctr" anchorCtr="0">
            <a:normAutofit/>
          </a:bodyPr>
          <a:lstStyle/>
          <a:p>
            <a:pPr marL="342900" marR="0" lvl="0" indent="-342900" algn="just" defTabSz="914400" rtl="0" eaLnBrk="1" fontAlgn="auto" latinLnBrk="0" hangingPunct="1">
              <a:lnSpc>
                <a:spcPct val="80000"/>
              </a:lnSpc>
              <a:spcBef>
                <a:spcPts val="600"/>
              </a:spcBef>
              <a:spcAft>
                <a:spcPts val="600"/>
              </a:spcAft>
              <a:buClrTx/>
              <a:buSzTx/>
              <a:buFont typeface="Arial" pitchFamily="34" charset="0"/>
              <a:buBlip>
                <a:blip r:embed="rId3"/>
              </a:buBlip>
              <a:tabLst/>
              <a:defRPr/>
            </a:pPr>
            <a:r>
              <a:rPr lang="es-ES" sz="2400" dirty="0" smtClean="0">
                <a:solidFill>
                  <a:srgbClr val="0070C0"/>
                </a:solidFill>
                <a:latin typeface="Impact" pitchFamily="34" charset="0"/>
              </a:rPr>
              <a:t>En caso de que se produjera una llegada al sprint, será el Juez Arbitro el que decida quién es el ganador, pudiendo usar para ello la tecnología disponible (foto </a:t>
            </a:r>
            <a:r>
              <a:rPr lang="es-ES" sz="2400" dirty="0" err="1" smtClean="0">
                <a:solidFill>
                  <a:srgbClr val="0070C0"/>
                </a:solidFill>
                <a:latin typeface="Impact" pitchFamily="34" charset="0"/>
              </a:rPr>
              <a:t>finish</a:t>
            </a:r>
            <a:r>
              <a:rPr lang="es-ES" sz="2400" dirty="0" smtClean="0">
                <a:solidFill>
                  <a:srgbClr val="0070C0"/>
                </a:solidFill>
                <a:latin typeface="Impact" pitchFamily="34" charset="0"/>
              </a:rPr>
              <a:t>, video, etc.)</a:t>
            </a:r>
          </a:p>
          <a:p>
            <a:pPr marL="342900" marR="0" lvl="0" indent="-342900" algn="just" defTabSz="914400" rtl="0" eaLnBrk="1" fontAlgn="auto" latinLnBrk="0" hangingPunct="1">
              <a:lnSpc>
                <a:spcPct val="80000"/>
              </a:lnSpc>
              <a:spcBef>
                <a:spcPts val="600"/>
              </a:spcBef>
              <a:spcAft>
                <a:spcPts val="600"/>
              </a:spcAft>
              <a:buClrTx/>
              <a:buSzTx/>
              <a:buFont typeface="Arial" pitchFamily="34" charset="0"/>
              <a:buBlip>
                <a:blip r:embed="rId3"/>
              </a:buBlip>
              <a:tabLst/>
              <a:defRPr/>
            </a:pPr>
            <a:r>
              <a:rPr lang="es-ES_tradnl" sz="2400" dirty="0" smtClean="0">
                <a:solidFill>
                  <a:srgbClr val="0070C0"/>
                </a:solidFill>
                <a:latin typeface="Impact" pitchFamily="34" charset="0"/>
              </a:rPr>
              <a:t>Un atleta será definido como “finalizado” en el momento que cualquier parte del torso, sin incluir la cabeza, cuello, hombros, brazos o piernas, cruza la línea de meta</a:t>
            </a:r>
            <a:r>
              <a:rPr lang="es-ES" sz="2400" dirty="0" smtClean="0">
                <a:solidFill>
                  <a:srgbClr val="0070C0"/>
                </a:solidFill>
                <a:latin typeface="Impact" pitchFamily="34" charset="0"/>
              </a:rPr>
              <a:t>.</a:t>
            </a:r>
          </a:p>
          <a:p>
            <a:pPr marL="342900" marR="0" lvl="0" indent="-342900" algn="just" defTabSz="914400" rtl="0" eaLnBrk="1" fontAlgn="auto" latinLnBrk="0" hangingPunct="1">
              <a:lnSpc>
                <a:spcPct val="80000"/>
              </a:lnSpc>
              <a:spcBef>
                <a:spcPts val="600"/>
              </a:spcBef>
              <a:spcAft>
                <a:spcPts val="600"/>
              </a:spcAft>
              <a:buClrTx/>
              <a:buSzTx/>
              <a:buFont typeface="Arial" pitchFamily="34" charset="0"/>
              <a:buBlip>
                <a:blip r:embed="rId3"/>
              </a:buBlip>
              <a:tabLst/>
              <a:defRPr/>
            </a:pPr>
            <a:r>
              <a:rPr lang="es-ES_tradnl" sz="2400" dirty="0" smtClean="0">
                <a:solidFill>
                  <a:srgbClr val="0070C0"/>
                </a:solidFill>
                <a:latin typeface="Impact" pitchFamily="34" charset="0"/>
              </a:rPr>
              <a:t>La cinta de meta será sujetada a ambos extremos por los oficiales de llegada, quienes decidirán el orden de entrada en meta</a:t>
            </a:r>
            <a:r>
              <a:rPr lang="es-ES" sz="2400" dirty="0" smtClean="0">
                <a:solidFill>
                  <a:srgbClr val="0070C0"/>
                </a:solidFill>
                <a:latin typeface="Impact" pitchFamily="34" charset="0"/>
              </a:rPr>
              <a:t>. </a:t>
            </a:r>
          </a:p>
          <a:p>
            <a:pPr marL="342900" marR="0" lvl="0" indent="-342900" algn="just" defTabSz="914400" rtl="0" eaLnBrk="1" fontAlgn="auto" latinLnBrk="0" hangingPunct="1">
              <a:lnSpc>
                <a:spcPct val="80000"/>
              </a:lnSpc>
              <a:spcBef>
                <a:spcPts val="600"/>
              </a:spcBef>
              <a:spcAft>
                <a:spcPts val="600"/>
              </a:spcAft>
              <a:buClrTx/>
              <a:buSzTx/>
              <a:buFont typeface="Arial" pitchFamily="34" charset="0"/>
              <a:buBlip>
                <a:blip r:embed="rId3"/>
              </a:buBlip>
              <a:tabLst/>
              <a:defRPr/>
            </a:pPr>
            <a:r>
              <a:rPr lang="es-ES" sz="2400" dirty="0" smtClean="0">
                <a:solidFill>
                  <a:srgbClr val="0070C0"/>
                </a:solidFill>
                <a:latin typeface="Impact" pitchFamily="34" charset="0"/>
              </a:rPr>
              <a:t>Solo se pondrá la cinta de meta exclusivamente en las carreras donde se decida un ganador y/o ganadora absoluto de la competición.</a:t>
            </a:r>
          </a:p>
          <a:p>
            <a:pPr marL="342900" marR="0" lvl="0" indent="-342900" algn="just" defTabSz="914400" rtl="0" eaLnBrk="1" fontAlgn="auto" latinLnBrk="0" hangingPunct="1">
              <a:lnSpc>
                <a:spcPct val="80000"/>
              </a:lnSpc>
              <a:spcBef>
                <a:spcPts val="600"/>
              </a:spcBef>
              <a:spcAft>
                <a:spcPts val="600"/>
              </a:spcAft>
              <a:buClrTx/>
              <a:buSzTx/>
              <a:buFont typeface="Arial" pitchFamily="34" charset="0"/>
              <a:buBlip>
                <a:blip r:embed="rId3"/>
              </a:buBlip>
              <a:tabLst/>
              <a:defRPr/>
            </a:pPr>
            <a:r>
              <a:rPr lang="es-ES" sz="2400" dirty="0" smtClean="0">
                <a:solidFill>
                  <a:srgbClr val="0070C0"/>
                </a:solidFill>
                <a:latin typeface="Impact" pitchFamily="34" charset="0"/>
              </a:rPr>
              <a:t>La cinta de meta deberá ser colocada de manera que el logo principal que lleve impreso quede centrado respecto a ambos lados del arco de meta.</a:t>
            </a:r>
            <a:endParaRPr kumimoji="0" lang="es-ES" sz="2000" b="0" i="0" u="none" strike="noStrike" kern="1200" cap="none" spc="0" normalizeH="0" baseline="0" noProof="0" dirty="0" smtClean="0">
              <a:ln>
                <a:noFill/>
              </a:ln>
              <a:solidFill>
                <a:srgbClr val="0070C0"/>
              </a:solidFill>
              <a:effectLst/>
              <a:uLnTx/>
              <a:uFillTx/>
              <a:latin typeface="Impact" panose="020B0806030902050204" pitchFamily="34" charset="0"/>
              <a:ea typeface="+mn-ea"/>
              <a:cs typeface="+mn-cs"/>
            </a:endParaRPr>
          </a:p>
        </p:txBody>
      </p:sp>
      <p:sp>
        <p:nvSpPr>
          <p:cNvPr id="6"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meta</a:t>
            </a:r>
            <a:endParaRPr lang="es-ES" sz="3600" cap="all" dirty="0">
              <a:solidFill>
                <a:srgbClr val="0070C0"/>
              </a:solidFill>
            </a:endParaRPr>
          </a:p>
        </p:txBody>
      </p:sp>
    </p:spTree>
    <p:extLst>
      <p:ext uri="{BB962C8B-B14F-4D97-AF65-F5344CB8AC3E}">
        <p14:creationId xmlns:p14="http://schemas.microsoft.com/office/powerpoint/2010/main" val="2847701195"/>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2" cstate="print"/>
          <a:srcRect/>
          <a:stretch>
            <a:fillRect/>
          </a:stretch>
        </p:blipFill>
        <p:spPr bwMode="auto">
          <a:xfrm>
            <a:off x="0" y="0"/>
            <a:ext cx="4548188" cy="6858000"/>
          </a:xfrm>
          <a:prstGeom prst="rect">
            <a:avLst/>
          </a:prstGeom>
          <a:noFill/>
          <a:ln w="9525">
            <a:noFill/>
            <a:miter lim="800000"/>
            <a:headEnd/>
            <a:tailEnd/>
          </a:ln>
        </p:spPr>
      </p:pic>
      <p:pic>
        <p:nvPicPr>
          <p:cNvPr id="92163" name="Picture 3"/>
          <p:cNvPicPr>
            <a:picLocks noChangeAspect="1" noChangeArrowheads="1"/>
          </p:cNvPicPr>
          <p:nvPr/>
        </p:nvPicPr>
        <p:blipFill>
          <a:blip r:embed="rId3" cstate="print"/>
          <a:srcRect/>
          <a:stretch>
            <a:fillRect/>
          </a:stretch>
        </p:blipFill>
        <p:spPr bwMode="auto">
          <a:xfrm>
            <a:off x="3648075" y="357188"/>
            <a:ext cx="5495925" cy="5715000"/>
          </a:xfrm>
          <a:prstGeom prst="rect">
            <a:avLst/>
          </a:prstGeom>
          <a:noFill/>
          <a:ln w="9525">
            <a:noFill/>
            <a:miter lim="800000"/>
            <a:headEnd/>
            <a:tailEnd/>
          </a:ln>
        </p:spPr>
      </p:pic>
    </p:spTree>
    <p:extLst>
      <p:ext uri="{BB962C8B-B14F-4D97-AF65-F5344CB8AC3E}">
        <p14:creationId xmlns:p14="http://schemas.microsoft.com/office/powerpoint/2010/main" val="254401303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10"/>
          <p:cNvPicPr>
            <a:picLocks noChangeAspect="1" noChangeArrowheads="1"/>
          </p:cNvPicPr>
          <p:nvPr/>
        </p:nvPicPr>
        <p:blipFill>
          <a:blip r:embed="rId3" cstate="print"/>
          <a:srcRect/>
          <a:stretch>
            <a:fillRect/>
          </a:stretch>
        </p:blipFill>
        <p:spPr bwMode="auto">
          <a:xfrm>
            <a:off x="4714876" y="1285860"/>
            <a:ext cx="4006850" cy="4319588"/>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357189" y="1285860"/>
            <a:ext cx="4357687" cy="4319588"/>
          </a:xfrm>
          <a:prstGeom prst="rect">
            <a:avLst/>
          </a:prstGeom>
          <a:noFill/>
          <a:ln w="9525">
            <a:noFill/>
            <a:miter lim="800000"/>
            <a:headEnd/>
            <a:tailEnd/>
          </a:ln>
        </p:spPr>
      </p:pic>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meta</a:t>
            </a:r>
            <a:endParaRPr lang="es-ES" sz="3600" cap="all" dirty="0">
              <a:solidFill>
                <a:srgbClr val="0070C0"/>
              </a:solidFill>
            </a:endParaRPr>
          </a:p>
        </p:txBody>
      </p:sp>
    </p:spTree>
    <p:extLst>
      <p:ext uri="{BB962C8B-B14F-4D97-AF65-F5344CB8AC3E}">
        <p14:creationId xmlns:p14="http://schemas.microsoft.com/office/powerpoint/2010/main" val="584768885"/>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712305" y="188640"/>
            <a:ext cx="4429124" cy="1143000"/>
          </a:xfrm>
        </p:spPr>
        <p:txBody>
          <a:bodyPr>
            <a:normAutofit fontScale="90000"/>
          </a:bodyPr>
          <a:lstStyle/>
          <a:p>
            <a:r>
              <a:rPr lang="es-ES" dirty="0" smtClean="0">
                <a:solidFill>
                  <a:srgbClr val="0070C0"/>
                </a:solidFill>
              </a:rPr>
              <a:t>RO.6.Acta de Anotación</a:t>
            </a:r>
            <a:endParaRPr lang="es-ES" dirty="0">
              <a:solidFill>
                <a:srgbClr val="0070C0"/>
              </a:solidFill>
            </a:endParaRPr>
          </a:p>
        </p:txBody>
      </p:sp>
      <p:pic>
        <p:nvPicPr>
          <p:cNvPr id="5" name="4 Imagen" descr="RO.6.2010 Acta de Anotacion_Página_1.jpg"/>
          <p:cNvPicPr>
            <a:picLocks noChangeAspect="1"/>
          </p:cNvPicPr>
          <p:nvPr/>
        </p:nvPicPr>
        <p:blipFill>
          <a:blip r:embed="rId2" cstate="print"/>
          <a:stretch>
            <a:fillRect/>
          </a:stretch>
        </p:blipFill>
        <p:spPr>
          <a:xfrm>
            <a:off x="0" y="0"/>
            <a:ext cx="4849946" cy="6858000"/>
          </a:xfrm>
          <a:prstGeom prst="rect">
            <a:avLst/>
          </a:prstGeom>
        </p:spPr>
      </p:pic>
    </p:spTree>
    <p:extLst>
      <p:ext uri="{BB962C8B-B14F-4D97-AF65-F5344CB8AC3E}">
        <p14:creationId xmlns:p14="http://schemas.microsoft.com/office/powerpoint/2010/main" val="3968750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type="body" idx="4294967295"/>
          </p:nvPr>
        </p:nvSpPr>
        <p:spPr>
          <a:xfrm>
            <a:off x="180000" y="972000"/>
            <a:ext cx="8784000" cy="5040000"/>
          </a:xfrm>
          <a:noFill/>
        </p:spPr>
        <p:txBody>
          <a:bodyPr anchor="ctr" anchorCtr="0">
            <a:normAutofit/>
          </a:bodyPr>
          <a:lstStyle/>
          <a:p>
            <a:pPr algn="just">
              <a:buBlip>
                <a:blip r:embed="rId2"/>
              </a:buBlip>
            </a:pPr>
            <a:r>
              <a:rPr lang="es-ES" dirty="0" smtClean="0">
                <a:solidFill>
                  <a:srgbClr val="0070C0"/>
                </a:solidFill>
              </a:rPr>
              <a:t>Conviene matizar y separar dos conceptos:</a:t>
            </a:r>
          </a:p>
          <a:p>
            <a:pPr lvl="1" algn="just">
              <a:buBlip>
                <a:blip r:embed="rId2"/>
              </a:buBlip>
            </a:pPr>
            <a:r>
              <a:rPr lang="es-ES" sz="2400" dirty="0" smtClean="0">
                <a:solidFill>
                  <a:srgbClr val="0070C0"/>
                </a:solidFill>
              </a:rPr>
              <a:t>CRONOMETRAJE: Entendemos por cronometraje, todo el proceso de captura de tiempos, esta captura se puede producir de dos maneras:</a:t>
            </a:r>
          </a:p>
          <a:p>
            <a:pPr lvl="2" algn="just">
              <a:buBlip>
                <a:blip r:embed="rId2"/>
              </a:buBlip>
            </a:pPr>
            <a:r>
              <a:rPr lang="es-ES" sz="1800" dirty="0" smtClean="0">
                <a:solidFill>
                  <a:srgbClr val="0070C0"/>
                </a:solidFill>
              </a:rPr>
              <a:t>MANUAL: Cuando son los propios oficiales las que con los cronómetros hacen las tomas oficiales de tiempos y dorsales</a:t>
            </a:r>
          </a:p>
          <a:p>
            <a:pPr lvl="2" algn="just">
              <a:buBlip>
                <a:blip r:embed="rId2"/>
              </a:buBlip>
            </a:pPr>
            <a:r>
              <a:rPr lang="es-ES" sz="1800" dirty="0" smtClean="0">
                <a:solidFill>
                  <a:srgbClr val="0070C0"/>
                </a:solidFill>
              </a:rPr>
              <a:t>ELECTRONICA o CHIP: Cuando los tiempos son capturados por los chips</a:t>
            </a:r>
          </a:p>
          <a:p>
            <a:pPr lvl="2" algn="just">
              <a:buNone/>
            </a:pPr>
            <a:endParaRPr lang="es-ES" sz="1800" dirty="0" smtClean="0">
              <a:solidFill>
                <a:srgbClr val="0070C0"/>
              </a:solidFill>
            </a:endParaRPr>
          </a:p>
          <a:p>
            <a:pPr lvl="1" algn="just">
              <a:buBlip>
                <a:blip r:embed="rId2"/>
              </a:buBlip>
            </a:pPr>
            <a:r>
              <a:rPr lang="es-ES" sz="2400" dirty="0" smtClean="0">
                <a:solidFill>
                  <a:srgbClr val="0070C0"/>
                </a:solidFill>
              </a:rPr>
              <a:t>RESULTADOS: Es el resultado del tratamiento de los datos capturados anteriormente, para producir los resultados o clasificaciones que se necesiten de la competición que tenemos entre manos</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Cronometraje y resultados</a:t>
            </a:r>
            <a:endParaRPr lang="es-ES" sz="3600" cap="all" dirty="0">
              <a:solidFill>
                <a:srgbClr val="0070C0"/>
              </a:solidFill>
            </a:endParaRPr>
          </a:p>
        </p:txBody>
      </p:sp>
    </p:spTree>
    <p:extLst>
      <p:ext uri="{BB962C8B-B14F-4D97-AF65-F5344CB8AC3E}">
        <p14:creationId xmlns:p14="http://schemas.microsoft.com/office/powerpoint/2010/main" val="478374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4294967295"/>
          </p:nvPr>
        </p:nvSpPr>
        <p:spPr>
          <a:xfrm>
            <a:off x="180000" y="972000"/>
            <a:ext cx="8784000" cy="5040000"/>
          </a:xfrm>
          <a:noFill/>
        </p:spPr>
        <p:txBody>
          <a:bodyPr anchor="ctr" anchorCtr="0">
            <a:normAutofit/>
          </a:bodyPr>
          <a:lstStyle/>
          <a:p>
            <a:pPr lvl="1" algn="just">
              <a:lnSpc>
                <a:spcPct val="90000"/>
              </a:lnSpc>
              <a:spcBef>
                <a:spcPts val="600"/>
              </a:spcBef>
              <a:spcAft>
                <a:spcPts val="600"/>
              </a:spcAft>
              <a:buBlip>
                <a:blip r:embed="rId2"/>
              </a:buBlip>
            </a:pPr>
            <a:r>
              <a:rPr lang="es-ES" sz="2400" dirty="0" smtClean="0">
                <a:effectLst/>
              </a:rPr>
              <a:t>Los resultados nos llegarán por dos vías:</a:t>
            </a:r>
          </a:p>
          <a:p>
            <a:pPr lvl="2" algn="just">
              <a:lnSpc>
                <a:spcPct val="90000"/>
              </a:lnSpc>
              <a:spcBef>
                <a:spcPts val="300"/>
              </a:spcBef>
              <a:spcAft>
                <a:spcPts val="300"/>
              </a:spcAft>
              <a:buBlip>
                <a:blip r:embed="rId2"/>
              </a:buBlip>
            </a:pPr>
            <a:r>
              <a:rPr lang="es-ES" sz="1800" dirty="0" smtClean="0"/>
              <a:t>Cronometraje manual: En cuyo caso, el informático habrá tratado todas las tomas manuales en una aplicación informática, y habrá producido unos resultados</a:t>
            </a:r>
          </a:p>
          <a:p>
            <a:pPr lvl="2" algn="just">
              <a:lnSpc>
                <a:spcPct val="90000"/>
              </a:lnSpc>
              <a:spcBef>
                <a:spcPts val="300"/>
              </a:spcBef>
              <a:spcAft>
                <a:spcPts val="300"/>
              </a:spcAft>
              <a:buBlip>
                <a:blip r:embed="rId2"/>
              </a:buBlip>
            </a:pPr>
            <a:r>
              <a:rPr lang="es-ES" sz="1800" dirty="0" smtClean="0">
                <a:effectLst/>
              </a:rPr>
              <a:t>Cronometraje con chip: En cuyo caso, los datos recibidos, son recogidos directamente por los equipos informáticos para su tratamiento</a:t>
            </a:r>
            <a:endParaRPr lang="es-ES" sz="1800" dirty="0" smtClean="0"/>
          </a:p>
          <a:p>
            <a:pPr lvl="1" algn="just">
              <a:lnSpc>
                <a:spcPct val="90000"/>
              </a:lnSpc>
              <a:spcBef>
                <a:spcPts val="600"/>
              </a:spcBef>
              <a:spcAft>
                <a:spcPts val="600"/>
              </a:spcAft>
              <a:buBlip>
                <a:blip r:embed="rId2"/>
              </a:buBlip>
            </a:pPr>
            <a:r>
              <a:rPr lang="es-ES" sz="2400" dirty="0" smtClean="0">
                <a:effectLst/>
              </a:rPr>
              <a:t>En cualquiera de los casos, lo primero que hay que hacer es puntear la primera clasificación provisional, con el acta manual escrita por los oficiales de llegada, con el objetivo de depurar posibles errores</a:t>
            </a:r>
          </a:p>
          <a:p>
            <a:pPr lvl="1" algn="just">
              <a:lnSpc>
                <a:spcPct val="90000"/>
              </a:lnSpc>
              <a:spcBef>
                <a:spcPts val="600"/>
              </a:spcBef>
              <a:spcAft>
                <a:spcPts val="600"/>
              </a:spcAft>
              <a:buBlip>
                <a:blip r:embed="rId2"/>
              </a:buBlip>
            </a:pPr>
            <a:r>
              <a:rPr lang="es-ES" sz="2400" dirty="0" smtClean="0"/>
              <a:t>En el caso de empates a tiempos en capturas con chip,  siempre prevalece el tiempo del chip, con la excepción de las posiciones de pódium donde el Juez Arbitro tiene la última decisión</a:t>
            </a:r>
            <a:endParaRPr lang="es-ES" sz="2400" dirty="0" smtClean="0">
              <a:effectLst/>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a:t>
            </a:r>
            <a:endParaRPr lang="es-ES" sz="3600" cap="all" dirty="0">
              <a:solidFill>
                <a:srgbClr val="0070C0"/>
              </a:solidFill>
            </a:endParaRPr>
          </a:p>
        </p:txBody>
      </p:sp>
    </p:spTree>
    <p:extLst>
      <p:ext uri="{BB962C8B-B14F-4D97-AF65-F5344CB8AC3E}">
        <p14:creationId xmlns:p14="http://schemas.microsoft.com/office/powerpoint/2010/main" val="2115361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910" t="16667" r="15666" b="6250"/>
          <a:stretch/>
        </p:blipFill>
        <p:spPr bwMode="auto">
          <a:xfrm>
            <a:off x="347903" y="980727"/>
            <a:ext cx="8280920" cy="54028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Muestra de resultados</a:t>
            </a:r>
            <a:endParaRPr lang="es-ES" sz="3600" cap="all" dirty="0">
              <a:solidFill>
                <a:srgbClr val="0070C0"/>
              </a:solidFill>
            </a:endParaRPr>
          </a:p>
        </p:txBody>
      </p:sp>
    </p:spTree>
    <p:extLst>
      <p:ext uri="{BB962C8B-B14F-4D97-AF65-F5344CB8AC3E}">
        <p14:creationId xmlns:p14="http://schemas.microsoft.com/office/powerpoint/2010/main" val="3776980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921" t="15626" r="16252" b="14740"/>
          <a:stretch/>
        </p:blipFill>
        <p:spPr bwMode="auto">
          <a:xfrm>
            <a:off x="251520" y="1052736"/>
            <a:ext cx="8564880" cy="50938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Muestra de resultados</a:t>
            </a:r>
            <a:endParaRPr lang="es-ES" sz="3600" cap="all" dirty="0">
              <a:solidFill>
                <a:srgbClr val="0070C0"/>
              </a:solidFill>
            </a:endParaRPr>
          </a:p>
        </p:txBody>
      </p:sp>
    </p:spTree>
    <p:extLst>
      <p:ext uri="{BB962C8B-B14F-4D97-AF65-F5344CB8AC3E}">
        <p14:creationId xmlns:p14="http://schemas.microsoft.com/office/powerpoint/2010/main" val="4159229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extLst>
              <p:ext uri="{D42A27DB-BD31-4B8C-83A1-F6EECF244321}">
                <p14:modId xmlns:p14="http://schemas.microsoft.com/office/powerpoint/2010/main" val="2572064224"/>
              </p:ext>
            </p:extLst>
          </p:nvPr>
        </p:nvGraphicFramePr>
        <p:xfrm>
          <a:off x="214282" y="1196752"/>
          <a:ext cx="8786874" cy="748305"/>
        </p:xfrm>
        <a:graphic>
          <a:graphicData uri="http://schemas.openxmlformats.org/drawingml/2006/table">
            <a:tbl>
              <a:tblPr/>
              <a:tblGrid>
                <a:gridCol w="357191">
                  <a:extLst>
                    <a:ext uri="{9D8B030D-6E8A-4147-A177-3AD203B41FA5}">
                      <a16:colId xmlns:a16="http://schemas.microsoft.com/office/drawing/2014/main" val="20000"/>
                    </a:ext>
                  </a:extLst>
                </a:gridCol>
                <a:gridCol w="357190">
                  <a:extLst>
                    <a:ext uri="{9D8B030D-6E8A-4147-A177-3AD203B41FA5}">
                      <a16:colId xmlns:a16="http://schemas.microsoft.com/office/drawing/2014/main" val="20001"/>
                    </a:ext>
                  </a:extLst>
                </a:gridCol>
                <a:gridCol w="1071570">
                  <a:extLst>
                    <a:ext uri="{9D8B030D-6E8A-4147-A177-3AD203B41FA5}">
                      <a16:colId xmlns:a16="http://schemas.microsoft.com/office/drawing/2014/main" val="20002"/>
                    </a:ext>
                  </a:extLst>
                </a:gridCol>
                <a:gridCol w="1002978">
                  <a:extLst>
                    <a:ext uri="{9D8B030D-6E8A-4147-A177-3AD203B41FA5}">
                      <a16:colId xmlns:a16="http://schemas.microsoft.com/office/drawing/2014/main" val="20003"/>
                    </a:ext>
                  </a:extLst>
                </a:gridCol>
                <a:gridCol w="701601">
                  <a:extLst>
                    <a:ext uri="{9D8B030D-6E8A-4147-A177-3AD203B41FA5}">
                      <a16:colId xmlns:a16="http://schemas.microsoft.com/office/drawing/2014/main" val="20004"/>
                    </a:ext>
                  </a:extLst>
                </a:gridCol>
                <a:gridCol w="674137">
                  <a:extLst>
                    <a:ext uri="{9D8B030D-6E8A-4147-A177-3AD203B41FA5}">
                      <a16:colId xmlns:a16="http://schemas.microsoft.com/office/drawing/2014/main" val="20005"/>
                    </a:ext>
                  </a:extLst>
                </a:gridCol>
                <a:gridCol w="651041">
                  <a:extLst>
                    <a:ext uri="{9D8B030D-6E8A-4147-A177-3AD203B41FA5}">
                      <a16:colId xmlns:a16="http://schemas.microsoft.com/office/drawing/2014/main" val="20006"/>
                    </a:ext>
                  </a:extLst>
                </a:gridCol>
                <a:gridCol w="674137">
                  <a:extLst>
                    <a:ext uri="{9D8B030D-6E8A-4147-A177-3AD203B41FA5}">
                      <a16:colId xmlns:a16="http://schemas.microsoft.com/office/drawing/2014/main" val="20007"/>
                    </a:ext>
                  </a:extLst>
                </a:gridCol>
                <a:gridCol w="652290">
                  <a:extLst>
                    <a:ext uri="{9D8B030D-6E8A-4147-A177-3AD203B41FA5}">
                      <a16:colId xmlns:a16="http://schemas.microsoft.com/office/drawing/2014/main" val="20008"/>
                    </a:ext>
                  </a:extLst>
                </a:gridCol>
                <a:gridCol w="667894">
                  <a:extLst>
                    <a:ext uri="{9D8B030D-6E8A-4147-A177-3AD203B41FA5}">
                      <a16:colId xmlns:a16="http://schemas.microsoft.com/office/drawing/2014/main" val="20009"/>
                    </a:ext>
                  </a:extLst>
                </a:gridCol>
                <a:gridCol w="654163">
                  <a:extLst>
                    <a:ext uri="{9D8B030D-6E8A-4147-A177-3AD203B41FA5}">
                      <a16:colId xmlns:a16="http://schemas.microsoft.com/office/drawing/2014/main" val="20010"/>
                    </a:ext>
                  </a:extLst>
                </a:gridCol>
                <a:gridCol w="666024">
                  <a:extLst>
                    <a:ext uri="{9D8B030D-6E8A-4147-A177-3AD203B41FA5}">
                      <a16:colId xmlns:a16="http://schemas.microsoft.com/office/drawing/2014/main" val="20011"/>
                    </a:ext>
                  </a:extLst>
                </a:gridCol>
                <a:gridCol w="656658">
                  <a:extLst>
                    <a:ext uri="{9D8B030D-6E8A-4147-A177-3AD203B41FA5}">
                      <a16:colId xmlns:a16="http://schemas.microsoft.com/office/drawing/2014/main" val="20012"/>
                    </a:ext>
                  </a:extLst>
                </a:gridCol>
              </a:tblGrid>
              <a:tr h="249435">
                <a:tc>
                  <a:txBody>
                    <a:bodyPr/>
                    <a:lstStyle/>
                    <a:p>
                      <a:pPr algn="ctr">
                        <a:spcAft>
                          <a:spcPts val="0"/>
                        </a:spcAft>
                      </a:pPr>
                      <a:r>
                        <a:rPr lang="es-ES" sz="1200" b="1" dirty="0">
                          <a:latin typeface="Arial Narrow"/>
                          <a:ea typeface="Times New Roman"/>
                          <a:cs typeface="Times New Roman"/>
                        </a:rPr>
                        <a:t>Pos</a:t>
                      </a:r>
                      <a:endParaRPr lang="es-ES" sz="1200" dirty="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Nº</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Nombre</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Club</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Categoría</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Natación</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Pos Nat</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Ciclismo</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Pos Cicl</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Carrera</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Pos Car</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Meta</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b="1">
                          <a:latin typeface="Arial Narrow"/>
                          <a:ea typeface="Times New Roman"/>
                          <a:cs typeface="Times New Roman"/>
                        </a:rPr>
                        <a:t>Difer</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9435">
                <a:tc>
                  <a:txBody>
                    <a:bodyPr/>
                    <a:lstStyle/>
                    <a:p>
                      <a:pPr algn="ctr">
                        <a:spcAft>
                          <a:spcPts val="0"/>
                        </a:spcAft>
                      </a:pPr>
                      <a:r>
                        <a:rPr lang="es-ES" sz="1200" dirty="0">
                          <a:latin typeface="Arial Narrow"/>
                          <a:ea typeface="Times New Roman"/>
                          <a:cs typeface="Times New Roman"/>
                        </a:rPr>
                        <a:t>1</a:t>
                      </a:r>
                      <a:endParaRPr lang="es-ES" sz="1200" dirty="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dirty="0">
                          <a:latin typeface="Arial Narrow"/>
                          <a:ea typeface="Times New Roman"/>
                          <a:cs typeface="Times New Roman"/>
                        </a:rPr>
                        <a:t>9</a:t>
                      </a:r>
                      <a:endParaRPr lang="es-ES" sz="1200" dirty="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Ana Burgos</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Independiente</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ABF</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0:20:23</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2</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1:08:23</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1</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0:34:17</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1</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2:04:51</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s-ES" sz="1200">
                        <a:latin typeface="Arial Narrow"/>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9435">
                <a:tc>
                  <a:txBody>
                    <a:bodyPr/>
                    <a:lstStyle/>
                    <a:p>
                      <a:pPr algn="ctr">
                        <a:spcAft>
                          <a:spcPts val="0"/>
                        </a:spcAft>
                      </a:pPr>
                      <a:r>
                        <a:rPr lang="es-ES" sz="1200">
                          <a:latin typeface="Arial Narrow"/>
                          <a:ea typeface="Times New Roman"/>
                          <a:cs typeface="Times New Roman"/>
                        </a:rPr>
                        <a:t>2</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12</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Ainoa Murua</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dirty="0">
                          <a:latin typeface="Arial Narrow"/>
                          <a:ea typeface="Times New Roman"/>
                          <a:cs typeface="Times New Roman"/>
                        </a:rPr>
                        <a:t>Independiente</a:t>
                      </a:r>
                      <a:endParaRPr lang="es-ES" sz="1200" dirty="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ABF</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0:19:59</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1</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1:08:47</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2</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0:35:36</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2</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a:latin typeface="Arial Narrow"/>
                          <a:ea typeface="Times New Roman"/>
                          <a:cs typeface="Times New Roman"/>
                        </a:rPr>
                        <a:t>2:06:04</a:t>
                      </a:r>
                      <a:endParaRPr lang="es-ES" sz="120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200" dirty="0">
                          <a:latin typeface="Arial Narrow"/>
                          <a:ea typeface="Times New Roman"/>
                          <a:cs typeface="Times New Roman"/>
                        </a:rPr>
                        <a:t>0:01:13</a:t>
                      </a:r>
                      <a:endParaRPr lang="es-ES" sz="1200" dirty="0">
                        <a:latin typeface="Times New Roman"/>
                        <a:ea typeface="Times New Roman"/>
                        <a:cs typeface="Times New Roman"/>
                      </a:endParaRPr>
                    </a:p>
                  </a:txBody>
                  <a:tcPr marL="46769" marR="467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8" name="7 Tabla"/>
          <p:cNvGraphicFramePr>
            <a:graphicFrameLocks noGrp="1"/>
          </p:cNvGraphicFramePr>
          <p:nvPr/>
        </p:nvGraphicFramePr>
        <p:xfrm>
          <a:off x="714348" y="4000504"/>
          <a:ext cx="7715303" cy="1706880"/>
        </p:xfrm>
        <a:graphic>
          <a:graphicData uri="http://schemas.openxmlformats.org/drawingml/2006/table">
            <a:tbl>
              <a:tblPr>
                <a:tableStyleId>{125E5076-3810-47DD-B79F-674D7AD40C01}</a:tableStyleId>
              </a:tblPr>
              <a:tblGrid>
                <a:gridCol w="5299772">
                  <a:extLst>
                    <a:ext uri="{9D8B030D-6E8A-4147-A177-3AD203B41FA5}">
                      <a16:colId xmlns:a16="http://schemas.microsoft.com/office/drawing/2014/main" val="20000"/>
                    </a:ext>
                  </a:extLst>
                </a:gridCol>
                <a:gridCol w="1150727">
                  <a:extLst>
                    <a:ext uri="{9D8B030D-6E8A-4147-A177-3AD203B41FA5}">
                      <a16:colId xmlns:a16="http://schemas.microsoft.com/office/drawing/2014/main" val="20001"/>
                    </a:ext>
                  </a:extLst>
                </a:gridCol>
                <a:gridCol w="1264804">
                  <a:extLst>
                    <a:ext uri="{9D8B030D-6E8A-4147-A177-3AD203B41FA5}">
                      <a16:colId xmlns:a16="http://schemas.microsoft.com/office/drawing/2014/main" val="20002"/>
                    </a:ext>
                  </a:extLst>
                </a:gridCol>
              </a:tblGrid>
              <a:tr h="0">
                <a:tc>
                  <a:txBody>
                    <a:bodyPr/>
                    <a:lstStyle/>
                    <a:p>
                      <a:pPr>
                        <a:spcAft>
                          <a:spcPts val="0"/>
                        </a:spcAft>
                      </a:pPr>
                      <a:r>
                        <a:rPr lang="es-ES" sz="1600"/>
                        <a:t>ABSOLUTA MASCULINA Y FEMENINA</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ABM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ABF</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spcAft>
                          <a:spcPts val="0"/>
                        </a:spcAft>
                      </a:pPr>
                      <a:r>
                        <a:rPr lang="es-ES" sz="1600"/>
                        <a:t>SUB23 MASCULINA Y FEMENINA</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SUB23M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SUB23F</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spcAft>
                          <a:spcPts val="0"/>
                        </a:spcAft>
                      </a:pPr>
                      <a:r>
                        <a:rPr lang="es-ES" sz="1600"/>
                        <a:t>JUNIOR MASCULINO Y FEMENINO</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JNM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JNF</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spcAft>
                          <a:spcPts val="0"/>
                        </a:spcAft>
                      </a:pPr>
                      <a:r>
                        <a:rPr lang="es-ES" sz="1600"/>
                        <a:t>CADETE MASCULINO Y FEMENINO</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CDM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CDF</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spcAft>
                          <a:spcPts val="0"/>
                        </a:spcAft>
                      </a:pPr>
                      <a:r>
                        <a:rPr lang="es-ES" sz="1600"/>
                        <a:t>VETERANO 1 MASCULINO Y FEMENINO</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V1M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V1F</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spcAft>
                          <a:spcPts val="0"/>
                        </a:spcAft>
                      </a:pPr>
                      <a:r>
                        <a:rPr lang="es-ES" sz="1600"/>
                        <a:t>VETERANO 2 MASCULINO Y FEMENINO</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V2M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V2F</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spcAft>
                          <a:spcPts val="0"/>
                        </a:spcAft>
                      </a:pPr>
                      <a:r>
                        <a:rPr lang="es-ES" sz="1600" dirty="0"/>
                        <a:t>VETERANO 3 MASCULINO Y FEMENINO</a:t>
                      </a:r>
                      <a:endParaRPr lang="es-ES" sz="1600" dirty="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a:t>V3M</a:t>
                      </a:r>
                      <a:endParaRPr lang="es-ES" sz="160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600" dirty="0"/>
                        <a:t>V3F</a:t>
                      </a:r>
                      <a:endParaRPr lang="es-ES" sz="1600" dirty="0">
                        <a:solidFill>
                          <a:srgbClr val="0070C0"/>
                        </a:solidFill>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27" name="Rectangle 3"/>
          <p:cNvSpPr>
            <a:spLocks noChangeArrowheads="1"/>
          </p:cNvSpPr>
          <p:nvPr/>
        </p:nvSpPr>
        <p:spPr bwMode="auto">
          <a:xfrm>
            <a:off x="180000" y="1988840"/>
            <a:ext cx="8784000" cy="20162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p>
            <a:pPr marL="285750" marR="0" lvl="0" indent="-285750" algn="just" defTabSz="914400" rtl="0" eaLnBrk="1" fontAlgn="base" latinLnBrk="0" hangingPunct="1">
              <a:lnSpc>
                <a:spcPct val="100000"/>
              </a:lnSpc>
              <a:spcBef>
                <a:spcPts val="600"/>
              </a:spcBef>
              <a:spcAft>
                <a:spcPts val="600"/>
              </a:spcAft>
              <a:buClrTx/>
              <a:buSzTx/>
              <a:buBlip>
                <a:blip r:embed="rId2"/>
              </a:buBlip>
              <a:tabLst/>
            </a:pPr>
            <a:r>
              <a:rPr kumimoji="0" lang="es-ES"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Los tiempos deben quedar reflejados bajo el formato 0:00:00</a:t>
            </a:r>
            <a:endParaRPr kumimoji="0" lang="es-ES" b="0" i="0" u="none" strike="noStrike" cap="none" normalizeH="0" baseline="0" dirty="0" smtClean="0">
              <a:ln>
                <a:noFill/>
              </a:ln>
              <a:solidFill>
                <a:srgbClr val="0070C0"/>
              </a:solidFill>
              <a:effectLst/>
              <a:latin typeface="Impact" panose="020B0806030902050204" pitchFamily="34" charset="0"/>
              <a:cs typeface="Arial" pitchFamily="34" charset="0"/>
            </a:endParaRPr>
          </a:p>
          <a:p>
            <a:pPr marL="285750" marR="0" lvl="0" indent="-285750" algn="just" defTabSz="914400" rtl="0" eaLnBrk="0" fontAlgn="base" latinLnBrk="0" hangingPunct="0">
              <a:lnSpc>
                <a:spcPct val="100000"/>
              </a:lnSpc>
              <a:spcBef>
                <a:spcPts val="600"/>
              </a:spcBef>
              <a:spcAft>
                <a:spcPts val="600"/>
              </a:spcAft>
              <a:buClrTx/>
              <a:buSzTx/>
              <a:buBlip>
                <a:blip r:embed="rId2"/>
              </a:buBlip>
              <a:tabLst/>
            </a:pPr>
            <a:r>
              <a:rPr kumimoji="0" lang="es-ES"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Cualquier tiempo que no este registrado, debe aparecer también como 0:00:00</a:t>
            </a:r>
            <a:endParaRPr kumimoji="0" lang="es-ES" b="0" i="0" u="none" strike="noStrike" cap="none" normalizeH="0" baseline="0" dirty="0" smtClean="0">
              <a:ln>
                <a:noFill/>
              </a:ln>
              <a:solidFill>
                <a:srgbClr val="0070C0"/>
              </a:solidFill>
              <a:effectLst/>
              <a:latin typeface="Impact" panose="020B0806030902050204" pitchFamily="34" charset="0"/>
              <a:cs typeface="Arial" pitchFamily="34" charset="0"/>
            </a:endParaRPr>
          </a:p>
          <a:p>
            <a:pPr marL="285750" marR="0" lvl="0" indent="-285750" algn="just" defTabSz="914400" rtl="0" eaLnBrk="0" fontAlgn="base" latinLnBrk="0" hangingPunct="0">
              <a:lnSpc>
                <a:spcPct val="100000"/>
              </a:lnSpc>
              <a:spcBef>
                <a:spcPts val="600"/>
              </a:spcBef>
              <a:spcAft>
                <a:spcPts val="600"/>
              </a:spcAft>
              <a:buClrTx/>
              <a:buSzTx/>
              <a:buBlip>
                <a:blip r:embed="rId2"/>
              </a:buBlip>
              <a:tabLst/>
            </a:pPr>
            <a:r>
              <a:rPr kumimoji="0" lang="es-ES"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El nombre del club debe mostrarse sin abreviaturas para su mejor identificación</a:t>
            </a:r>
            <a:endParaRPr kumimoji="0" lang="es-ES" b="0" i="0" u="none" strike="noStrike" cap="none" normalizeH="0" baseline="0" dirty="0" smtClean="0">
              <a:ln>
                <a:noFill/>
              </a:ln>
              <a:solidFill>
                <a:srgbClr val="0070C0"/>
              </a:solidFill>
              <a:effectLst/>
              <a:latin typeface="Impact" panose="020B0806030902050204" pitchFamily="34" charset="0"/>
              <a:cs typeface="Arial" pitchFamily="34" charset="0"/>
            </a:endParaRPr>
          </a:p>
          <a:p>
            <a:pPr marL="285750" marR="0" lvl="0" indent="-285750" algn="just" defTabSz="914400" rtl="0" eaLnBrk="0" fontAlgn="base" latinLnBrk="0" hangingPunct="0">
              <a:lnSpc>
                <a:spcPct val="100000"/>
              </a:lnSpc>
              <a:spcBef>
                <a:spcPts val="600"/>
              </a:spcBef>
              <a:spcAft>
                <a:spcPts val="600"/>
              </a:spcAft>
              <a:buClrTx/>
              <a:buSzTx/>
              <a:buBlip>
                <a:blip r:embed="rId2"/>
              </a:buBlip>
              <a:tabLst/>
            </a:pPr>
            <a:r>
              <a:rPr kumimoji="0" lang="es-ES"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La codificación de las categorías es como sigue:</a:t>
            </a:r>
            <a:endParaRPr kumimoji="0" lang="es-ES" b="0" i="0" u="none" strike="noStrike" cap="none" normalizeH="0" baseline="0" dirty="0" smtClean="0">
              <a:ln>
                <a:noFill/>
              </a:ln>
              <a:solidFill>
                <a:srgbClr val="0070C0"/>
              </a:solidFill>
              <a:effectLst/>
              <a:latin typeface="Impact" panose="020B0806030902050204" pitchFamily="34" charset="0"/>
              <a:cs typeface="Arial" pitchFamily="34" charset="0"/>
            </a:endParaRPr>
          </a:p>
        </p:txBody>
      </p:sp>
      <p:sp>
        <p:nvSpPr>
          <p:cNvPr id="9"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Muestra de resultados</a:t>
            </a:r>
            <a:endParaRPr lang="es-ES" sz="3600" cap="all" dirty="0">
              <a:solidFill>
                <a:srgbClr val="0070C0"/>
              </a:solidFill>
            </a:endParaRPr>
          </a:p>
        </p:txBody>
      </p:sp>
    </p:spTree>
    <p:extLst>
      <p:ext uri="{BB962C8B-B14F-4D97-AF65-F5344CB8AC3E}">
        <p14:creationId xmlns:p14="http://schemas.microsoft.com/office/powerpoint/2010/main" val="829882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2285984" y="928670"/>
          <a:ext cx="4554556" cy="3291840"/>
        </p:xfrm>
        <a:graphic>
          <a:graphicData uri="http://schemas.openxmlformats.org/drawingml/2006/table">
            <a:tbl>
              <a:tblPr>
                <a:tableStyleId>{125E5076-3810-47DD-B79F-674D7AD40C01}</a:tableStyleId>
              </a:tblPr>
              <a:tblGrid>
                <a:gridCol w="1785950">
                  <a:extLst>
                    <a:ext uri="{9D8B030D-6E8A-4147-A177-3AD203B41FA5}">
                      <a16:colId xmlns:a16="http://schemas.microsoft.com/office/drawing/2014/main" val="20000"/>
                    </a:ext>
                  </a:extLst>
                </a:gridCol>
                <a:gridCol w="1500198">
                  <a:extLst>
                    <a:ext uri="{9D8B030D-6E8A-4147-A177-3AD203B41FA5}">
                      <a16:colId xmlns:a16="http://schemas.microsoft.com/office/drawing/2014/main" val="20001"/>
                    </a:ext>
                  </a:extLst>
                </a:gridCol>
                <a:gridCol w="1268408">
                  <a:extLst>
                    <a:ext uri="{9D8B030D-6E8A-4147-A177-3AD203B41FA5}">
                      <a16:colId xmlns:a16="http://schemas.microsoft.com/office/drawing/2014/main" val="20002"/>
                    </a:ext>
                  </a:extLst>
                </a:gridCol>
              </a:tblGrid>
              <a:tr h="0">
                <a:tc>
                  <a:txBody>
                    <a:bodyPr/>
                    <a:lstStyle/>
                    <a:p>
                      <a:pPr algn="ctr">
                        <a:spcAft>
                          <a:spcPts val="0"/>
                        </a:spcAft>
                      </a:pPr>
                      <a:r>
                        <a:rPr lang="es-ES" sz="1800" dirty="0">
                          <a:latin typeface="Myriad Pro"/>
                        </a:rPr>
                        <a:t>20-24</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20-24M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20-24F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spcAft>
                          <a:spcPts val="0"/>
                        </a:spcAft>
                      </a:pPr>
                      <a:r>
                        <a:rPr lang="es-ES" sz="1800" dirty="0">
                          <a:latin typeface="Myriad Pro"/>
                        </a:rPr>
                        <a:t>25-29</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25-29M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25-29F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ctr">
                        <a:spcAft>
                          <a:spcPts val="0"/>
                        </a:spcAft>
                      </a:pPr>
                      <a:r>
                        <a:rPr lang="es-ES" sz="1800">
                          <a:latin typeface="Myriad Pro"/>
                        </a:rPr>
                        <a:t>30-34</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30-34M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30-34F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ctr">
                        <a:spcAft>
                          <a:spcPts val="0"/>
                        </a:spcAft>
                      </a:pPr>
                      <a:r>
                        <a:rPr lang="es-ES" sz="1800">
                          <a:latin typeface="Myriad Pro"/>
                        </a:rPr>
                        <a:t>35-39</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35-39M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35-39F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ctr">
                        <a:spcAft>
                          <a:spcPts val="0"/>
                        </a:spcAft>
                      </a:pPr>
                      <a:r>
                        <a:rPr lang="es-ES" sz="1800">
                          <a:latin typeface="Myriad Pro"/>
                        </a:rPr>
                        <a:t>40-44</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40-44M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40-44F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ctr">
                        <a:spcAft>
                          <a:spcPts val="0"/>
                        </a:spcAft>
                      </a:pPr>
                      <a:r>
                        <a:rPr lang="es-ES" sz="1800">
                          <a:latin typeface="Myriad Pro"/>
                        </a:rPr>
                        <a:t>45-49</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45-49M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45-49F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ctr">
                        <a:spcAft>
                          <a:spcPts val="0"/>
                        </a:spcAft>
                      </a:pPr>
                      <a:r>
                        <a:rPr lang="es-ES" sz="1800">
                          <a:latin typeface="Myriad Pro"/>
                        </a:rPr>
                        <a:t>50-54</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50-54M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50-54F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lgn="ctr">
                        <a:spcAft>
                          <a:spcPts val="0"/>
                        </a:spcAft>
                      </a:pPr>
                      <a:r>
                        <a:rPr lang="es-ES" sz="1800" dirty="0">
                          <a:latin typeface="Myriad Pro"/>
                        </a:rPr>
                        <a:t>55-59</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a:latin typeface="Myriad Pro"/>
                        </a:rPr>
                        <a:t>55-59M</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55-59F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ctr">
                        <a:spcAft>
                          <a:spcPts val="0"/>
                        </a:spcAft>
                      </a:pPr>
                      <a:r>
                        <a:rPr lang="es-ES" sz="1800">
                          <a:latin typeface="Myriad Pro"/>
                        </a:rPr>
                        <a:t>60-64</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60-64M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60-64F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ctr">
                        <a:spcAft>
                          <a:spcPts val="0"/>
                        </a:spcAft>
                      </a:pPr>
                      <a:r>
                        <a:rPr lang="es-ES" sz="1800">
                          <a:latin typeface="Myriad Pro"/>
                        </a:rPr>
                        <a:t>65-69</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65-69M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65-69F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ctr">
                        <a:spcAft>
                          <a:spcPts val="0"/>
                        </a:spcAft>
                      </a:pPr>
                      <a:r>
                        <a:rPr lang="es-ES" sz="1800">
                          <a:latin typeface="Myriad Pro"/>
                        </a:rPr>
                        <a:t>70-74</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a:latin typeface="Myriad Pro"/>
                        </a:rPr>
                        <a:t>70-74M</a:t>
                      </a:r>
                      <a:endParaRPr lang="es-ES" sz="180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70-74F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ctr">
                        <a:spcAft>
                          <a:spcPts val="0"/>
                        </a:spcAft>
                      </a:pPr>
                      <a:r>
                        <a:rPr lang="es-ES" sz="1800" dirty="0">
                          <a:latin typeface="Myriad Pro"/>
                        </a:rPr>
                        <a:t>75-79</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a:latin typeface="Myriad Pro"/>
                        </a:rPr>
                        <a:t>75-79M</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s-ES" sz="1800" dirty="0" smtClean="0">
                          <a:latin typeface="Myriad Pro"/>
                        </a:rPr>
                        <a:t>75-79F</a:t>
                      </a:r>
                      <a:endParaRPr lang="es-ES" sz="1800" dirty="0">
                        <a:latin typeface="Myriad Pro"/>
                        <a:ea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86017" name="Rectangle 1"/>
          <p:cNvSpPr>
            <a:spLocks noChangeArrowheads="1"/>
          </p:cNvSpPr>
          <p:nvPr/>
        </p:nvSpPr>
        <p:spPr bwMode="auto">
          <a:xfrm>
            <a:off x="180000" y="4221088"/>
            <a:ext cx="8784000" cy="17909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fontScale="92500" lnSpcReduction="20000"/>
          </a:bodyPr>
          <a:lstStyle/>
          <a:p>
            <a:pPr marL="285750" marR="0" lvl="0" indent="-285750" algn="just" defTabSz="914400" rtl="0" eaLnBrk="1" fontAlgn="base" latinLnBrk="0" hangingPunct="1">
              <a:lnSpc>
                <a:spcPct val="100000"/>
              </a:lnSpc>
              <a:spcBef>
                <a:spcPts val="600"/>
              </a:spcBef>
              <a:spcAft>
                <a:spcPts val="600"/>
              </a:spcAft>
              <a:buClrTx/>
              <a:buSzTx/>
              <a:buBlip>
                <a:blip r:embed="rId2"/>
              </a:buBlip>
              <a:tabLst/>
            </a:pPr>
            <a:r>
              <a:rPr kumimoji="0" lang="es-ES" sz="1400"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En el caso de clasificaciones por Grupos de Edad, en el campo categoría deben quedar reflejados de la siguiente manera</a:t>
            </a:r>
          </a:p>
          <a:p>
            <a:pPr marL="285750" marR="0" lvl="0" indent="-285750" algn="just" defTabSz="914400" rtl="0" eaLnBrk="0" fontAlgn="base" latinLnBrk="0" hangingPunct="0">
              <a:lnSpc>
                <a:spcPct val="100000"/>
              </a:lnSpc>
              <a:spcBef>
                <a:spcPts val="600"/>
              </a:spcBef>
              <a:spcAft>
                <a:spcPts val="600"/>
              </a:spcAft>
              <a:buClrTx/>
              <a:buSzTx/>
              <a:buBlip>
                <a:blip r:embed="rId2"/>
              </a:buBlip>
              <a:tabLst/>
            </a:pPr>
            <a:r>
              <a:rPr kumimoji="0" lang="es-ES" sz="1400"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¿Que triatletas deben aparecer en las clasificaciones?</a:t>
            </a:r>
            <a:endParaRPr kumimoji="0" lang="es-ES" sz="1400" b="0" i="0" u="none" strike="noStrike" cap="none" normalizeH="0" baseline="0" dirty="0" smtClean="0">
              <a:ln>
                <a:noFill/>
              </a:ln>
              <a:solidFill>
                <a:srgbClr val="0070C0"/>
              </a:solidFill>
              <a:effectLst/>
              <a:latin typeface="Impact" panose="020B0806030902050204" pitchFamily="34" charset="0"/>
              <a:cs typeface="Arial" pitchFamily="34" charset="0"/>
            </a:endParaRPr>
          </a:p>
          <a:p>
            <a:pPr marL="742950" lvl="1" indent="-285750" algn="just" eaLnBrk="0" hangingPunct="0">
              <a:spcBef>
                <a:spcPts val="300"/>
              </a:spcBef>
              <a:spcAft>
                <a:spcPts val="300"/>
              </a:spcAft>
              <a:buBlip>
                <a:blip r:embed="rId2"/>
              </a:buBlip>
            </a:pPr>
            <a:r>
              <a:rPr kumimoji="0" lang="es-ES" sz="1400"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Todos los triatletas que han finalizado la competición</a:t>
            </a:r>
          </a:p>
          <a:p>
            <a:pPr marL="742950" lvl="1" indent="-285750" algn="just" eaLnBrk="0" hangingPunct="0">
              <a:spcBef>
                <a:spcPts val="300"/>
              </a:spcBef>
              <a:spcAft>
                <a:spcPts val="300"/>
              </a:spcAft>
              <a:buBlip>
                <a:blip r:embed="rId2"/>
              </a:buBlip>
            </a:pPr>
            <a:r>
              <a:rPr kumimoji="0" lang="es-ES" sz="1400"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Los triatletas que no han finalizado la competición, incluyendo los tiempos registrados hasta el momento del abandono o doblaje</a:t>
            </a:r>
          </a:p>
          <a:p>
            <a:pPr marL="742950" lvl="1" indent="-285750" algn="just" eaLnBrk="0" hangingPunct="0">
              <a:spcBef>
                <a:spcPts val="300"/>
              </a:spcBef>
              <a:spcAft>
                <a:spcPts val="300"/>
              </a:spcAft>
              <a:buBlip>
                <a:blip r:embed="rId2"/>
              </a:buBlip>
            </a:pPr>
            <a:r>
              <a:rPr kumimoji="0" lang="es-ES" sz="1400"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Los triatletas inscritos que no han tomado la salida</a:t>
            </a:r>
          </a:p>
          <a:p>
            <a:pPr marL="742950" lvl="1" indent="-285750" algn="just" eaLnBrk="0" hangingPunct="0">
              <a:spcBef>
                <a:spcPts val="300"/>
              </a:spcBef>
              <a:spcAft>
                <a:spcPts val="300"/>
              </a:spcAft>
              <a:buBlip>
                <a:blip r:embed="rId2"/>
              </a:buBlip>
            </a:pPr>
            <a:r>
              <a:rPr kumimoji="0" lang="es-ES" sz="1400" b="0" i="0" u="none" strike="noStrike" cap="none" normalizeH="0" baseline="0" dirty="0" smtClean="0">
                <a:ln>
                  <a:noFill/>
                </a:ln>
                <a:solidFill>
                  <a:srgbClr val="0070C0"/>
                </a:solidFill>
                <a:effectLst/>
                <a:latin typeface="Impact" panose="020B0806030902050204" pitchFamily="34" charset="0"/>
                <a:ea typeface="Times New Roman" pitchFamily="18" charset="0"/>
                <a:cs typeface="Arial" pitchFamily="34" charset="0"/>
              </a:rPr>
              <a:t>Los triatletas descalificados, sin indicación de tiempo alguno e incluyendo los motivos de descalificación</a:t>
            </a:r>
          </a:p>
        </p:txBody>
      </p:sp>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Muestra de resultados</a:t>
            </a:r>
            <a:endParaRPr lang="es-ES" sz="3600" cap="all" dirty="0">
              <a:solidFill>
                <a:srgbClr val="0070C0"/>
              </a:solidFill>
            </a:endParaRPr>
          </a:p>
        </p:txBody>
      </p:sp>
    </p:spTree>
    <p:extLst>
      <p:ext uri="{BB962C8B-B14F-4D97-AF65-F5344CB8AC3E}">
        <p14:creationId xmlns:p14="http://schemas.microsoft.com/office/powerpoint/2010/main" val="440675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4294967295"/>
          </p:nvPr>
        </p:nvSpPr>
        <p:spPr>
          <a:xfrm>
            <a:off x="180000" y="972000"/>
            <a:ext cx="8784000" cy="5040000"/>
          </a:xfrm>
          <a:noFill/>
        </p:spPr>
        <p:txBody>
          <a:bodyPr anchor="ctr" anchorCtr="0"/>
          <a:lstStyle/>
          <a:p>
            <a:pPr lvl="1" algn="just">
              <a:lnSpc>
                <a:spcPct val="90000"/>
              </a:lnSpc>
              <a:buBlip>
                <a:blip r:embed="rId2"/>
              </a:buBlip>
            </a:pPr>
            <a:r>
              <a:rPr lang="es-ES" sz="3200" dirty="0" smtClean="0">
                <a:solidFill>
                  <a:srgbClr val="0070C0"/>
                </a:solidFill>
                <a:effectLst/>
              </a:rPr>
              <a:t>Resultados mínimos a producir. </a:t>
            </a:r>
          </a:p>
          <a:p>
            <a:pPr lvl="2" algn="just">
              <a:lnSpc>
                <a:spcPct val="90000"/>
              </a:lnSpc>
              <a:buBlip>
                <a:blip r:embed="rId2"/>
              </a:buBlip>
            </a:pPr>
            <a:r>
              <a:rPr lang="es-ES" dirty="0" smtClean="0">
                <a:solidFill>
                  <a:srgbClr val="0070C0"/>
                </a:solidFill>
              </a:rPr>
              <a:t>Absoluta Masculina</a:t>
            </a:r>
          </a:p>
          <a:p>
            <a:pPr lvl="2" algn="just">
              <a:lnSpc>
                <a:spcPct val="90000"/>
              </a:lnSpc>
              <a:buBlip>
                <a:blip r:embed="rId2"/>
              </a:buBlip>
            </a:pPr>
            <a:r>
              <a:rPr lang="es-ES" dirty="0" smtClean="0">
                <a:solidFill>
                  <a:srgbClr val="0070C0"/>
                </a:solidFill>
                <a:effectLst/>
              </a:rPr>
              <a:t>Absoluta Femenina</a:t>
            </a:r>
          </a:p>
          <a:p>
            <a:pPr lvl="2" algn="just">
              <a:lnSpc>
                <a:spcPct val="90000"/>
              </a:lnSpc>
              <a:buBlip>
                <a:blip r:embed="rId2"/>
              </a:buBlip>
            </a:pPr>
            <a:r>
              <a:rPr lang="es-ES" dirty="0" smtClean="0">
                <a:solidFill>
                  <a:srgbClr val="0070C0"/>
                </a:solidFill>
              </a:rPr>
              <a:t>Categorías</a:t>
            </a:r>
          </a:p>
          <a:p>
            <a:pPr lvl="3" algn="just">
              <a:lnSpc>
                <a:spcPct val="90000"/>
              </a:lnSpc>
              <a:buBlip>
                <a:blip r:embed="rId2"/>
              </a:buBlip>
            </a:pPr>
            <a:r>
              <a:rPr lang="es-ES" sz="1800" dirty="0" smtClean="0">
                <a:solidFill>
                  <a:srgbClr val="0070C0"/>
                </a:solidFill>
              </a:rPr>
              <a:t>Cadete</a:t>
            </a:r>
          </a:p>
          <a:p>
            <a:pPr lvl="3" algn="just">
              <a:lnSpc>
                <a:spcPct val="90000"/>
              </a:lnSpc>
              <a:buBlip>
                <a:blip r:embed="rId2"/>
              </a:buBlip>
            </a:pPr>
            <a:r>
              <a:rPr lang="es-ES" sz="1800" dirty="0" smtClean="0">
                <a:solidFill>
                  <a:srgbClr val="0070C0"/>
                </a:solidFill>
              </a:rPr>
              <a:t>Junior</a:t>
            </a:r>
          </a:p>
          <a:p>
            <a:pPr lvl="3" algn="just">
              <a:lnSpc>
                <a:spcPct val="90000"/>
              </a:lnSpc>
              <a:buBlip>
                <a:blip r:embed="rId2"/>
              </a:buBlip>
            </a:pPr>
            <a:r>
              <a:rPr lang="es-ES" sz="1800" dirty="0" smtClean="0">
                <a:solidFill>
                  <a:srgbClr val="0070C0"/>
                </a:solidFill>
              </a:rPr>
              <a:t>Sub 23</a:t>
            </a:r>
          </a:p>
          <a:p>
            <a:pPr lvl="3" algn="just">
              <a:lnSpc>
                <a:spcPct val="90000"/>
              </a:lnSpc>
              <a:buBlip>
                <a:blip r:embed="rId2"/>
              </a:buBlip>
            </a:pPr>
            <a:r>
              <a:rPr lang="es-ES" sz="1800" dirty="0" smtClean="0">
                <a:solidFill>
                  <a:srgbClr val="0070C0"/>
                </a:solidFill>
              </a:rPr>
              <a:t>Veterano 1</a:t>
            </a:r>
          </a:p>
          <a:p>
            <a:pPr lvl="3" algn="just">
              <a:lnSpc>
                <a:spcPct val="90000"/>
              </a:lnSpc>
              <a:buBlip>
                <a:blip r:embed="rId2"/>
              </a:buBlip>
            </a:pPr>
            <a:r>
              <a:rPr lang="es-ES" sz="1800" dirty="0" smtClean="0">
                <a:solidFill>
                  <a:srgbClr val="0070C0"/>
                </a:solidFill>
              </a:rPr>
              <a:t>Veterano 2</a:t>
            </a:r>
          </a:p>
          <a:p>
            <a:pPr lvl="3" algn="just">
              <a:lnSpc>
                <a:spcPct val="90000"/>
              </a:lnSpc>
              <a:buBlip>
                <a:blip r:embed="rId2"/>
              </a:buBlip>
            </a:pPr>
            <a:r>
              <a:rPr lang="es-ES" sz="1800" dirty="0" smtClean="0">
                <a:solidFill>
                  <a:srgbClr val="0070C0"/>
                </a:solidFill>
              </a:rPr>
              <a:t>Veterano 3</a:t>
            </a:r>
          </a:p>
          <a:p>
            <a:pPr lvl="2" algn="just">
              <a:lnSpc>
                <a:spcPct val="90000"/>
              </a:lnSpc>
              <a:buBlip>
                <a:blip r:embed="rId2"/>
              </a:buBlip>
            </a:pPr>
            <a:r>
              <a:rPr lang="es-ES" dirty="0" smtClean="0">
                <a:solidFill>
                  <a:srgbClr val="0070C0"/>
                </a:solidFill>
                <a:effectLst/>
              </a:rPr>
              <a:t>Clubes Masculinos</a:t>
            </a:r>
          </a:p>
          <a:p>
            <a:pPr lvl="2" algn="just">
              <a:lnSpc>
                <a:spcPct val="90000"/>
              </a:lnSpc>
              <a:buBlip>
                <a:blip r:embed="rId2"/>
              </a:buBlip>
            </a:pPr>
            <a:r>
              <a:rPr lang="es-ES" dirty="0" smtClean="0">
                <a:solidFill>
                  <a:srgbClr val="0070C0"/>
                </a:solidFill>
              </a:rPr>
              <a:t>Clubes Femeninos</a:t>
            </a:r>
            <a:endParaRPr lang="es-ES" dirty="0" smtClean="0">
              <a:solidFill>
                <a:srgbClr val="0070C0"/>
              </a:solidFill>
              <a:effectLst/>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a:t>
            </a:r>
            <a:endParaRPr lang="es-ES" sz="3600" cap="all" dirty="0">
              <a:solidFill>
                <a:srgbClr val="0070C0"/>
              </a:solidFill>
            </a:endParaRPr>
          </a:p>
        </p:txBody>
      </p:sp>
    </p:spTree>
    <p:extLst>
      <p:ext uri="{BB962C8B-B14F-4D97-AF65-F5344CB8AC3E}">
        <p14:creationId xmlns:p14="http://schemas.microsoft.com/office/powerpoint/2010/main" val="3284689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980728"/>
            <a:ext cx="8579295" cy="5112568"/>
          </a:xfrm>
        </p:spPr>
        <p:txBody>
          <a:bodyPr>
            <a:noAutofit/>
          </a:bodyPr>
          <a:lstStyle/>
          <a:p>
            <a:pPr lvl="0"/>
            <a:r>
              <a:rPr lang="es-ES" sz="2000" dirty="0"/>
              <a:t>Las clasificaciones oficiales deben incluir, después del último clasificado en la competición, y por este orden:</a:t>
            </a:r>
          </a:p>
          <a:p>
            <a:pPr lvl="1"/>
            <a:r>
              <a:rPr lang="es-ES" sz="1600" dirty="0"/>
              <a:t>[NF] Los deportistas que no han finalizado la competición, incluyendo los tiempos registrados hasta el momento del abandono o doblaje. En el caso de que más de un deportista figure como NF, serán listados dentro del mismo grupo en orden ascendente según su número de dorsal.</a:t>
            </a:r>
          </a:p>
          <a:p>
            <a:pPr lvl="1"/>
            <a:r>
              <a:rPr lang="es-ES" sz="1600" dirty="0"/>
              <a:t>[NP] Los deportistas inscritos que no han tomado la salida. En el caso de que más de un deportista figure como NP, serán listados dentro del mismo grupo en orden ascendente según su número de dorsal.</a:t>
            </a:r>
          </a:p>
          <a:p>
            <a:pPr lvl="1"/>
            <a:r>
              <a:rPr lang="es-ES" sz="1600" dirty="0"/>
              <a:t>[DQ] Los deportistas descalificados sin indicación de tiempo alguno e incluyendo los motivos de descalificación. En el caso de que un deportista haya sido descalificado, y posteriormente se retire de la competición, en los resultados figurará como descalificado.</a:t>
            </a:r>
          </a:p>
          <a:p>
            <a:pPr lvl="1"/>
            <a:r>
              <a:rPr lang="es-ES" sz="1600" dirty="0"/>
              <a:t>[LAP] Los deportistas que hayan sido doblados en el segmento de ciclismo. En el caso de que más de un deportista figure como LAP, serán listados dentro del mismo grupo en orden ascendente según su número de dorsal.</a:t>
            </a:r>
          </a:p>
          <a:p>
            <a:pPr lvl="1"/>
            <a:r>
              <a:rPr lang="es-ES" sz="1600" dirty="0"/>
              <a:t>[NE] Los paratriatletas no elegibles. En el caso de que más de un deportista figure como NE, serán listados dentro del mismo grupo en orden ascendente según su número de dorsal.</a:t>
            </a:r>
          </a:p>
          <a:p>
            <a:pPr lvl="1"/>
            <a:r>
              <a:rPr lang="es-ES" sz="1600" dirty="0"/>
              <a:t>[NC] Los equipos no clasificados. En el caso de que más de un equipo figure como NC, serán listados dentro del mismo grupo en orden ascendente según su número de dorsal.</a:t>
            </a:r>
          </a:p>
          <a:p>
            <a:endParaRPr lang="es-ES" sz="2000"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a:t>
            </a:r>
            <a:endParaRPr lang="es-ES" sz="3600" cap="all" dirty="0">
              <a:solidFill>
                <a:srgbClr val="0070C0"/>
              </a:solidFill>
            </a:endParaRPr>
          </a:p>
        </p:txBody>
      </p:sp>
    </p:spTree>
    <p:extLst>
      <p:ext uri="{BB962C8B-B14F-4D97-AF65-F5344CB8AC3E}">
        <p14:creationId xmlns:p14="http://schemas.microsoft.com/office/powerpoint/2010/main" val="2811821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980728"/>
            <a:ext cx="8712968" cy="5145435"/>
          </a:xfrm>
        </p:spPr>
        <p:txBody>
          <a:bodyPr>
            <a:normAutofit fontScale="70000" lnSpcReduction="20000"/>
          </a:bodyPr>
          <a:lstStyle/>
          <a:p>
            <a:pPr lvl="0"/>
            <a:r>
              <a:rPr lang="es-ES" dirty="0"/>
              <a:t>En el caso de que un deportista pueda figurar como NF o LAP, aquellos que hayan completado más vueltas figurarán en primer lugar; en el caso de que varios deportistas figuren como NF o LAP en la misma vuelta, los deportistas serán listados de acuerdo a su tiempo en el punto anterior con el más rápido primero, o en orden ascendente según el número de dorsal en el caso que no se hayan recogido los tiempos.</a:t>
            </a:r>
          </a:p>
          <a:p>
            <a:pPr lvl="0"/>
            <a:r>
              <a:rPr lang="es-ES" dirty="0"/>
              <a:t>La clasificación por clubes vendrá dada por la suma de tiempos de los tres mejores deportistas clasificados del club, excepto en las competiciones por equipos.</a:t>
            </a:r>
          </a:p>
          <a:p>
            <a:pPr lvl="0"/>
            <a:r>
              <a:rPr lang="es-ES" dirty="0"/>
              <a:t>Información adicional será incluida en los documentos de resultados:</a:t>
            </a:r>
          </a:p>
          <a:p>
            <a:pPr lvl="1"/>
            <a:r>
              <a:rPr lang="es-ES" dirty="0"/>
              <a:t>Distancia de los segmentos y número de vueltas.</a:t>
            </a:r>
          </a:p>
          <a:p>
            <a:pPr lvl="1"/>
            <a:r>
              <a:rPr lang="es-ES" dirty="0"/>
              <a:t>Temperatura del agua.</a:t>
            </a:r>
          </a:p>
          <a:p>
            <a:pPr lvl="1"/>
            <a:r>
              <a:rPr lang="es-ES" dirty="0"/>
              <a:t>Temperatura del aire.</a:t>
            </a:r>
          </a:p>
          <a:p>
            <a:pPr lvl="1"/>
            <a:r>
              <a:rPr lang="es-ES" dirty="0"/>
              <a:t>Neopreno permitido / neopreno no permitido.</a:t>
            </a:r>
          </a:p>
          <a:p>
            <a:pPr lvl="1"/>
            <a:r>
              <a:rPr lang="es-ES" dirty="0"/>
              <a:t>Nombre del Delegado Técnico.</a:t>
            </a:r>
          </a:p>
          <a:p>
            <a:pPr lvl="1"/>
            <a:r>
              <a:rPr lang="es-ES" dirty="0"/>
              <a:t>Nombre del Juez Arbitro.</a:t>
            </a:r>
          </a:p>
          <a:p>
            <a:pPr lvl="1"/>
            <a:r>
              <a:rPr lang="es-ES" dirty="0"/>
              <a:t>Nombres de los integrantes del Jurado de Competición.</a:t>
            </a:r>
          </a:p>
          <a:p>
            <a:endParaRPr lang="es-ES"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a:t>
            </a:r>
            <a:endParaRPr lang="es-ES" sz="3600" cap="all" dirty="0">
              <a:solidFill>
                <a:srgbClr val="0070C0"/>
              </a:solidFill>
            </a:endParaRPr>
          </a:p>
        </p:txBody>
      </p:sp>
    </p:spTree>
    <p:extLst>
      <p:ext uri="{BB962C8B-B14F-4D97-AF65-F5344CB8AC3E}">
        <p14:creationId xmlns:p14="http://schemas.microsoft.com/office/powerpoint/2010/main" val="1499594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70000" lnSpcReduction="20000"/>
          </a:bodyPr>
          <a:lstStyle/>
          <a:p>
            <a:pPr lvl="0"/>
            <a:r>
              <a:rPr lang="es-ES" dirty="0"/>
              <a:t>Los resultados serán oficiales una vez el Juez Árbitro los haya firmado. Resultados incompletos pueden ser declarados oficiales en cualquier momento. El Juez Árbitro hará uso de todos los recursos disponibles para decidir la posición final de cada deportista. La información recogida de las diferentes herramientas tecnológicas servirá para ayudar en la decisión final. Los resultados en caso de empate serán ordenados según el número de dorsal. Los paratriatletas que cambian la categoría después de la clasificación, serán movidos a la nueva categoría. Los paratriatletas que no sean elegibles, serán retirados de la lista de salida.</a:t>
            </a:r>
          </a:p>
          <a:p>
            <a:pPr lvl="0"/>
            <a:r>
              <a:rPr lang="es-ES" dirty="0"/>
              <a:t>Los paratriatletas que cambien de categoría después de ser observados durante la competición serán cambiados a la nueva categoría. Los paratriatletas no elegibles, aparecerán como NE.</a:t>
            </a:r>
          </a:p>
          <a:p>
            <a:endParaRPr lang="es-ES"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a:t>
            </a:r>
            <a:endParaRPr lang="es-ES" sz="3600" cap="all" dirty="0">
              <a:solidFill>
                <a:srgbClr val="0070C0"/>
              </a:solidFill>
            </a:endParaRPr>
          </a:p>
        </p:txBody>
      </p:sp>
    </p:spTree>
    <p:extLst>
      <p:ext uri="{BB962C8B-B14F-4D97-AF65-F5344CB8AC3E}">
        <p14:creationId xmlns:p14="http://schemas.microsoft.com/office/powerpoint/2010/main" val="511759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854" t="17084" r="4891" b="6250"/>
          <a:stretch/>
        </p:blipFill>
        <p:spPr bwMode="auto">
          <a:xfrm>
            <a:off x="227285" y="1202412"/>
            <a:ext cx="8689588"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err="1" smtClean="0">
                <a:solidFill>
                  <a:srgbClr val="0070C0"/>
                </a:solidFill>
              </a:rPr>
              <a:t>reultados</a:t>
            </a:r>
            <a:endParaRPr lang="es-ES" sz="3600" cap="all" dirty="0">
              <a:solidFill>
                <a:srgbClr val="0070C0"/>
              </a:solidFill>
            </a:endParaRPr>
          </a:p>
        </p:txBody>
      </p:sp>
    </p:spTree>
    <p:extLst>
      <p:ext uri="{BB962C8B-B14F-4D97-AF65-F5344CB8AC3E}">
        <p14:creationId xmlns:p14="http://schemas.microsoft.com/office/powerpoint/2010/main" val="234328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011" t="18125" r="20703" b="8065"/>
          <a:stretch/>
        </p:blipFill>
        <p:spPr bwMode="auto">
          <a:xfrm>
            <a:off x="920851" y="836712"/>
            <a:ext cx="7323557" cy="5399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clubes</a:t>
            </a:r>
            <a:endParaRPr lang="es-ES" sz="3600" cap="all" dirty="0">
              <a:solidFill>
                <a:srgbClr val="0070C0"/>
              </a:solidFill>
            </a:endParaRPr>
          </a:p>
        </p:txBody>
      </p:sp>
    </p:spTree>
    <p:extLst>
      <p:ext uri="{BB962C8B-B14F-4D97-AF65-F5344CB8AC3E}">
        <p14:creationId xmlns:p14="http://schemas.microsoft.com/office/powerpoint/2010/main" val="4039724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81" t="17917" r="3954" b="6250"/>
          <a:stretch/>
        </p:blipFill>
        <p:spPr bwMode="auto">
          <a:xfrm>
            <a:off x="395536" y="1484784"/>
            <a:ext cx="8537325"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grupos de edad</a:t>
            </a:r>
            <a:endParaRPr lang="es-ES" sz="3600" cap="all" dirty="0">
              <a:solidFill>
                <a:srgbClr val="0070C0"/>
              </a:solidFill>
            </a:endParaRPr>
          </a:p>
        </p:txBody>
      </p:sp>
    </p:spTree>
    <p:extLst>
      <p:ext uri="{BB962C8B-B14F-4D97-AF65-F5344CB8AC3E}">
        <p14:creationId xmlns:p14="http://schemas.microsoft.com/office/powerpoint/2010/main" val="844826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clubes_masculinos_Página_1.jpg"/>
          <p:cNvPicPr>
            <a:picLocks noChangeAspect="1"/>
          </p:cNvPicPr>
          <p:nvPr/>
        </p:nvPicPr>
        <p:blipFill rotWithShape="1">
          <a:blip r:embed="rId2" cstate="print"/>
          <a:srcRect t="36188" r="22772" b="21875"/>
          <a:stretch/>
        </p:blipFill>
        <p:spPr>
          <a:xfrm>
            <a:off x="1370294" y="1052736"/>
            <a:ext cx="6442066" cy="4947026"/>
          </a:xfrm>
          <a:prstGeom prst="rect">
            <a:avLst/>
          </a:prstGeom>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equipos</a:t>
            </a:r>
            <a:endParaRPr lang="es-ES" sz="3600" cap="all" dirty="0">
              <a:solidFill>
                <a:srgbClr val="0070C0"/>
              </a:solidFill>
            </a:endParaRPr>
          </a:p>
        </p:txBody>
      </p:sp>
    </p:spTree>
    <p:extLst>
      <p:ext uri="{BB962C8B-B14F-4D97-AF65-F5344CB8AC3E}">
        <p14:creationId xmlns:p14="http://schemas.microsoft.com/office/powerpoint/2010/main" val="1896609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RELEVOS_MASCULINOS_Página_1.jpg"/>
          <p:cNvPicPr>
            <a:picLocks noChangeAspect="1"/>
          </p:cNvPicPr>
          <p:nvPr/>
        </p:nvPicPr>
        <p:blipFill>
          <a:blip r:embed="rId2" cstate="print"/>
          <a:srcRect t="34375" b="31250"/>
          <a:stretch>
            <a:fillRect/>
          </a:stretch>
        </p:blipFill>
        <p:spPr>
          <a:xfrm>
            <a:off x="0" y="1428736"/>
            <a:ext cx="9144000" cy="4445050"/>
          </a:xfrm>
          <a:prstGeom prst="rect">
            <a:avLst/>
          </a:prstGeom>
        </p:spPr>
      </p:pic>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relevos</a:t>
            </a:r>
            <a:endParaRPr lang="es-ES" sz="3600" cap="all" dirty="0">
              <a:solidFill>
                <a:srgbClr val="0070C0"/>
              </a:solidFill>
            </a:endParaRPr>
          </a:p>
        </p:txBody>
      </p:sp>
    </p:spTree>
    <p:extLst>
      <p:ext uri="{BB962C8B-B14F-4D97-AF65-F5344CB8AC3E}">
        <p14:creationId xmlns:p14="http://schemas.microsoft.com/office/powerpoint/2010/main" val="1718938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4294967295"/>
          </p:nvPr>
        </p:nvSpPr>
        <p:spPr>
          <a:xfrm>
            <a:off x="180000" y="972000"/>
            <a:ext cx="8784000" cy="5040000"/>
          </a:xfrm>
          <a:noFill/>
        </p:spPr>
        <p:txBody>
          <a:bodyPr anchor="ctr" anchorCtr="0"/>
          <a:lstStyle/>
          <a:p>
            <a:pPr algn="just">
              <a:lnSpc>
                <a:spcPct val="90000"/>
              </a:lnSpc>
              <a:spcBef>
                <a:spcPts val="1200"/>
              </a:spcBef>
              <a:spcAft>
                <a:spcPts val="1200"/>
              </a:spcAft>
              <a:buBlip>
                <a:blip r:embed="rId2"/>
              </a:buBlip>
            </a:pPr>
            <a:r>
              <a:rPr lang="es-ES" sz="2800" dirty="0" smtClean="0">
                <a:solidFill>
                  <a:srgbClr val="0070C0"/>
                </a:solidFill>
              </a:rPr>
              <a:t>Aquellos que hacen referencia exclusivamente a uno de los segmentos de la carrera y que son generadas a la conclusión del mismo.</a:t>
            </a:r>
          </a:p>
          <a:p>
            <a:pPr algn="just">
              <a:lnSpc>
                <a:spcPct val="90000"/>
              </a:lnSpc>
              <a:spcBef>
                <a:spcPts val="1200"/>
              </a:spcBef>
              <a:spcAft>
                <a:spcPts val="1200"/>
              </a:spcAft>
              <a:buBlip>
                <a:blip r:embed="rId2"/>
              </a:buBlip>
            </a:pPr>
            <a:r>
              <a:rPr lang="es-ES" sz="2800" dirty="0" smtClean="0">
                <a:solidFill>
                  <a:srgbClr val="0070C0"/>
                </a:solidFill>
              </a:rPr>
              <a:t>Deben ser publicados firmados por el Juez Arbitro, Y EN ELLOS DEBE QUEDAR reflejada la hora de publicación</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parciales</a:t>
            </a:r>
            <a:endParaRPr lang="es-ES" sz="3600" cap="all" dirty="0">
              <a:solidFill>
                <a:srgbClr val="0070C0"/>
              </a:solidFill>
            </a:endParaRPr>
          </a:p>
        </p:txBody>
      </p:sp>
    </p:spTree>
    <p:extLst>
      <p:ext uri="{BB962C8B-B14F-4D97-AF65-F5344CB8AC3E}">
        <p14:creationId xmlns:p14="http://schemas.microsoft.com/office/powerpoint/2010/main" val="3878032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4294967295"/>
          </p:nvPr>
        </p:nvSpPr>
        <p:spPr>
          <a:xfrm>
            <a:off x="180000" y="972000"/>
            <a:ext cx="8784000" cy="5040000"/>
          </a:xfrm>
          <a:noFill/>
        </p:spPr>
        <p:txBody>
          <a:bodyPr anchor="ctr" anchorCtr="0">
            <a:normAutofit/>
          </a:bodyPr>
          <a:lstStyle/>
          <a:p>
            <a:pPr algn="just">
              <a:lnSpc>
                <a:spcPct val="90000"/>
              </a:lnSpc>
              <a:spcBef>
                <a:spcPts val="600"/>
              </a:spcBef>
              <a:spcAft>
                <a:spcPts val="600"/>
              </a:spcAft>
              <a:buBlip>
                <a:blip r:embed="rId2"/>
              </a:buBlip>
            </a:pPr>
            <a:r>
              <a:rPr lang="es-ES" sz="2800" dirty="0" smtClean="0">
                <a:solidFill>
                  <a:srgbClr val="0070C0"/>
                </a:solidFill>
              </a:rPr>
              <a:t> Aquellos generados tras la conclusión de la prueba en las que, al menos, deben figurar los tiempos de meta de los atletas</a:t>
            </a:r>
          </a:p>
          <a:p>
            <a:pPr lvl="1" algn="just">
              <a:lnSpc>
                <a:spcPct val="90000"/>
              </a:lnSpc>
              <a:spcBef>
                <a:spcPts val="300"/>
              </a:spcBef>
              <a:spcAft>
                <a:spcPts val="300"/>
              </a:spcAft>
              <a:buBlip>
                <a:blip r:embed="rId2"/>
              </a:buBlip>
            </a:pPr>
            <a:r>
              <a:rPr lang="es-ES" sz="2400" dirty="0" smtClean="0">
                <a:solidFill>
                  <a:srgbClr val="0070C0"/>
                </a:solidFill>
              </a:rPr>
              <a:t>Deben ser publicados en el tablón de anuncios dentro de los QUINCE minutos posteriores a la finalización de la prueba</a:t>
            </a:r>
          </a:p>
          <a:p>
            <a:pPr lvl="1" algn="just">
              <a:lnSpc>
                <a:spcPct val="90000"/>
              </a:lnSpc>
              <a:spcBef>
                <a:spcPts val="300"/>
              </a:spcBef>
              <a:spcAft>
                <a:spcPts val="300"/>
              </a:spcAft>
              <a:buBlip>
                <a:blip r:embed="rId2"/>
              </a:buBlip>
            </a:pPr>
            <a:r>
              <a:rPr lang="es-ES" sz="2400" dirty="0" smtClean="0">
                <a:solidFill>
                  <a:srgbClr val="0070C0"/>
                </a:solidFill>
              </a:rPr>
              <a:t>Establece un tiempo de QUINCE minutos desde su publicación para que los participantes puedan realizar las reclamaciones oportunas.</a:t>
            </a:r>
          </a:p>
          <a:p>
            <a:pPr algn="just">
              <a:lnSpc>
                <a:spcPct val="90000"/>
              </a:lnSpc>
              <a:spcBef>
                <a:spcPts val="600"/>
              </a:spcBef>
              <a:spcAft>
                <a:spcPts val="600"/>
              </a:spcAft>
              <a:buBlip>
                <a:blip r:embed="rId2"/>
              </a:buBlip>
            </a:pPr>
            <a:r>
              <a:rPr lang="es-ES" sz="2800" dirty="0" smtClean="0">
                <a:solidFill>
                  <a:srgbClr val="0070C0"/>
                </a:solidFill>
              </a:rPr>
              <a:t>Deben ser publicados firmados por el Juez Arbitro, Y EN ELLOS DEBE QUEDAR reflejada la hora de publicación</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provisionales</a:t>
            </a:r>
            <a:endParaRPr lang="es-ES" sz="3600" cap="all" dirty="0">
              <a:solidFill>
                <a:srgbClr val="0070C0"/>
              </a:solidFill>
            </a:endParaRPr>
          </a:p>
        </p:txBody>
      </p:sp>
    </p:spTree>
    <p:extLst>
      <p:ext uri="{BB962C8B-B14F-4D97-AF65-F5344CB8AC3E}">
        <p14:creationId xmlns:p14="http://schemas.microsoft.com/office/powerpoint/2010/main" val="4166478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4294967295"/>
          </p:nvPr>
        </p:nvSpPr>
        <p:spPr>
          <a:xfrm>
            <a:off x="395536" y="1484784"/>
            <a:ext cx="8229600" cy="3811583"/>
          </a:xfrm>
          <a:noFill/>
        </p:spPr>
        <p:txBody>
          <a:bodyPr>
            <a:normAutofit/>
          </a:bodyPr>
          <a:lstStyle/>
          <a:p>
            <a:pPr algn="just">
              <a:lnSpc>
                <a:spcPct val="90000"/>
              </a:lnSpc>
              <a:spcBef>
                <a:spcPts val="1200"/>
              </a:spcBef>
              <a:spcAft>
                <a:spcPts val="1200"/>
              </a:spcAft>
              <a:buBlip>
                <a:blip r:embed="rId2"/>
              </a:buBlip>
            </a:pPr>
            <a:r>
              <a:rPr lang="es-ES" sz="2800" dirty="0" smtClean="0">
                <a:solidFill>
                  <a:srgbClr val="0070C0"/>
                </a:solidFill>
              </a:rPr>
              <a:t>Transcurridos quince minutos si no hay reclamaciones, o una vez solucionadas las reclamaciones presentadas, los resultados provisionales o no oficiales, pasan a ser OFICIALES</a:t>
            </a:r>
            <a:r>
              <a:rPr lang="es-ES" sz="2800" dirty="0">
                <a:solidFill>
                  <a:srgbClr val="0070C0"/>
                </a:solidFill>
              </a:rPr>
              <a:t>.</a:t>
            </a:r>
            <a:endParaRPr lang="es-ES" sz="2800" dirty="0" smtClean="0">
              <a:solidFill>
                <a:srgbClr val="0070C0"/>
              </a:solidFill>
            </a:endParaRPr>
          </a:p>
          <a:p>
            <a:pPr algn="just">
              <a:lnSpc>
                <a:spcPct val="90000"/>
              </a:lnSpc>
              <a:spcBef>
                <a:spcPts val="1200"/>
              </a:spcBef>
              <a:spcAft>
                <a:spcPts val="1200"/>
              </a:spcAft>
              <a:buBlip>
                <a:blip r:embed="rId2"/>
              </a:buBlip>
            </a:pPr>
            <a:r>
              <a:rPr lang="es-ES" sz="2800" dirty="0" smtClean="0">
                <a:solidFill>
                  <a:srgbClr val="0070C0"/>
                </a:solidFill>
              </a:rPr>
              <a:t>Deben ser publicados firmados por el Juez Arbitro, Y EN ELLOS DEBE QUEDAR reflejada la hora de publicación.</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Resultados | oficiales</a:t>
            </a:r>
            <a:endParaRPr lang="es-ES" sz="3600" cap="all" dirty="0">
              <a:solidFill>
                <a:srgbClr val="0070C0"/>
              </a:solidFill>
            </a:endParaRPr>
          </a:p>
        </p:txBody>
      </p:sp>
    </p:spTree>
    <p:extLst>
      <p:ext uri="{BB962C8B-B14F-4D97-AF65-F5344CB8AC3E}">
        <p14:creationId xmlns:p14="http://schemas.microsoft.com/office/powerpoint/2010/main" val="2321140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type="body" idx="4294967295"/>
          </p:nvPr>
        </p:nvSpPr>
        <p:spPr>
          <a:xfrm>
            <a:off x="180000" y="972000"/>
            <a:ext cx="8784000" cy="5040000"/>
          </a:xfrm>
          <a:noFill/>
        </p:spPr>
        <p:txBody>
          <a:bodyPr anchor="ctr" anchorCtr="0"/>
          <a:lstStyle/>
          <a:p>
            <a:pPr algn="just">
              <a:spcBef>
                <a:spcPts val="1200"/>
              </a:spcBef>
              <a:spcAft>
                <a:spcPts val="1200"/>
              </a:spcAft>
              <a:buBlip>
                <a:blip r:embed="rId2"/>
              </a:buBlip>
            </a:pPr>
            <a:r>
              <a:rPr lang="es-ES" sz="2400" dirty="0" smtClean="0">
                <a:solidFill>
                  <a:srgbClr val="0070C0"/>
                </a:solidFill>
                <a:effectLst/>
              </a:rPr>
              <a:t>Será publicada en el tablón de anuncios en los quince minutos posteriores a la finalización de la prueba o de la entrada en meta del participante sancionado.</a:t>
            </a:r>
          </a:p>
          <a:p>
            <a:pPr algn="just">
              <a:spcBef>
                <a:spcPts val="1200"/>
              </a:spcBef>
              <a:spcAft>
                <a:spcPts val="1200"/>
              </a:spcAft>
              <a:buBlip>
                <a:blip r:embed="rId2"/>
              </a:buBlip>
            </a:pPr>
            <a:r>
              <a:rPr lang="es-ES" sz="2400" dirty="0" smtClean="0">
                <a:solidFill>
                  <a:srgbClr val="0070C0"/>
                </a:solidFill>
                <a:effectLst/>
              </a:rPr>
              <a:t>Se establece un periodo de otros quince minutos para que los participantes puedan realizar las apelaciones que estimen oportunas.</a:t>
            </a:r>
          </a:p>
          <a:p>
            <a:pPr algn="just">
              <a:spcBef>
                <a:spcPts val="1200"/>
              </a:spcBef>
              <a:spcAft>
                <a:spcPts val="1200"/>
              </a:spcAft>
              <a:buBlip>
                <a:blip r:embed="rId2"/>
              </a:buBlip>
            </a:pPr>
            <a:endParaRPr lang="es-ES" sz="2400" dirty="0" smtClean="0">
              <a:solidFill>
                <a:srgbClr val="0070C0"/>
              </a:solidFill>
              <a:effectLst/>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Acta de sanciones</a:t>
            </a:r>
            <a:endParaRPr lang="es-ES" sz="3600" cap="all" dirty="0">
              <a:solidFill>
                <a:srgbClr val="0070C0"/>
              </a:solidFill>
            </a:endParaRPr>
          </a:p>
        </p:txBody>
      </p:sp>
    </p:spTree>
    <p:extLst>
      <p:ext uri="{BB962C8B-B14F-4D97-AF65-F5344CB8AC3E}">
        <p14:creationId xmlns:p14="http://schemas.microsoft.com/office/powerpoint/2010/main" val="3823290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628" y="142855"/>
            <a:ext cx="4143372" cy="1143000"/>
          </a:xfrm>
        </p:spPr>
        <p:txBody>
          <a:bodyPr>
            <a:normAutofit fontScale="90000"/>
          </a:bodyPr>
          <a:lstStyle/>
          <a:p>
            <a:r>
              <a:rPr lang="es-ES" dirty="0" smtClean="0">
                <a:solidFill>
                  <a:srgbClr val="0070C0"/>
                </a:solidFill>
              </a:rPr>
              <a:t>JA.2.Acta de Tarjetas</a:t>
            </a:r>
            <a:endParaRPr lang="es-ES" dirty="0">
              <a:solidFill>
                <a:srgbClr val="0070C0"/>
              </a:solidFill>
            </a:endParaRPr>
          </a:p>
        </p:txBody>
      </p:sp>
      <p:pic>
        <p:nvPicPr>
          <p:cNvPr id="4" name="3 Marcador de contenido" descr="JA.2.2010 Hoja de Tarjetas.jpg"/>
          <p:cNvPicPr>
            <a:picLocks noGrp="1" noChangeAspect="1"/>
          </p:cNvPicPr>
          <p:nvPr>
            <p:ph idx="1"/>
          </p:nvPr>
        </p:nvPicPr>
        <p:blipFill>
          <a:blip r:embed="rId2" cstate="print"/>
          <a:stretch>
            <a:fillRect/>
          </a:stretch>
        </p:blipFill>
        <p:spPr>
          <a:xfrm>
            <a:off x="0" y="0"/>
            <a:ext cx="4857752" cy="6867024"/>
          </a:xfrm>
        </p:spPr>
      </p:pic>
      <p:sp>
        <p:nvSpPr>
          <p:cNvPr id="5" name="4 Flecha izquierda"/>
          <p:cNvSpPr/>
          <p:nvPr/>
        </p:nvSpPr>
        <p:spPr>
          <a:xfrm rot="985192">
            <a:off x="4430278" y="1626303"/>
            <a:ext cx="1428760" cy="21431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Flecha izquierda"/>
          <p:cNvSpPr/>
          <p:nvPr/>
        </p:nvSpPr>
        <p:spPr>
          <a:xfrm rot="985192">
            <a:off x="4144528" y="1983492"/>
            <a:ext cx="1428760" cy="21431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Flecha izquierda"/>
          <p:cNvSpPr/>
          <p:nvPr/>
        </p:nvSpPr>
        <p:spPr>
          <a:xfrm rot="9004522">
            <a:off x="2887143" y="1056445"/>
            <a:ext cx="1428760" cy="21431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Flecha izquierda"/>
          <p:cNvSpPr/>
          <p:nvPr/>
        </p:nvSpPr>
        <p:spPr>
          <a:xfrm rot="19698350">
            <a:off x="4236009" y="5717170"/>
            <a:ext cx="1428760" cy="21431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Flecha izquierda"/>
          <p:cNvSpPr/>
          <p:nvPr/>
        </p:nvSpPr>
        <p:spPr>
          <a:xfrm rot="985192">
            <a:off x="429752" y="3126501"/>
            <a:ext cx="1428760" cy="21431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Flecha izquierda"/>
          <p:cNvSpPr/>
          <p:nvPr/>
        </p:nvSpPr>
        <p:spPr>
          <a:xfrm rot="985192">
            <a:off x="2501452" y="2340682"/>
            <a:ext cx="1428760" cy="21431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13767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type="body" idx="4294967295"/>
          </p:nvPr>
        </p:nvSpPr>
        <p:spPr>
          <a:xfrm>
            <a:off x="180000" y="972000"/>
            <a:ext cx="8784000" cy="5040000"/>
          </a:xfrm>
          <a:noFill/>
        </p:spPr>
        <p:txBody>
          <a:bodyPr anchor="ctr" anchorCtr="0">
            <a:normAutofit fontScale="92500" lnSpcReduction="10000"/>
          </a:bodyPr>
          <a:lstStyle/>
          <a:p>
            <a:pPr lvl="0"/>
            <a:r>
              <a:rPr lang="es-ES" dirty="0"/>
              <a:t>Se entiende por reclamación la acción ejercitada ante el Juez Árbitro, por una persona o entidad participante, o que se disponga a participar, en una prueba en relación con los siguientes aspectos:</a:t>
            </a:r>
          </a:p>
          <a:p>
            <a:pPr lvl="1"/>
            <a:r>
              <a:rPr lang="es-ES" dirty="0"/>
              <a:t>Frente a la lista de salida.</a:t>
            </a:r>
          </a:p>
          <a:p>
            <a:pPr lvl="1"/>
            <a:r>
              <a:rPr lang="es-ES" dirty="0"/>
              <a:t>Frente a los resultados.</a:t>
            </a:r>
          </a:p>
          <a:p>
            <a:pPr lvl="1"/>
            <a:r>
              <a:rPr lang="es-ES" dirty="0"/>
              <a:t>Frente a los recorridos.</a:t>
            </a:r>
          </a:p>
          <a:p>
            <a:pPr lvl="1"/>
            <a:r>
              <a:rPr lang="es-ES" dirty="0"/>
              <a:t>Frente a la actitud de otro participante.</a:t>
            </a:r>
          </a:p>
          <a:p>
            <a:pPr lvl="1"/>
            <a:r>
              <a:rPr lang="es-ES" dirty="0"/>
              <a:t>Frente a eventuales irregularidades existentes en la organización de la competición.</a:t>
            </a:r>
          </a:p>
          <a:p>
            <a:pPr lvl="1"/>
            <a:r>
              <a:rPr lang="es-ES" dirty="0"/>
              <a:t>Frente al equipamiento.</a:t>
            </a: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reclamación</a:t>
            </a:r>
            <a:endParaRPr lang="es-ES" sz="3600" cap="all" dirty="0">
              <a:solidFill>
                <a:srgbClr val="0070C0"/>
              </a:solidFill>
            </a:endParaRPr>
          </a:p>
        </p:txBody>
      </p:sp>
    </p:spTree>
    <p:extLst>
      <p:ext uri="{BB962C8B-B14F-4D97-AF65-F5344CB8AC3E}">
        <p14:creationId xmlns:p14="http://schemas.microsoft.com/office/powerpoint/2010/main" val="31777110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980728"/>
            <a:ext cx="8640960" cy="5256584"/>
          </a:xfrm>
        </p:spPr>
        <p:txBody>
          <a:bodyPr>
            <a:normAutofit fontScale="77500" lnSpcReduction="20000"/>
          </a:bodyPr>
          <a:lstStyle/>
          <a:p>
            <a:pPr lvl="0"/>
            <a:r>
              <a:rPr lang="es-ES" dirty="0"/>
              <a:t>El plazo para la presentación de las reclamaciones será el siguiente:</a:t>
            </a:r>
          </a:p>
          <a:p>
            <a:pPr lvl="1"/>
            <a:r>
              <a:rPr lang="es-ES" dirty="0"/>
              <a:t>Las previstas en el apartado (i) del epígrafe anterior de este artículo: antes de la reunión técnica o, de no existir esta, hasta una hora antes de la primera salida de la jornada. Tales reclamaciones deberán ser resueltas con anterioridad al inicio de la prueba.</a:t>
            </a:r>
          </a:p>
          <a:p>
            <a:pPr lvl="1"/>
            <a:r>
              <a:rPr lang="es-ES" dirty="0"/>
              <a:t>Las previstas en el apartado (ii) del epígrafe anterior de este artículo: dentro de los dos días hábiles a contar desde el siguiente al de la celebración de la prueba. Tales reclamaciones deberán ser resueltas en el plazo de cinco días hábiles a contar desde el siguiente al de celebración de la prueba.</a:t>
            </a:r>
          </a:p>
          <a:p>
            <a:pPr lvl="1"/>
            <a:r>
              <a:rPr lang="es-ES" dirty="0"/>
              <a:t>Las previstas en los apartados (iii) a (vi), ambos inclusive, del epígrafe anterior de este artículo: hasta quince minutos después del más tardía de cualquiera de los siguientes hechos: publicación provisional de resultados en el tablón de anuncios o entrada en meta del participante implicado. Tales reclamaciones deberán ser resueltas en el plazo máximo de seis horas desde la presentación del escrito con la reclamación.</a:t>
            </a:r>
          </a:p>
          <a:p>
            <a:endParaRPr lang="es-ES"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reclamación</a:t>
            </a:r>
            <a:endParaRPr lang="es-ES" sz="3600" cap="all" dirty="0">
              <a:solidFill>
                <a:srgbClr val="0070C0"/>
              </a:solidFill>
            </a:endParaRPr>
          </a:p>
        </p:txBody>
      </p:sp>
    </p:spTree>
    <p:extLst>
      <p:ext uri="{BB962C8B-B14F-4D97-AF65-F5344CB8AC3E}">
        <p14:creationId xmlns:p14="http://schemas.microsoft.com/office/powerpoint/2010/main" val="28646441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7504" y="980728"/>
            <a:ext cx="8928992" cy="5184576"/>
          </a:xfrm>
        </p:spPr>
        <p:txBody>
          <a:bodyPr>
            <a:noAutofit/>
          </a:bodyPr>
          <a:lstStyle/>
          <a:p>
            <a:pPr lvl="0"/>
            <a:r>
              <a:rPr lang="es-ES" sz="1800" dirty="0"/>
              <a:t>Las reclamaciones serán formuladas por escrito y entregadas o remitidas al Juez Árbitro. Una reclamación no se entenderá presentada hasta que ésta no sea recibida por el Juez Árbitro. Junto con la reclamación se deberá aportar el justificante del abono de la tasa mínima de 20 €, cantidad que será reintegrada al apelante en el caso de estimarse íntegramente su reclamación.</a:t>
            </a:r>
          </a:p>
          <a:p>
            <a:pPr lvl="0"/>
            <a:r>
              <a:rPr lang="es-ES" sz="1800" dirty="0"/>
              <a:t>Quien/es presente/n una reclamación deberá/n exponer de forma sucinta en el escrito presentado y aportar cuanto sigue:</a:t>
            </a:r>
          </a:p>
          <a:p>
            <a:pPr lvl="1"/>
            <a:r>
              <a:rPr lang="es-ES" sz="1400" dirty="0"/>
              <a:t>Hechos o situación reclamada.</a:t>
            </a:r>
          </a:p>
          <a:p>
            <a:pPr lvl="1"/>
            <a:r>
              <a:rPr lang="es-ES" sz="1400" dirty="0"/>
              <a:t>Fundamentos o argumentos esgrimidos.</a:t>
            </a:r>
          </a:p>
          <a:p>
            <a:pPr lvl="1"/>
            <a:r>
              <a:rPr lang="es-ES" sz="1400" dirty="0"/>
              <a:t>Pruebas aportadas.</a:t>
            </a:r>
          </a:p>
          <a:p>
            <a:pPr lvl="1"/>
            <a:r>
              <a:rPr lang="es-ES" sz="1400" dirty="0"/>
              <a:t>Medidas cautelares solicitadas.</a:t>
            </a:r>
          </a:p>
          <a:p>
            <a:pPr lvl="1"/>
            <a:r>
              <a:rPr lang="es-ES" sz="1400" dirty="0"/>
              <a:t>Petición o reclamación expresa formulada.</a:t>
            </a:r>
          </a:p>
          <a:p>
            <a:pPr lvl="0"/>
            <a:r>
              <a:rPr lang="es-ES" sz="1800" dirty="0"/>
              <a:t>El Juez Árbitro podrá acordar mediante resolución la inadmisión de una reclamación en aquellos casos en los que se hubiesen planteado cuestiones distintas a las expresamente previstas en el epígrafe a) del apartado 2º del presente artículo o cuando se hubiesen presentado fuera del plazo previsto en el epígrafe b) del apartado 2º del presente artículo. La resolución de inadmisión de una reclamación podrá ser recurrida ante el Comité Jurisdiccional de Competición y Disciplina de la FETRI en el plazo de 2 días hábiles desde su notificación a la persona o entidad reclamante.</a:t>
            </a:r>
          </a:p>
          <a:p>
            <a:endParaRPr lang="es-ES" sz="1800"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reclamación</a:t>
            </a:r>
            <a:endParaRPr lang="es-ES" sz="3600" cap="all" dirty="0">
              <a:solidFill>
                <a:srgbClr val="0070C0"/>
              </a:solidFill>
            </a:endParaRPr>
          </a:p>
        </p:txBody>
      </p:sp>
    </p:spTree>
    <p:extLst>
      <p:ext uri="{BB962C8B-B14F-4D97-AF65-F5344CB8AC3E}">
        <p14:creationId xmlns:p14="http://schemas.microsoft.com/office/powerpoint/2010/main" val="955315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7504" y="980728"/>
            <a:ext cx="8784976" cy="5145435"/>
          </a:xfrm>
        </p:spPr>
        <p:txBody>
          <a:bodyPr>
            <a:normAutofit fontScale="55000" lnSpcReduction="20000"/>
          </a:bodyPr>
          <a:lstStyle/>
          <a:p>
            <a:pPr lvl="0"/>
            <a:r>
              <a:rPr lang="es-ES" dirty="0"/>
              <a:t>El Juez Árbitro, con carácter previo a emitir su resolución, podrá ordenar la práctica de cuantas diligencias entienda precisas. Dichas diligencias ordenadas por el Juez Árbitro podrán servir tanto para solicitar u obtener información complementaria en relación con el objeto de litigio o controversia, como para conferir trámite de audiencia a cuantas personas o entidades pudiesen resultar directamente afectadas por la reclamación planteada. Igualmente, el Juez Árbitro se pronunciará de forma expresa sobre las medidas cautelares solicitadas por el reclamante.</a:t>
            </a:r>
          </a:p>
          <a:p>
            <a:pPr lvl="0"/>
            <a:r>
              <a:rPr lang="es-ES" dirty="0"/>
              <a:t>Las reclamaciones presentadas serán resueltas por el Juez Árbitro mediante resolución escrita motivada. La resolución será notificada a los o las reclamantes y publicada a través de un mecanismo que garantice su conocimiento por el resto de personas o entidades participantes en la prueba deportiva.</a:t>
            </a:r>
          </a:p>
          <a:p>
            <a:pPr lvl="0"/>
            <a:r>
              <a:rPr lang="es-ES" dirty="0"/>
              <a:t>Las resoluciones a las reclamaciones presentadas deberán ser dictadas en el plazo máximo previsto para cada caso en el epígrafe b) del apartado 2º del presente artículo. El plazo máximo para resolver la reclamación podrá excepcionalmente ser ampliado de forma motivada por el Juez Árbitro. La falta de resolución de la reclamación en el plazo máximo previsto sin que se haya procedido por el Juez Árbitro a su ampliación conllevará la desestimación por silencio, operando el silencio negativo. En caso de desestimación de la reclamación por silencio negativo, la persona o entidad reclamante podrá interponer la apelación correspondiente ante el Comité Jurisdiccional de Competición y Disciplina de la FETRI dentro de los dos siguientes días hábiles a contar desde el vencimiento del plazo para resolver por el Juez Árbitro.</a:t>
            </a:r>
          </a:p>
          <a:p>
            <a:endParaRPr lang="es-ES"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reclamación</a:t>
            </a:r>
            <a:endParaRPr lang="es-ES" sz="3600" cap="all" dirty="0">
              <a:solidFill>
                <a:srgbClr val="0070C0"/>
              </a:solidFill>
            </a:endParaRPr>
          </a:p>
        </p:txBody>
      </p:sp>
    </p:spTree>
    <p:extLst>
      <p:ext uri="{BB962C8B-B14F-4D97-AF65-F5344CB8AC3E}">
        <p14:creationId xmlns:p14="http://schemas.microsoft.com/office/powerpoint/2010/main" val="2541343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1196752"/>
            <a:ext cx="8640960" cy="4929411"/>
          </a:xfrm>
        </p:spPr>
        <p:txBody>
          <a:bodyPr>
            <a:normAutofit fontScale="70000" lnSpcReduction="20000"/>
          </a:bodyPr>
          <a:lstStyle/>
          <a:p>
            <a:pPr lvl="0"/>
            <a:r>
              <a:rPr lang="es-ES" dirty="0"/>
              <a:t>Analizada la reclamación planteada y practicadas las diligencias que se hubiesen acordado, se dictará la resolución correspondiente, desestimando o estimando la reclamación, total o parcialmente. Dicha resolución podrá ser apelada por el reclamante ante el Comité Jurisdiccional de Competición y Disciplina de la FETRI en el plazo de dos días hábiles desde su notificación a la persona o entidad reclamante.</a:t>
            </a:r>
          </a:p>
          <a:p>
            <a:pPr lvl="0"/>
            <a:r>
              <a:rPr lang="es-ES" dirty="0"/>
              <a:t>Las resoluciones de las reclamaciones serán publicadas a través de un mecanismo que garantice su conocimiento por el resto de personas o entidades participantes en la prueba deportiva. Dichas personas o entidades participantes, salvo que se hubiese desestimado íntegramente la reclamación planteada, podrán interponer apelación frente a la resolución dictada ante el Comité Jurisdiccional de Competición y Disciplina de la FETRI en el plazo de dos días hábiles desde su publicación.</a:t>
            </a:r>
          </a:p>
          <a:p>
            <a:endParaRPr lang="es-ES" dirty="0"/>
          </a:p>
        </p:txBody>
      </p:sp>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reclamación</a:t>
            </a:r>
            <a:endParaRPr lang="es-ES" sz="3600" cap="all" dirty="0">
              <a:solidFill>
                <a:srgbClr val="0070C0"/>
              </a:solidFill>
            </a:endParaRPr>
          </a:p>
        </p:txBody>
      </p:sp>
    </p:spTree>
    <p:extLst>
      <p:ext uri="{BB962C8B-B14F-4D97-AF65-F5344CB8AC3E}">
        <p14:creationId xmlns:p14="http://schemas.microsoft.com/office/powerpoint/2010/main" val="33616793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4429124" y="188640"/>
            <a:ext cx="4714876" cy="1143000"/>
          </a:xfrm>
        </p:spPr>
        <p:txBody>
          <a:bodyPr>
            <a:normAutofit fontScale="90000"/>
          </a:bodyPr>
          <a:lstStyle/>
          <a:p>
            <a:r>
              <a:rPr lang="es-ES" dirty="0" err="1" smtClean="0">
                <a:solidFill>
                  <a:srgbClr val="0070C0"/>
                </a:solidFill>
              </a:rPr>
              <a:t>JA.Escrito</a:t>
            </a:r>
            <a:r>
              <a:rPr lang="es-ES" dirty="0" smtClean="0">
                <a:solidFill>
                  <a:srgbClr val="0070C0"/>
                </a:solidFill>
              </a:rPr>
              <a:t> de Reclamación</a:t>
            </a:r>
            <a:endParaRPr lang="es-ES" dirty="0">
              <a:solidFill>
                <a:srgbClr val="0070C0"/>
              </a:solidFill>
            </a:endParaRPr>
          </a:p>
        </p:txBody>
      </p:sp>
      <p:pic>
        <p:nvPicPr>
          <p:cNvPr id="3" name="Imagen 2"/>
          <p:cNvPicPr>
            <a:picLocks noChangeAspect="1"/>
          </p:cNvPicPr>
          <p:nvPr/>
        </p:nvPicPr>
        <p:blipFill rotWithShape="1">
          <a:blip r:embed="rId2"/>
          <a:srcRect l="16795" t="22438" r="14580" b="7672"/>
          <a:stretch/>
        </p:blipFill>
        <p:spPr>
          <a:xfrm>
            <a:off x="107504" y="1345514"/>
            <a:ext cx="8928992" cy="5112568"/>
          </a:xfrm>
          <a:prstGeom prst="rect">
            <a:avLst/>
          </a:prstGeom>
        </p:spPr>
      </p:pic>
    </p:spTree>
    <p:extLst>
      <p:ext uri="{BB962C8B-B14F-4D97-AF65-F5344CB8AC3E}">
        <p14:creationId xmlns:p14="http://schemas.microsoft.com/office/powerpoint/2010/main" val="10968451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15687" t="22439" r="17901" b="8657"/>
          <a:stretch/>
        </p:blipFill>
        <p:spPr>
          <a:xfrm>
            <a:off x="251520" y="1052736"/>
            <a:ext cx="8640960" cy="5040560"/>
          </a:xfrm>
          <a:prstGeom prst="rect">
            <a:avLst/>
          </a:prstGeom>
        </p:spPr>
      </p:pic>
      <p:sp>
        <p:nvSpPr>
          <p:cNvPr id="7"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JA.RESOLUCION DE RECLAMACIÓN</a:t>
            </a:r>
            <a:endParaRPr lang="es-ES" sz="3600" cap="all" dirty="0">
              <a:solidFill>
                <a:srgbClr val="0070C0"/>
              </a:solidFill>
            </a:endParaRPr>
          </a:p>
        </p:txBody>
      </p:sp>
    </p:spTree>
    <p:extLst>
      <p:ext uri="{BB962C8B-B14F-4D97-AF65-F5344CB8AC3E}">
        <p14:creationId xmlns:p14="http://schemas.microsoft.com/office/powerpoint/2010/main" val="2279797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0000" y="972000"/>
            <a:ext cx="8784000" cy="5040000"/>
          </a:xfrm>
        </p:spPr>
        <p:txBody>
          <a:bodyPr anchor="ctr" anchorCtr="0">
            <a:normAutofit fontScale="62500" lnSpcReduction="20000"/>
          </a:bodyPr>
          <a:lstStyle/>
          <a:p>
            <a:pPr lvl="0"/>
            <a:r>
              <a:rPr lang="es-ES" dirty="0"/>
              <a:t>Se entiende por apelación la acción ejercitada por una persona o entidad participante frente a las decisiones y resoluciones del Juez Árbitro. La apelación podrá plantearse tanto frente a las sanciones impuestas o aplicadas como frente a las decisiones del Juez Árbitro en el curso de la competición. Las apelaciones podrán presentarse ante el Jurado de Competición hasta quince minutos después del más tardío de cualquiera de los siguientes hechos:</a:t>
            </a:r>
          </a:p>
          <a:p>
            <a:pPr lvl="1"/>
            <a:r>
              <a:rPr lang="es-ES" dirty="0"/>
              <a:t>Publicación de los resultados provisionales en el tablón oficial.</a:t>
            </a:r>
          </a:p>
          <a:p>
            <a:pPr lvl="1"/>
            <a:r>
              <a:rPr lang="es-ES" dirty="0"/>
              <a:t>Entrada en meta del deportista implicado.</a:t>
            </a:r>
          </a:p>
          <a:p>
            <a:pPr lvl="0"/>
            <a:r>
              <a:rPr lang="es-ES" dirty="0"/>
              <a:t>Corresponde al Jurado de Competición la resolución de las apelaciones presentadas frente a las decisiones y resoluciones del Juez Árbitro. Los procedimientos de apelación garantizarán los derechos y garantías previstas en las disposiciones normativas vigentes reguladoras del procedimiento administrativo común.</a:t>
            </a:r>
          </a:p>
          <a:p>
            <a:pPr lvl="0"/>
            <a:r>
              <a:rPr lang="es-ES" dirty="0"/>
              <a:t>Las apelaciones serán formuladas por escrito y entregadas al Juez Árbitro, junto con una fianza mínima de 20 €, quien revisará en primera instancia su decisión. De ratificarse en la misma entregará la apelación al Jurado de Competición para que sea éste quien resuelva el caso. En el supuesto en que el Jurado de Competición resuelva a favor del recurrente, le será devuelto el importe de la fianza depositada</a:t>
            </a:r>
            <a:r>
              <a:rPr lang="es-ES" dirty="0" smtClean="0"/>
              <a:t>.</a:t>
            </a:r>
            <a:endParaRPr lang="es-ES" sz="2400" dirty="0">
              <a:solidFill>
                <a:srgbClr val="0070C0"/>
              </a:solidFill>
            </a:endParaRPr>
          </a:p>
          <a:p>
            <a:pPr algn="just">
              <a:spcBef>
                <a:spcPts val="1200"/>
              </a:spcBef>
              <a:spcAft>
                <a:spcPts val="1200"/>
              </a:spcAft>
              <a:buBlip>
                <a:blip r:embed="rId2"/>
              </a:buBlip>
            </a:pPr>
            <a:endParaRPr lang="es-ES" sz="2400" dirty="0" smtClean="0">
              <a:solidFill>
                <a:srgbClr val="0070C0"/>
              </a:solidFill>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apelación</a:t>
            </a:r>
            <a:endParaRPr lang="es-ES" sz="3600" cap="all" dirty="0">
              <a:solidFill>
                <a:srgbClr val="0070C0"/>
              </a:solidFill>
            </a:endParaRPr>
          </a:p>
        </p:txBody>
      </p:sp>
    </p:spTree>
    <p:extLst>
      <p:ext uri="{BB962C8B-B14F-4D97-AF65-F5344CB8AC3E}">
        <p14:creationId xmlns:p14="http://schemas.microsoft.com/office/powerpoint/2010/main" val="52854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0000" y="1484784"/>
            <a:ext cx="8784000" cy="4527216"/>
          </a:xfrm>
        </p:spPr>
        <p:txBody>
          <a:bodyPr anchor="ctr" anchorCtr="0">
            <a:normAutofit fontScale="85000" lnSpcReduction="20000"/>
          </a:bodyPr>
          <a:lstStyle/>
          <a:p>
            <a:pPr lvl="0"/>
            <a:r>
              <a:rPr lang="es-ES" dirty="0"/>
              <a:t>En el caso que la apelación llegue al Jurado de Competición, el presidente del Jurado se reunirá con el resto de los integrantes e intentará escuchar a todas las partes implicadas y estudiar las pruebas aportadas. Si quien realiza la apelación no pudiera estar presente, sus argumentos pueden ser dejados por escrito al presentar el escrito de apelación.</a:t>
            </a:r>
          </a:p>
          <a:p>
            <a:pPr lvl="0"/>
            <a:r>
              <a:rPr lang="es-ES" dirty="0"/>
              <a:t>Practicadas y/o analizadas todas las pruebas y alegaciones presentadas, se dictará por el Jurado de Competición la resolución correspondiente, acordándose en la misma la estimación o desestimación, total o parcial, de la apelación presentada.</a:t>
            </a:r>
          </a:p>
          <a:p>
            <a:pPr lvl="1" algn="just">
              <a:buBlip>
                <a:blip r:embed="rId2"/>
              </a:buBlip>
            </a:pPr>
            <a:endParaRPr lang="es-ES_tradnl" sz="2000" dirty="0">
              <a:solidFill>
                <a:srgbClr val="0070C0"/>
              </a:solidFill>
            </a:endParaRPr>
          </a:p>
          <a:p>
            <a:pPr lvl="1" algn="just">
              <a:buBlip>
                <a:blip r:embed="rId2"/>
              </a:buBlip>
            </a:pPr>
            <a:endParaRPr lang="es-ES" sz="2000" dirty="0">
              <a:solidFill>
                <a:srgbClr val="0070C0"/>
              </a:solidFill>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apelaciones</a:t>
            </a:r>
            <a:endParaRPr lang="es-ES" sz="3600" cap="all" dirty="0">
              <a:solidFill>
                <a:srgbClr val="0070C0"/>
              </a:solidFill>
            </a:endParaRPr>
          </a:p>
        </p:txBody>
      </p:sp>
    </p:spTree>
    <p:extLst>
      <p:ext uri="{BB962C8B-B14F-4D97-AF65-F5344CB8AC3E}">
        <p14:creationId xmlns:p14="http://schemas.microsoft.com/office/powerpoint/2010/main" val="14733196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4429124" y="125760"/>
            <a:ext cx="4714876" cy="1143000"/>
          </a:xfrm>
        </p:spPr>
        <p:txBody>
          <a:bodyPr>
            <a:normAutofit fontScale="90000"/>
          </a:bodyPr>
          <a:lstStyle/>
          <a:p>
            <a:r>
              <a:rPr lang="es-ES" dirty="0" err="1" smtClean="0">
                <a:solidFill>
                  <a:srgbClr val="0070C0"/>
                </a:solidFill>
              </a:rPr>
              <a:t>JA.Escrito</a:t>
            </a:r>
            <a:r>
              <a:rPr lang="es-ES" dirty="0" smtClean="0">
                <a:solidFill>
                  <a:srgbClr val="0070C0"/>
                </a:solidFill>
              </a:rPr>
              <a:t> de Apelación</a:t>
            </a:r>
            <a:endParaRPr lang="es-ES" dirty="0">
              <a:solidFill>
                <a:srgbClr val="0070C0"/>
              </a:solidFill>
            </a:endParaRPr>
          </a:p>
        </p:txBody>
      </p:sp>
      <p:pic>
        <p:nvPicPr>
          <p:cNvPr id="3" name="Imagen 2"/>
          <p:cNvPicPr>
            <a:picLocks noChangeAspect="1"/>
          </p:cNvPicPr>
          <p:nvPr/>
        </p:nvPicPr>
        <p:blipFill rotWithShape="1">
          <a:blip r:embed="rId2"/>
          <a:srcRect l="16240" t="23422" r="15133" b="11610"/>
          <a:stretch/>
        </p:blipFill>
        <p:spPr>
          <a:xfrm>
            <a:off x="107504" y="1295697"/>
            <a:ext cx="8928992" cy="4752528"/>
          </a:xfrm>
          <a:prstGeom prst="rect">
            <a:avLst/>
          </a:prstGeom>
        </p:spPr>
      </p:pic>
    </p:spTree>
    <p:extLst>
      <p:ext uri="{BB962C8B-B14F-4D97-AF65-F5344CB8AC3E}">
        <p14:creationId xmlns:p14="http://schemas.microsoft.com/office/powerpoint/2010/main" val="40575227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JA.RESOLUCION DE APELACIÓN</a:t>
            </a:r>
            <a:endParaRPr lang="es-ES" sz="3600" cap="all" dirty="0">
              <a:solidFill>
                <a:srgbClr val="0070C0"/>
              </a:solidFill>
            </a:endParaRPr>
          </a:p>
        </p:txBody>
      </p:sp>
      <p:pic>
        <p:nvPicPr>
          <p:cNvPr id="2" name="Imagen 1"/>
          <p:cNvPicPr>
            <a:picLocks noChangeAspect="1"/>
          </p:cNvPicPr>
          <p:nvPr/>
        </p:nvPicPr>
        <p:blipFill rotWithShape="1">
          <a:blip r:embed="rId2"/>
          <a:srcRect l="16795" t="23422" r="14580" b="8657"/>
          <a:stretch/>
        </p:blipFill>
        <p:spPr>
          <a:xfrm>
            <a:off x="107504" y="1052736"/>
            <a:ext cx="8928992" cy="4968552"/>
          </a:xfrm>
          <a:prstGeom prst="rect">
            <a:avLst/>
          </a:prstGeom>
        </p:spPr>
      </p:pic>
    </p:spTree>
    <p:extLst>
      <p:ext uri="{BB962C8B-B14F-4D97-AF65-F5344CB8AC3E}">
        <p14:creationId xmlns:p14="http://schemas.microsoft.com/office/powerpoint/2010/main" val="15221913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80000" y="1484784"/>
            <a:ext cx="8784000" cy="4527216"/>
          </a:xfrm>
        </p:spPr>
        <p:txBody>
          <a:bodyPr anchor="ctr" anchorCtr="0">
            <a:normAutofit fontScale="70000" lnSpcReduction="20000"/>
          </a:bodyPr>
          <a:lstStyle/>
          <a:p>
            <a:pPr lvl="0"/>
            <a:r>
              <a:rPr lang="es-ES" dirty="0"/>
              <a:t>La decisión del Jurado de Competición podrá ser recurrida frente al Comité Jurisdiccional de Competición y Disciplina de la FETRI.</a:t>
            </a:r>
          </a:p>
          <a:p>
            <a:pPr lvl="0"/>
            <a:r>
              <a:rPr lang="es-ES" dirty="0"/>
              <a:t>Los recursos frente a las decisiones del Jurado de Competición podrán ser presentados ante el Comité Jurisdiccional de Competición y Disciplina Deportiva de la FETRI en el plazo de 2 días hábiles a contar desde el siguiente al de la celebración de la prueba. El escrito de recurso deberá ser acompañado, en su caso, de las alegaciones y pruebas de que intenten valerse el o la recurrente en la defensa de su derecho e interés. En el recurso presentado, el o la recurrente podrá solicitar la adopción de las medidas cautelares que considere precisas.</a:t>
            </a:r>
          </a:p>
          <a:p>
            <a:pPr lvl="0"/>
            <a:r>
              <a:rPr lang="es-ES" dirty="0"/>
              <a:t>Presentado el recurso correspondiente, el Comité Jurisdiccional de Competición y Disciplina Deportiva de la FETRI acordará la admisión o inadmisión a trámite de la misma. La resolución del citado Comité en la que se inadmita la apelación presentada agota la vía federativa, sin que frente a la misma quepa recurso alguno.</a:t>
            </a:r>
          </a:p>
          <a:p>
            <a:pPr lvl="1" algn="just">
              <a:buBlip>
                <a:blip r:embed="rId2"/>
              </a:buBlip>
            </a:pPr>
            <a:endParaRPr lang="es-ES_tradnl" sz="2000" dirty="0">
              <a:solidFill>
                <a:srgbClr val="0070C0"/>
              </a:solidFill>
            </a:endParaRPr>
          </a:p>
          <a:p>
            <a:pPr lvl="1" algn="just">
              <a:buBlip>
                <a:blip r:embed="rId2"/>
              </a:buBlip>
            </a:pPr>
            <a:endParaRPr lang="es-ES" sz="2000" dirty="0">
              <a:solidFill>
                <a:srgbClr val="0070C0"/>
              </a:solidFill>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Recursos frente a resoluciones </a:t>
            </a:r>
            <a:r>
              <a:rPr lang="es-ES" sz="3600" cap="all" dirty="0" err="1" smtClean="0">
                <a:solidFill>
                  <a:srgbClr val="0070C0"/>
                </a:solidFill>
              </a:rPr>
              <a:t>j.c.</a:t>
            </a:r>
            <a:endParaRPr lang="es-ES" sz="3600" cap="all" dirty="0">
              <a:solidFill>
                <a:srgbClr val="0070C0"/>
              </a:solidFill>
            </a:endParaRPr>
          </a:p>
        </p:txBody>
      </p:sp>
    </p:spTree>
    <p:extLst>
      <p:ext uri="{BB962C8B-B14F-4D97-AF65-F5344CB8AC3E}">
        <p14:creationId xmlns:p14="http://schemas.microsoft.com/office/powerpoint/2010/main" val="15010222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052736"/>
            <a:ext cx="8229600" cy="5328592"/>
          </a:xfrm>
        </p:spPr>
        <p:txBody>
          <a:bodyPr>
            <a:normAutofit fontScale="62500" lnSpcReduction="20000"/>
          </a:bodyPr>
          <a:lstStyle/>
          <a:p>
            <a:pPr lvl="0"/>
            <a:r>
              <a:rPr lang="es-ES" dirty="0"/>
              <a:t>Mediante providencia, el Comité Jurisdiccional de Competición y Disciplina Deportiva de la FETRI acordará la admisión a trámite del recurso presentado, pronunciándose en la misma sobre:</a:t>
            </a:r>
          </a:p>
          <a:p>
            <a:pPr lvl="1"/>
            <a:r>
              <a:rPr lang="es-ES" dirty="0"/>
              <a:t>El posible emplazamiento a cualesquiera otras personas o entidades participantes que pudieran de forma principal y directa resultar afectadas por el recurso presentado, confiriéndoles un plazo para que puedan alegar y/o aportar y/o proponer lo que a su derecho e interés convengan.</a:t>
            </a:r>
          </a:p>
          <a:p>
            <a:pPr lvl="1"/>
            <a:r>
              <a:rPr lang="es-ES" dirty="0"/>
              <a:t>Las pruebas aportadas o propuestas, pudiéndose ordenar igualmente la práctica de aquellas otras que el propio Comité entienda precisas para conocer los hechos o circunstancias concurrentes.</a:t>
            </a:r>
          </a:p>
          <a:p>
            <a:pPr lvl="1"/>
            <a:r>
              <a:rPr lang="es-ES" dirty="0"/>
              <a:t>La adopción de las medidas cautelares que hubiesen sido solicitadas por el recurrente u otras que sean acordadas de oficio por el citado Comité que permanecerán en su caso vigentes hasta la emisión de la resolución correspondiente a través de la cual se resuelva el recurso presentado.</a:t>
            </a:r>
          </a:p>
          <a:p>
            <a:pPr lvl="0"/>
            <a:r>
              <a:rPr lang="es-ES" dirty="0"/>
              <a:t>Practicadas y/o analizadas todas la pruebas y alegaciones presentadas, se dictará por el Comité Jurisdiccional de Competición y Disciplina Deportiva de la FETRI la resolución correspondiente, acordándose en la misma la estimación o desestimación, total o parcial, del recurso presentado. La resolución del Comité Jurisdiccional de Competición y Disciplina Deportiva de la FETRI agota la vía federativa, sin que frente a la misma quepa recurso alguno</a:t>
            </a:r>
            <a:r>
              <a:rPr lang="es-ES" dirty="0" smtClean="0"/>
              <a:t>.</a:t>
            </a:r>
            <a:endParaRPr lang="es-ES" dirty="0"/>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Recursos frente a resoluciones </a:t>
            </a:r>
            <a:r>
              <a:rPr lang="es-ES" sz="3600" cap="all" dirty="0" err="1" smtClean="0">
                <a:solidFill>
                  <a:srgbClr val="0070C0"/>
                </a:solidFill>
              </a:rPr>
              <a:t>j.c.</a:t>
            </a:r>
            <a:endParaRPr lang="es-ES" sz="3600" cap="all" dirty="0">
              <a:solidFill>
                <a:srgbClr val="0070C0"/>
              </a:solidFill>
            </a:endParaRPr>
          </a:p>
        </p:txBody>
      </p:sp>
    </p:spTree>
    <p:extLst>
      <p:ext uri="{BB962C8B-B14F-4D97-AF65-F5344CB8AC3E}">
        <p14:creationId xmlns:p14="http://schemas.microsoft.com/office/powerpoint/2010/main" val="4017107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JA.RECURSO FRENTE A RESOLUCION J.C.</a:t>
            </a:r>
            <a:endParaRPr lang="es-ES" sz="3600" cap="all" dirty="0">
              <a:solidFill>
                <a:srgbClr val="0070C0"/>
              </a:solidFill>
            </a:endParaRPr>
          </a:p>
        </p:txBody>
      </p:sp>
      <p:pic>
        <p:nvPicPr>
          <p:cNvPr id="3" name="Imagen 2"/>
          <p:cNvPicPr>
            <a:picLocks noChangeAspect="1"/>
          </p:cNvPicPr>
          <p:nvPr/>
        </p:nvPicPr>
        <p:blipFill rotWithShape="1">
          <a:blip r:embed="rId2"/>
          <a:srcRect l="15134" t="23422" r="14580" b="9641"/>
          <a:stretch/>
        </p:blipFill>
        <p:spPr>
          <a:xfrm>
            <a:off x="107504" y="1124744"/>
            <a:ext cx="8876045" cy="4752528"/>
          </a:xfrm>
          <a:prstGeom prst="rect">
            <a:avLst/>
          </a:prstGeom>
        </p:spPr>
      </p:pic>
    </p:spTree>
    <p:extLst>
      <p:ext uri="{BB962C8B-B14F-4D97-AF65-F5344CB8AC3E}">
        <p14:creationId xmlns:p14="http://schemas.microsoft.com/office/powerpoint/2010/main" val="38808624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idx="4294967295"/>
          </p:nvPr>
        </p:nvSpPr>
        <p:spPr>
          <a:xfrm>
            <a:off x="6000760" y="125760"/>
            <a:ext cx="3143240" cy="1143000"/>
          </a:xfrm>
          <a:noFill/>
        </p:spPr>
        <p:txBody>
          <a:bodyPr>
            <a:normAutofit fontScale="90000"/>
          </a:bodyPr>
          <a:lstStyle/>
          <a:p>
            <a:r>
              <a:rPr lang="es-ES" dirty="0" smtClean="0">
                <a:solidFill>
                  <a:srgbClr val="0070C0"/>
                </a:solidFill>
              </a:rPr>
              <a:t>Listado de Premiados</a:t>
            </a:r>
          </a:p>
        </p:txBody>
      </p:sp>
      <p:pic>
        <p:nvPicPr>
          <p:cNvPr id="4" name="3 Imagen" descr="PREMIADOS.jpg"/>
          <p:cNvPicPr>
            <a:picLocks noChangeAspect="1"/>
          </p:cNvPicPr>
          <p:nvPr/>
        </p:nvPicPr>
        <p:blipFill>
          <a:blip r:embed="rId2" cstate="print"/>
          <a:srcRect b="22916"/>
          <a:stretch>
            <a:fillRect/>
          </a:stretch>
        </p:blipFill>
        <p:spPr>
          <a:xfrm>
            <a:off x="0" y="0"/>
            <a:ext cx="6291312"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235412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5"/>
          <p:cNvSpPr>
            <a:spLocks noChangeArrowheads="1"/>
          </p:cNvSpPr>
          <p:nvPr/>
        </p:nvSpPr>
        <p:spPr bwMode="auto">
          <a:xfrm>
            <a:off x="180000" y="972000"/>
            <a:ext cx="8784000" cy="5040000"/>
          </a:xfrm>
          <a:prstGeom prst="rect">
            <a:avLst/>
          </a:prstGeom>
          <a:noFill/>
          <a:ln w="9525">
            <a:noFill/>
            <a:miter lim="800000"/>
            <a:headEnd/>
            <a:tailEnd/>
          </a:ln>
          <a:effectLst/>
        </p:spPr>
        <p:txBody>
          <a:bodyPr anchor="ctr" anchorCtr="0">
            <a:normAutofit/>
          </a:bodyPr>
          <a:lstStyle/>
          <a:p>
            <a:pPr marL="342900" indent="-342900" algn="just">
              <a:lnSpc>
                <a:spcPct val="90000"/>
              </a:lnSpc>
              <a:spcBef>
                <a:spcPct val="20000"/>
              </a:spcBef>
              <a:buClr>
                <a:schemeClr val="hlink"/>
              </a:buClr>
              <a:buSzPct val="70000"/>
              <a:buBlip>
                <a:blip r:embed="rId3"/>
              </a:buBlip>
            </a:pPr>
            <a:r>
              <a:rPr lang="es-ES" sz="2400" dirty="0">
                <a:solidFill>
                  <a:srgbClr val="0070C0"/>
                </a:solidFill>
                <a:latin typeface="Impact" panose="020B0806030902050204" pitchFamily="34" charset="0"/>
              </a:rPr>
              <a:t>Una vez concluida la competición, y cuando las clasificaciones son definitivas y oficiales, el Juez Arbitro debe realizar su informe, el cual será posteriormente remitido al Comité de Jueces y Oficiales de la Federación </a:t>
            </a:r>
            <a:r>
              <a:rPr lang="es-ES" sz="2400" dirty="0" smtClean="0">
                <a:solidFill>
                  <a:srgbClr val="0070C0"/>
                </a:solidFill>
                <a:latin typeface="Impact" panose="020B0806030902050204" pitchFamily="34" charset="0"/>
              </a:rPr>
              <a:t>Territorial.</a:t>
            </a:r>
          </a:p>
          <a:p>
            <a:pPr marL="342900" indent="-342900" algn="just">
              <a:lnSpc>
                <a:spcPct val="90000"/>
              </a:lnSpc>
              <a:spcBef>
                <a:spcPct val="20000"/>
              </a:spcBef>
              <a:buClr>
                <a:schemeClr val="hlink"/>
              </a:buClr>
              <a:buSzPct val="70000"/>
              <a:buBlip>
                <a:blip r:embed="rId3"/>
              </a:buBlip>
            </a:pPr>
            <a:endParaRPr lang="es-ES" sz="2400" dirty="0">
              <a:solidFill>
                <a:srgbClr val="0070C0"/>
              </a:solidFill>
              <a:latin typeface="Impact" panose="020B0806030902050204" pitchFamily="34" charset="0"/>
            </a:endParaRPr>
          </a:p>
          <a:p>
            <a:pPr marL="342900" indent="-342900" algn="just">
              <a:lnSpc>
                <a:spcPct val="90000"/>
              </a:lnSpc>
              <a:spcBef>
                <a:spcPct val="20000"/>
              </a:spcBef>
              <a:buClr>
                <a:schemeClr val="hlink"/>
              </a:buClr>
              <a:buSzPct val="70000"/>
              <a:buBlip>
                <a:blip r:embed="rId3"/>
              </a:buBlip>
            </a:pPr>
            <a:r>
              <a:rPr lang="es-ES" sz="2400" dirty="0">
                <a:solidFill>
                  <a:srgbClr val="0070C0"/>
                </a:solidFill>
                <a:latin typeface="Impact" panose="020B0806030902050204" pitchFamily="34" charset="0"/>
              </a:rPr>
              <a:t>Debe ser realizado dentro de los siguientes 5 días posteriores a la celebración de la competición.</a:t>
            </a:r>
          </a:p>
          <a:p>
            <a:pPr marL="342900" indent="-342900" algn="just">
              <a:lnSpc>
                <a:spcPct val="90000"/>
              </a:lnSpc>
              <a:spcBef>
                <a:spcPct val="20000"/>
              </a:spcBef>
              <a:buClr>
                <a:schemeClr val="hlink"/>
              </a:buClr>
              <a:buSzPct val="70000"/>
              <a:buBlip>
                <a:blip r:embed="rId3"/>
              </a:buBlip>
            </a:pPr>
            <a:endParaRPr lang="es-ES" sz="2400" dirty="0">
              <a:solidFill>
                <a:srgbClr val="0070C0"/>
              </a:solidFill>
              <a:latin typeface="Impact" panose="020B0806030902050204" pitchFamily="34" charset="0"/>
            </a:endParaRPr>
          </a:p>
          <a:p>
            <a:pPr marL="342900" indent="-342900" algn="just">
              <a:lnSpc>
                <a:spcPct val="90000"/>
              </a:lnSpc>
              <a:spcBef>
                <a:spcPct val="20000"/>
              </a:spcBef>
              <a:buClr>
                <a:schemeClr val="hlink"/>
              </a:buClr>
              <a:buSzPct val="70000"/>
              <a:buBlip>
                <a:blip r:embed="rId3"/>
              </a:buBlip>
            </a:pPr>
            <a:r>
              <a:rPr lang="es-ES" sz="2400" dirty="0">
                <a:solidFill>
                  <a:srgbClr val="0070C0"/>
                </a:solidFill>
                <a:latin typeface="Impact" panose="020B0806030902050204" pitchFamily="34" charset="0"/>
              </a:rPr>
              <a:t>En caso de no haber sido designado un Responsable de Jueces y Oficiales para dicha competición, el Juez Arbitro deberá </a:t>
            </a:r>
            <a:r>
              <a:rPr lang="es-ES" sz="2400" dirty="0" smtClean="0">
                <a:solidFill>
                  <a:srgbClr val="0070C0"/>
                </a:solidFill>
                <a:latin typeface="Impact" panose="020B0806030902050204" pitchFamily="34" charset="0"/>
              </a:rPr>
              <a:t>también </a:t>
            </a:r>
            <a:r>
              <a:rPr lang="es-ES" sz="2400" dirty="0">
                <a:solidFill>
                  <a:srgbClr val="0070C0"/>
                </a:solidFill>
                <a:latin typeface="Impact" panose="020B0806030902050204" pitchFamily="34" charset="0"/>
              </a:rPr>
              <a:t>remitir el correspondiente Informe de Oficiales	</a:t>
            </a:r>
          </a:p>
          <a:p>
            <a:pPr marL="571500" indent="-571500" algn="just">
              <a:lnSpc>
                <a:spcPct val="90000"/>
              </a:lnSpc>
              <a:spcBef>
                <a:spcPct val="20000"/>
              </a:spcBef>
              <a:buClr>
                <a:schemeClr val="hlink"/>
              </a:buClr>
              <a:buSzPct val="70000"/>
              <a:buBlip>
                <a:blip r:embed="rId3"/>
              </a:buBlip>
            </a:pPr>
            <a:endParaRPr lang="es-ES" sz="3600" dirty="0">
              <a:solidFill>
                <a:srgbClr val="0070C0"/>
              </a:solidFill>
              <a:latin typeface="Impact" panose="020B0806030902050204" pitchFamily="34" charset="0"/>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Informe juez árbitro</a:t>
            </a:r>
            <a:endParaRPr lang="es-ES" sz="3600" cap="all" dirty="0">
              <a:solidFill>
                <a:srgbClr val="0070C0"/>
              </a:solidFill>
            </a:endParaRPr>
          </a:p>
        </p:txBody>
      </p:sp>
    </p:spTree>
    <p:extLst>
      <p:ext uri="{BB962C8B-B14F-4D97-AF65-F5344CB8AC3E}">
        <p14:creationId xmlns:p14="http://schemas.microsoft.com/office/powerpoint/2010/main" val="3013880343"/>
      </p:ext>
    </p:extLst>
  </p:cSld>
  <p:clrMapOvr>
    <a:masterClrMapping/>
  </p:clrMapOvr>
  <p:transition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1.2010 Informe Juez Arbitro_Página_1.jpg"/>
          <p:cNvPicPr>
            <a:picLocks noChangeAspect="1"/>
          </p:cNvPicPr>
          <p:nvPr/>
        </p:nvPicPr>
        <p:blipFill>
          <a:blip r:embed="rId2" cstate="print"/>
          <a:srcRect b="25000"/>
          <a:stretch>
            <a:fillRect/>
          </a:stretch>
        </p:blipFill>
        <p:spPr>
          <a:xfrm>
            <a:off x="-1" y="0"/>
            <a:ext cx="6465913" cy="6858000"/>
          </a:xfrm>
          <a:prstGeom prst="rect">
            <a:avLst/>
          </a:prstGeom>
        </p:spPr>
      </p:pic>
      <p:sp>
        <p:nvSpPr>
          <p:cNvPr id="4" name="1 Título"/>
          <p:cNvSpPr txBox="1">
            <a:spLocks/>
          </p:cNvSpPr>
          <p:nvPr/>
        </p:nvSpPr>
        <p:spPr>
          <a:xfrm>
            <a:off x="6215074" y="1196752"/>
            <a:ext cx="2928926" cy="223224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i="0" u="none" strike="noStrike" kern="1200" cap="none" spc="0" normalizeH="0" baseline="0" noProof="0" dirty="0" smtClean="0">
                <a:ln>
                  <a:noFill/>
                </a:ln>
                <a:solidFill>
                  <a:srgbClr val="0070C0"/>
                </a:solidFill>
                <a:uLnTx/>
                <a:uFillTx/>
                <a:latin typeface="Impact" panose="020B0806030902050204" pitchFamily="34" charset="0"/>
                <a:ea typeface="+mj-ea"/>
                <a:cs typeface="+mj-cs"/>
              </a:rPr>
              <a:t>JA.1.Informe Juez Arbitro</a:t>
            </a:r>
            <a:endParaRPr kumimoji="0" lang="es-ES" sz="3200" i="0" u="none" strike="noStrike" kern="1200" cap="none" spc="0" normalizeH="0" baseline="0" noProof="0" dirty="0">
              <a:ln>
                <a:noFill/>
              </a:ln>
              <a:solidFill>
                <a:srgbClr val="0070C0"/>
              </a:solidFill>
              <a:uLnTx/>
              <a:uFillTx/>
              <a:latin typeface="Impact" panose="020B0806030902050204" pitchFamily="34" charset="0"/>
              <a:ea typeface="+mj-ea"/>
              <a:cs typeface="+mj-cs"/>
            </a:endParaRPr>
          </a:p>
        </p:txBody>
      </p:sp>
    </p:spTree>
    <p:extLst>
      <p:ext uri="{BB962C8B-B14F-4D97-AF65-F5344CB8AC3E}">
        <p14:creationId xmlns:p14="http://schemas.microsoft.com/office/powerpoint/2010/main" val="7640894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1.2010 Informe Juez Arbitro_Página_2.jpg"/>
          <p:cNvPicPr>
            <a:picLocks noChangeAspect="1"/>
          </p:cNvPicPr>
          <p:nvPr/>
        </p:nvPicPr>
        <p:blipFill>
          <a:blip r:embed="rId2" cstate="print"/>
          <a:srcRect b="20833"/>
          <a:stretch>
            <a:fillRect/>
          </a:stretch>
        </p:blipFill>
        <p:spPr>
          <a:xfrm>
            <a:off x="0" y="0"/>
            <a:ext cx="6143636" cy="6878192"/>
          </a:xfrm>
          <a:prstGeom prst="rect">
            <a:avLst/>
          </a:prstGeom>
        </p:spPr>
      </p:pic>
      <p:sp>
        <p:nvSpPr>
          <p:cNvPr id="4" name="1 Título"/>
          <p:cNvSpPr txBox="1">
            <a:spLocks/>
          </p:cNvSpPr>
          <p:nvPr/>
        </p:nvSpPr>
        <p:spPr>
          <a:xfrm>
            <a:off x="6215074" y="1196752"/>
            <a:ext cx="2928926" cy="223224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i="0" u="none" strike="noStrike" kern="1200" cap="none" spc="0" normalizeH="0" baseline="0" noProof="0" dirty="0" smtClean="0">
                <a:ln>
                  <a:noFill/>
                </a:ln>
                <a:solidFill>
                  <a:srgbClr val="0070C0"/>
                </a:solidFill>
                <a:uLnTx/>
                <a:uFillTx/>
                <a:latin typeface="Impact" panose="020B0806030902050204" pitchFamily="34" charset="0"/>
                <a:ea typeface="+mj-ea"/>
                <a:cs typeface="+mj-cs"/>
              </a:rPr>
              <a:t>JA.1.Informe Juez Arbitro</a:t>
            </a:r>
            <a:endParaRPr kumimoji="0" lang="es-ES" sz="3200" i="0" u="none" strike="noStrike" kern="1200" cap="none" spc="0" normalizeH="0" baseline="0" noProof="0" dirty="0">
              <a:ln>
                <a:noFill/>
              </a:ln>
              <a:solidFill>
                <a:srgbClr val="0070C0"/>
              </a:solidFill>
              <a:uLnTx/>
              <a:uFillTx/>
              <a:latin typeface="Impact" panose="020B0806030902050204" pitchFamily="34" charset="0"/>
              <a:ea typeface="+mj-ea"/>
              <a:cs typeface="+mj-cs"/>
            </a:endParaRPr>
          </a:p>
        </p:txBody>
      </p:sp>
    </p:spTree>
    <p:extLst>
      <p:ext uri="{BB962C8B-B14F-4D97-AF65-F5344CB8AC3E}">
        <p14:creationId xmlns:p14="http://schemas.microsoft.com/office/powerpoint/2010/main" val="3657563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1.2010 Informe Juez Arbitro_Página_3.jpg"/>
          <p:cNvPicPr>
            <a:picLocks noChangeAspect="1"/>
          </p:cNvPicPr>
          <p:nvPr/>
        </p:nvPicPr>
        <p:blipFill>
          <a:blip r:embed="rId2" cstate="print"/>
          <a:srcRect t="2083" b="9375"/>
          <a:stretch>
            <a:fillRect/>
          </a:stretch>
        </p:blipFill>
        <p:spPr>
          <a:xfrm>
            <a:off x="0" y="0"/>
            <a:ext cx="5476983" cy="6858000"/>
          </a:xfrm>
          <a:prstGeom prst="rect">
            <a:avLst/>
          </a:prstGeom>
        </p:spPr>
      </p:pic>
      <p:sp>
        <p:nvSpPr>
          <p:cNvPr id="4" name="1 Título"/>
          <p:cNvSpPr txBox="1">
            <a:spLocks/>
          </p:cNvSpPr>
          <p:nvPr/>
        </p:nvSpPr>
        <p:spPr>
          <a:xfrm>
            <a:off x="6215074" y="1196752"/>
            <a:ext cx="2928926" cy="223224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i="0" u="none" strike="noStrike" kern="1200" cap="none" spc="0" normalizeH="0" baseline="0" noProof="0" dirty="0" smtClean="0">
                <a:ln>
                  <a:noFill/>
                </a:ln>
                <a:solidFill>
                  <a:srgbClr val="0070C0"/>
                </a:solidFill>
                <a:uLnTx/>
                <a:uFillTx/>
                <a:latin typeface="Impact" panose="020B0806030902050204" pitchFamily="34" charset="0"/>
                <a:ea typeface="+mj-ea"/>
                <a:cs typeface="+mj-cs"/>
              </a:rPr>
              <a:t>JA.1.Informe Juez Arbitro</a:t>
            </a:r>
            <a:endParaRPr kumimoji="0" lang="es-ES" sz="3200" i="0" u="none" strike="noStrike" kern="1200" cap="none" spc="0" normalizeH="0" baseline="0" noProof="0" dirty="0">
              <a:ln>
                <a:noFill/>
              </a:ln>
              <a:solidFill>
                <a:srgbClr val="0070C0"/>
              </a:solidFill>
              <a:uLnTx/>
              <a:uFillTx/>
              <a:latin typeface="Impact" panose="020B0806030902050204" pitchFamily="34" charset="0"/>
              <a:ea typeface="+mj-ea"/>
              <a:cs typeface="+mj-cs"/>
            </a:endParaRPr>
          </a:p>
        </p:txBody>
      </p:sp>
    </p:spTree>
    <p:extLst>
      <p:ext uri="{BB962C8B-B14F-4D97-AF65-F5344CB8AC3E}">
        <p14:creationId xmlns:p14="http://schemas.microsoft.com/office/powerpoint/2010/main" val="2069851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JA.1.2010 Informe Juez Arbitro_Página_4.jpg"/>
          <p:cNvPicPr>
            <a:picLocks noChangeAspect="1"/>
          </p:cNvPicPr>
          <p:nvPr/>
        </p:nvPicPr>
        <p:blipFill>
          <a:blip r:embed="rId2" cstate="print"/>
          <a:srcRect b="10416"/>
          <a:stretch>
            <a:fillRect/>
          </a:stretch>
        </p:blipFill>
        <p:spPr>
          <a:xfrm>
            <a:off x="0" y="-1"/>
            <a:ext cx="5429256" cy="6878191"/>
          </a:xfrm>
          <a:prstGeom prst="rect">
            <a:avLst/>
          </a:prstGeom>
        </p:spPr>
      </p:pic>
      <p:sp>
        <p:nvSpPr>
          <p:cNvPr id="4" name="1 Título"/>
          <p:cNvSpPr txBox="1">
            <a:spLocks/>
          </p:cNvSpPr>
          <p:nvPr/>
        </p:nvSpPr>
        <p:spPr>
          <a:xfrm>
            <a:off x="6215074" y="1196752"/>
            <a:ext cx="2928926" cy="2232248"/>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3200" i="0" u="none" strike="noStrike" kern="1200" cap="none" spc="0" normalizeH="0" baseline="0" noProof="0" dirty="0" smtClean="0">
                <a:ln>
                  <a:noFill/>
                </a:ln>
                <a:solidFill>
                  <a:srgbClr val="0070C0"/>
                </a:solidFill>
                <a:uLnTx/>
                <a:uFillTx/>
                <a:latin typeface="Impact" panose="020B0806030902050204" pitchFamily="34" charset="0"/>
                <a:ea typeface="+mj-ea"/>
                <a:cs typeface="+mj-cs"/>
              </a:rPr>
              <a:t>JA.1.Informe Juez Arbitro</a:t>
            </a:r>
            <a:endParaRPr kumimoji="0" lang="es-ES" sz="3200" i="0" u="none" strike="noStrike" kern="1200" cap="none" spc="0" normalizeH="0" baseline="0" noProof="0" dirty="0">
              <a:ln>
                <a:noFill/>
              </a:ln>
              <a:solidFill>
                <a:srgbClr val="0070C0"/>
              </a:solidFill>
              <a:uLnTx/>
              <a:uFillTx/>
              <a:latin typeface="Impact" panose="020B0806030902050204" pitchFamily="34" charset="0"/>
              <a:ea typeface="+mj-ea"/>
              <a:cs typeface="+mj-cs"/>
            </a:endParaRPr>
          </a:p>
        </p:txBody>
      </p:sp>
    </p:spTree>
    <p:extLst>
      <p:ext uri="{BB962C8B-B14F-4D97-AF65-F5344CB8AC3E}">
        <p14:creationId xmlns:p14="http://schemas.microsoft.com/office/powerpoint/2010/main" val="23138275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5"/>
          <p:cNvSpPr>
            <a:spLocks noChangeArrowheads="1"/>
          </p:cNvSpPr>
          <p:nvPr/>
        </p:nvSpPr>
        <p:spPr bwMode="auto">
          <a:xfrm>
            <a:off x="180000" y="971999"/>
            <a:ext cx="8784000" cy="5040000"/>
          </a:xfrm>
          <a:prstGeom prst="rect">
            <a:avLst/>
          </a:prstGeom>
          <a:noFill/>
          <a:ln w="9525">
            <a:noFill/>
            <a:miter lim="800000"/>
            <a:headEnd/>
            <a:tailEnd/>
          </a:ln>
          <a:effectLst/>
        </p:spPr>
        <p:txBody>
          <a:bodyPr anchor="ctr" anchorCtr="0">
            <a:normAutofit/>
          </a:bodyPr>
          <a:lstStyle/>
          <a:p>
            <a:pPr marL="342900" indent="-342900" algn="just">
              <a:spcBef>
                <a:spcPct val="20000"/>
              </a:spcBef>
              <a:buClr>
                <a:schemeClr val="hlink"/>
              </a:buClr>
              <a:buSzPct val="70000"/>
              <a:buBlip>
                <a:blip r:embed="rId3"/>
              </a:buBlip>
            </a:pPr>
            <a:r>
              <a:rPr lang="es-ES" sz="2400" dirty="0">
                <a:solidFill>
                  <a:srgbClr val="0070C0"/>
                </a:solidFill>
                <a:latin typeface="Impact" panose="020B0806030902050204" pitchFamily="34" charset="0"/>
              </a:rPr>
              <a:t>Olvidamos publicar la composición del </a:t>
            </a:r>
            <a:r>
              <a:rPr lang="es-ES" sz="2400" dirty="0" smtClean="0">
                <a:solidFill>
                  <a:srgbClr val="0070C0"/>
                </a:solidFill>
                <a:latin typeface="Impact" panose="020B0806030902050204" pitchFamily="34" charset="0"/>
              </a:rPr>
              <a:t>Jurado de Competición en </a:t>
            </a:r>
            <a:r>
              <a:rPr lang="es-ES" sz="2400" dirty="0">
                <a:solidFill>
                  <a:srgbClr val="0070C0"/>
                </a:solidFill>
                <a:latin typeface="Impact" panose="020B0806030902050204" pitchFamily="34" charset="0"/>
              </a:rPr>
              <a:t>el tablón de anuncios ubicado en zona de </a:t>
            </a:r>
            <a:r>
              <a:rPr lang="es-ES" sz="2400" dirty="0" smtClean="0">
                <a:solidFill>
                  <a:srgbClr val="0070C0"/>
                </a:solidFill>
                <a:latin typeface="Impact" panose="020B0806030902050204" pitchFamily="34" charset="0"/>
              </a:rPr>
              <a:t>post meta </a:t>
            </a:r>
            <a:r>
              <a:rPr lang="es-ES" sz="2400" dirty="0">
                <a:solidFill>
                  <a:srgbClr val="0070C0"/>
                </a:solidFill>
                <a:latin typeface="Impact" panose="020B0806030902050204" pitchFamily="34" charset="0"/>
              </a:rPr>
              <a:t>al inicio de la competición</a:t>
            </a:r>
            <a:r>
              <a:rPr lang="es-ES" sz="2400" dirty="0" smtClean="0">
                <a:solidFill>
                  <a:srgbClr val="0070C0"/>
                </a:solidFill>
                <a:latin typeface="Impact" panose="020B0806030902050204" pitchFamily="34" charset="0"/>
              </a:rPr>
              <a:t>.</a:t>
            </a:r>
            <a:endParaRPr lang="es-ES" sz="2400" dirty="0">
              <a:solidFill>
                <a:srgbClr val="0070C0"/>
              </a:solidFill>
              <a:latin typeface="Impact" panose="020B0806030902050204" pitchFamily="34" charset="0"/>
            </a:endParaRPr>
          </a:p>
          <a:p>
            <a:pPr marL="342900" indent="-342900" algn="just">
              <a:spcBef>
                <a:spcPct val="20000"/>
              </a:spcBef>
              <a:buClr>
                <a:schemeClr val="hlink"/>
              </a:buClr>
              <a:buSzPct val="70000"/>
              <a:buBlip>
                <a:blip r:embed="rId3"/>
              </a:buBlip>
            </a:pPr>
            <a:r>
              <a:rPr lang="es-ES" sz="2400" dirty="0">
                <a:solidFill>
                  <a:srgbClr val="0070C0"/>
                </a:solidFill>
                <a:latin typeface="Impact" panose="020B0806030902050204" pitchFamily="34" charset="0"/>
              </a:rPr>
              <a:t>Olvidamos publicar las sanciones. </a:t>
            </a:r>
          </a:p>
          <a:p>
            <a:pPr marL="342900" indent="-342900" algn="just">
              <a:spcBef>
                <a:spcPct val="20000"/>
              </a:spcBef>
              <a:buClr>
                <a:schemeClr val="hlink"/>
              </a:buClr>
              <a:buSzPct val="70000"/>
              <a:buBlip>
                <a:blip r:embed="rId3"/>
              </a:buBlip>
            </a:pPr>
            <a:r>
              <a:rPr lang="es-ES" sz="2400" dirty="0">
                <a:solidFill>
                  <a:srgbClr val="0070C0"/>
                </a:solidFill>
                <a:latin typeface="Impact" panose="020B0806030902050204" pitchFamily="34" charset="0"/>
              </a:rPr>
              <a:t>No tenemos preparados los </a:t>
            </a:r>
            <a:r>
              <a:rPr lang="es-ES" sz="2400" dirty="0" smtClean="0">
                <a:solidFill>
                  <a:srgbClr val="0070C0"/>
                </a:solidFill>
                <a:latin typeface="Impact" panose="020B0806030902050204" pitchFamily="34" charset="0"/>
              </a:rPr>
              <a:t>documentos y actas necesarias (escritos </a:t>
            </a:r>
            <a:r>
              <a:rPr lang="es-ES" sz="2400" dirty="0">
                <a:solidFill>
                  <a:srgbClr val="0070C0"/>
                </a:solidFill>
                <a:latin typeface="Impact" panose="020B0806030902050204" pitchFamily="34" charset="0"/>
              </a:rPr>
              <a:t>de </a:t>
            </a:r>
            <a:r>
              <a:rPr lang="es-ES" sz="2400" dirty="0" smtClean="0">
                <a:solidFill>
                  <a:srgbClr val="0070C0"/>
                </a:solidFill>
                <a:latin typeface="Impact" panose="020B0806030902050204" pitchFamily="34" charset="0"/>
              </a:rPr>
              <a:t>reclamación</a:t>
            </a:r>
            <a:r>
              <a:rPr lang="es-ES" sz="2400" dirty="0">
                <a:solidFill>
                  <a:srgbClr val="0070C0"/>
                </a:solidFill>
                <a:latin typeface="Impact" panose="020B0806030902050204" pitchFamily="34" charset="0"/>
              </a:rPr>
              <a:t>, </a:t>
            </a:r>
            <a:r>
              <a:rPr lang="es-ES" sz="2400" dirty="0" smtClean="0">
                <a:solidFill>
                  <a:srgbClr val="0070C0"/>
                </a:solidFill>
                <a:latin typeface="Impact" panose="020B0806030902050204" pitchFamily="34" charset="0"/>
              </a:rPr>
              <a:t>apelación</a:t>
            </a:r>
            <a:r>
              <a:rPr lang="es-ES" sz="2400" dirty="0">
                <a:solidFill>
                  <a:srgbClr val="0070C0"/>
                </a:solidFill>
                <a:latin typeface="Impact" panose="020B0806030902050204" pitchFamily="34" charset="0"/>
              </a:rPr>
              <a:t>, </a:t>
            </a:r>
            <a:r>
              <a:rPr lang="es-ES" sz="2400" dirty="0" smtClean="0">
                <a:solidFill>
                  <a:srgbClr val="0070C0"/>
                </a:solidFill>
                <a:latin typeface="Impact" panose="020B0806030902050204" pitchFamily="34" charset="0"/>
              </a:rPr>
              <a:t>acta </a:t>
            </a:r>
            <a:r>
              <a:rPr lang="es-ES" sz="2400" dirty="0">
                <a:solidFill>
                  <a:srgbClr val="0070C0"/>
                </a:solidFill>
                <a:latin typeface="Impact" panose="020B0806030902050204" pitchFamily="34" charset="0"/>
              </a:rPr>
              <a:t>de </a:t>
            </a:r>
            <a:r>
              <a:rPr lang="es-ES" sz="2400" dirty="0" smtClean="0">
                <a:solidFill>
                  <a:srgbClr val="0070C0"/>
                </a:solidFill>
                <a:latin typeface="Impact" panose="020B0806030902050204" pitchFamily="34" charset="0"/>
              </a:rPr>
              <a:t>sanciones, etc.)</a:t>
            </a:r>
            <a:endParaRPr lang="es-ES" sz="2400" dirty="0">
              <a:solidFill>
                <a:srgbClr val="0070C0"/>
              </a:solidFill>
              <a:latin typeface="Impact" panose="020B0806030902050204" pitchFamily="34" charset="0"/>
            </a:endParaRPr>
          </a:p>
          <a:p>
            <a:pPr marL="342900" indent="-342900" algn="just">
              <a:spcBef>
                <a:spcPct val="20000"/>
              </a:spcBef>
              <a:buClr>
                <a:schemeClr val="hlink"/>
              </a:buClr>
              <a:buSzPct val="70000"/>
              <a:buBlip>
                <a:blip r:embed="rId3"/>
              </a:buBlip>
            </a:pPr>
            <a:r>
              <a:rPr lang="es-ES" sz="2400" dirty="0">
                <a:solidFill>
                  <a:srgbClr val="0070C0"/>
                </a:solidFill>
                <a:latin typeface="Impact" panose="020B0806030902050204" pitchFamily="34" charset="0"/>
              </a:rPr>
              <a:t>No generamos las clasificaciones en el tiempo establecido de quince </a:t>
            </a:r>
            <a:r>
              <a:rPr lang="es-ES" sz="2400" dirty="0" smtClean="0">
                <a:solidFill>
                  <a:srgbClr val="0070C0"/>
                </a:solidFill>
                <a:latin typeface="Impact" panose="020B0806030902050204" pitchFamily="34" charset="0"/>
              </a:rPr>
              <a:t>minutos</a:t>
            </a:r>
            <a:endParaRPr lang="es-ES" sz="2400" u="sng" dirty="0">
              <a:solidFill>
                <a:srgbClr val="0070C0"/>
              </a:solidFill>
              <a:latin typeface="Impact" panose="020B0806030902050204" pitchFamily="34" charset="0"/>
            </a:endParaRPr>
          </a:p>
          <a:p>
            <a:pPr marL="342900" indent="-342900" algn="just">
              <a:spcBef>
                <a:spcPct val="20000"/>
              </a:spcBef>
              <a:buClr>
                <a:schemeClr val="hlink"/>
              </a:buClr>
              <a:buSzPct val="70000"/>
              <a:buBlip>
                <a:blip r:embed="rId3"/>
              </a:buBlip>
            </a:pPr>
            <a:r>
              <a:rPr lang="es-ES" sz="2400" dirty="0">
                <a:solidFill>
                  <a:srgbClr val="0070C0"/>
                </a:solidFill>
                <a:latin typeface="Impact" panose="020B0806030902050204" pitchFamily="34" charset="0"/>
              </a:rPr>
              <a:t>No vigilamos los tiempos de publicación de clasificaciones y sanciones para la aceptación de las reclamaciones y/o apelaciones que pudieran </a:t>
            </a:r>
            <a:r>
              <a:rPr lang="es-ES" sz="2400" dirty="0" smtClean="0">
                <a:solidFill>
                  <a:srgbClr val="0070C0"/>
                </a:solidFill>
                <a:latin typeface="Impact" panose="020B0806030902050204" pitchFamily="34" charset="0"/>
              </a:rPr>
              <a:t>producirse </a:t>
            </a:r>
            <a:endParaRPr lang="es-ES" sz="2400" dirty="0">
              <a:solidFill>
                <a:srgbClr val="0070C0"/>
              </a:solidFill>
              <a:latin typeface="Impact" panose="020B0806030902050204" pitchFamily="34" charset="0"/>
            </a:endParaRPr>
          </a:p>
        </p:txBody>
      </p:sp>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Dificultades implementación</a:t>
            </a:r>
            <a:endParaRPr lang="es-ES" sz="3600" cap="all" dirty="0">
              <a:solidFill>
                <a:srgbClr val="0070C0"/>
              </a:solidFill>
            </a:endParaRPr>
          </a:p>
        </p:txBody>
      </p:sp>
    </p:spTree>
    <p:extLst>
      <p:ext uri="{BB962C8B-B14F-4D97-AF65-F5344CB8AC3E}">
        <p14:creationId xmlns:p14="http://schemas.microsoft.com/office/powerpoint/2010/main" val="3993086608"/>
      </p:ext>
    </p:extLst>
  </p:cSld>
  <p:clrMapOvr>
    <a:masterClrMapping/>
  </p:clrMapOvr>
  <p:transition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5"/>
          <p:cNvSpPr>
            <a:spLocks noChangeArrowheads="1"/>
          </p:cNvSpPr>
          <p:nvPr/>
        </p:nvSpPr>
        <p:spPr bwMode="auto">
          <a:xfrm>
            <a:off x="180000" y="972000"/>
            <a:ext cx="8784000" cy="5040000"/>
          </a:xfrm>
          <a:prstGeom prst="rect">
            <a:avLst/>
          </a:prstGeom>
          <a:noFill/>
          <a:ln w="9525">
            <a:noFill/>
            <a:miter lim="800000"/>
            <a:headEnd/>
            <a:tailEnd/>
          </a:ln>
          <a:effectLst/>
        </p:spPr>
        <p:txBody>
          <a:bodyPr anchor="ctr" anchorCtr="0">
            <a:normAutofit/>
          </a:bodyPr>
          <a:lstStyle/>
          <a:p>
            <a:pPr marL="342900" indent="-342900" algn="just">
              <a:spcBef>
                <a:spcPts val="600"/>
              </a:spcBef>
              <a:spcAft>
                <a:spcPts val="600"/>
              </a:spcAft>
              <a:buClr>
                <a:schemeClr val="hlink"/>
              </a:buClr>
              <a:buSzPct val="70000"/>
              <a:buBlip>
                <a:blip r:embed="rId3"/>
              </a:buBlip>
            </a:pPr>
            <a:r>
              <a:rPr lang="es-ES" sz="2400" dirty="0" smtClean="0">
                <a:solidFill>
                  <a:srgbClr val="0070C0"/>
                </a:solidFill>
                <a:latin typeface="Impact" panose="020B0806030902050204" pitchFamily="34" charset="0"/>
              </a:rPr>
              <a:t>No nos ocultamos al sujetar la cinta de meta y salimos en fotos en las que los protagonistas tienen que ser los atletas.</a:t>
            </a:r>
          </a:p>
          <a:p>
            <a:pPr marL="342900" indent="-342900" algn="just">
              <a:spcBef>
                <a:spcPts val="600"/>
              </a:spcBef>
              <a:spcAft>
                <a:spcPts val="600"/>
              </a:spcAft>
              <a:buClr>
                <a:schemeClr val="hlink"/>
              </a:buClr>
              <a:buSzPct val="70000"/>
              <a:buBlip>
                <a:blip r:embed="rId3"/>
              </a:buBlip>
            </a:pPr>
            <a:r>
              <a:rPr lang="es-ES" sz="2400" dirty="0" smtClean="0">
                <a:solidFill>
                  <a:srgbClr val="0070C0"/>
                </a:solidFill>
                <a:latin typeface="Impact" panose="020B0806030902050204" pitchFamily="34" charset="0"/>
              </a:rPr>
              <a:t>No nos ceñimos a los horarios de salida</a:t>
            </a:r>
          </a:p>
          <a:p>
            <a:pPr marL="342900" indent="-342900" algn="just">
              <a:spcBef>
                <a:spcPts val="600"/>
              </a:spcBef>
              <a:spcAft>
                <a:spcPts val="600"/>
              </a:spcAft>
              <a:buClr>
                <a:schemeClr val="hlink"/>
              </a:buClr>
              <a:buSzPct val="70000"/>
              <a:buBlip>
                <a:blip r:embed="rId3"/>
              </a:buBlip>
            </a:pPr>
            <a:r>
              <a:rPr lang="es-ES" sz="2400" dirty="0" smtClean="0">
                <a:solidFill>
                  <a:srgbClr val="0070C0"/>
                </a:solidFill>
                <a:latin typeface="Impact" panose="020B0806030902050204" pitchFamily="34" charset="0"/>
              </a:rPr>
              <a:t>No comprobamos que las clasificaciones que generamos son coherentes. No punteamos las actas frente a la clasificación generada por ordenador que vamos a publicar.</a:t>
            </a:r>
          </a:p>
          <a:p>
            <a:pPr marL="342900" indent="-342900" algn="just">
              <a:spcBef>
                <a:spcPts val="600"/>
              </a:spcBef>
              <a:spcAft>
                <a:spcPts val="600"/>
              </a:spcAft>
              <a:buClr>
                <a:schemeClr val="hlink"/>
              </a:buClr>
              <a:buSzPct val="70000"/>
              <a:buBlip>
                <a:blip r:embed="rId3"/>
              </a:buBlip>
            </a:pPr>
            <a:r>
              <a:rPr lang="es-ES" sz="2400" dirty="0" smtClean="0">
                <a:solidFill>
                  <a:srgbClr val="0070C0"/>
                </a:solidFill>
                <a:latin typeface="Impact" panose="020B0806030902050204" pitchFamily="34" charset="0"/>
              </a:rPr>
              <a:t>No firmamos las clasificaciones que publicamos ni anotamos a que hora la hemos publicado</a:t>
            </a:r>
          </a:p>
          <a:p>
            <a:pPr marL="342900" indent="-342900" algn="just">
              <a:spcBef>
                <a:spcPts val="600"/>
              </a:spcBef>
              <a:spcAft>
                <a:spcPts val="600"/>
              </a:spcAft>
              <a:buClr>
                <a:schemeClr val="hlink"/>
              </a:buClr>
              <a:buSzPct val="70000"/>
              <a:buBlip>
                <a:blip r:embed="rId3"/>
              </a:buBlip>
            </a:pPr>
            <a:endParaRPr lang="es-ES" sz="2400" dirty="0" smtClean="0">
              <a:solidFill>
                <a:srgbClr val="0070C0"/>
              </a:solidFill>
              <a:latin typeface="Impact" panose="020B0806030902050204" pitchFamily="34" charset="0"/>
            </a:endParaRPr>
          </a:p>
        </p:txBody>
      </p:sp>
      <p:sp>
        <p:nvSpPr>
          <p:cNvPr id="4"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Dificultades implementación</a:t>
            </a:r>
            <a:endParaRPr lang="es-ES" sz="3600" cap="all" dirty="0">
              <a:solidFill>
                <a:srgbClr val="0070C0"/>
              </a:solidFill>
            </a:endParaRPr>
          </a:p>
        </p:txBody>
      </p:sp>
    </p:spTree>
    <p:extLst>
      <p:ext uri="{BB962C8B-B14F-4D97-AF65-F5344CB8AC3E}">
        <p14:creationId xmlns:p14="http://schemas.microsoft.com/office/powerpoint/2010/main" val="1686260927"/>
      </p:ext>
    </p:extLst>
  </p:cSld>
  <p:clrMapOvr>
    <a:masterClrMapping/>
  </p:clrMapOvr>
  <p:transition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0000" y="972000"/>
            <a:ext cx="8784000" cy="5040000"/>
          </a:xfrm>
          <a:prstGeom prst="rect">
            <a:avLst/>
          </a:prstGeom>
        </p:spPr>
        <p:txBody>
          <a:bodyPr wrap="square" anchor="ctr" anchorCtr="0">
            <a:normAutofit/>
          </a:bodyPr>
          <a:lstStyle/>
          <a:p>
            <a:pPr marL="342900" indent="-342900" algn="just">
              <a:spcBef>
                <a:spcPts val="600"/>
              </a:spcBef>
              <a:spcAft>
                <a:spcPts val="600"/>
              </a:spcAft>
              <a:buClr>
                <a:schemeClr val="hlink"/>
              </a:buClr>
              <a:buSzPct val="70000"/>
              <a:buBlip>
                <a:blip r:embed="rId2"/>
              </a:buBlip>
            </a:pPr>
            <a:r>
              <a:rPr lang="es-ES" sz="2400" dirty="0" smtClean="0">
                <a:solidFill>
                  <a:srgbClr val="0070C0"/>
                </a:solidFill>
                <a:latin typeface="Impact" panose="020B0806030902050204" pitchFamily="34" charset="0"/>
              </a:rPr>
              <a:t>No enviamos el informe del Juez Arbitro en el tiempo establecido para ello tras la competición</a:t>
            </a:r>
          </a:p>
          <a:p>
            <a:pPr marL="342900" indent="-342900" algn="just">
              <a:spcBef>
                <a:spcPts val="600"/>
              </a:spcBef>
              <a:spcAft>
                <a:spcPts val="600"/>
              </a:spcAft>
              <a:buClr>
                <a:schemeClr val="hlink"/>
              </a:buClr>
              <a:buSzPct val="70000"/>
              <a:buBlip>
                <a:blip r:embed="rId2"/>
              </a:buBlip>
            </a:pPr>
            <a:r>
              <a:rPr lang="es-ES" sz="2400" dirty="0" smtClean="0">
                <a:solidFill>
                  <a:srgbClr val="0070C0"/>
                </a:solidFill>
                <a:latin typeface="Impact" panose="020B0806030902050204" pitchFamily="34" charset="0"/>
              </a:rPr>
              <a:t>No supervisamos el control de material, ni nos colocamos bien para dar la salida</a:t>
            </a:r>
          </a:p>
          <a:p>
            <a:pPr marL="342900" indent="-342900" algn="just">
              <a:spcBef>
                <a:spcPts val="600"/>
              </a:spcBef>
              <a:spcAft>
                <a:spcPts val="600"/>
              </a:spcAft>
              <a:buClr>
                <a:schemeClr val="hlink"/>
              </a:buClr>
              <a:buSzPct val="70000"/>
              <a:buBlip>
                <a:blip r:embed="rId2"/>
              </a:buBlip>
            </a:pPr>
            <a:r>
              <a:rPr lang="es-ES" sz="2400" dirty="0" smtClean="0">
                <a:solidFill>
                  <a:srgbClr val="0070C0"/>
                </a:solidFill>
                <a:latin typeface="Impact" panose="020B0806030902050204" pitchFamily="34" charset="0"/>
              </a:rPr>
              <a:t>No revisamos los controles de paso</a:t>
            </a:r>
          </a:p>
          <a:p>
            <a:pPr marL="342900" indent="-342900" algn="just">
              <a:spcBef>
                <a:spcPts val="600"/>
              </a:spcBef>
              <a:spcAft>
                <a:spcPts val="600"/>
              </a:spcAft>
              <a:buClr>
                <a:schemeClr val="hlink"/>
              </a:buClr>
              <a:buSzPct val="70000"/>
              <a:buBlip>
                <a:blip r:embed="rId2"/>
              </a:buBlip>
            </a:pPr>
            <a:r>
              <a:rPr lang="es-ES" sz="2400" dirty="0" smtClean="0">
                <a:solidFill>
                  <a:srgbClr val="0070C0"/>
                </a:solidFill>
                <a:latin typeface="Impact" panose="020B0806030902050204" pitchFamily="34" charset="0"/>
              </a:rPr>
              <a:t>A veces no nos sabemos el reglamento y no tenemos uno a mano para consultarlo</a:t>
            </a:r>
          </a:p>
          <a:p>
            <a:pPr marL="342900" indent="-342900" algn="just">
              <a:spcBef>
                <a:spcPts val="600"/>
              </a:spcBef>
              <a:spcAft>
                <a:spcPts val="600"/>
              </a:spcAft>
              <a:buClr>
                <a:schemeClr val="hlink"/>
              </a:buClr>
              <a:buSzPct val="70000"/>
              <a:buBlip>
                <a:blip r:embed="rId2"/>
              </a:buBlip>
            </a:pPr>
            <a:r>
              <a:rPr lang="es-ES" sz="2400" dirty="0" smtClean="0">
                <a:solidFill>
                  <a:srgbClr val="0070C0"/>
                </a:solidFill>
                <a:latin typeface="Impact" panose="020B0806030902050204" pitchFamily="34" charset="0"/>
              </a:rPr>
              <a:t>Mandamos reclamaciones al Jurado de Competición</a:t>
            </a:r>
          </a:p>
          <a:p>
            <a:pPr marL="342900" indent="-342900" algn="just">
              <a:spcBef>
                <a:spcPts val="600"/>
              </a:spcBef>
              <a:spcAft>
                <a:spcPts val="600"/>
              </a:spcAft>
              <a:buClr>
                <a:schemeClr val="hlink"/>
              </a:buClr>
              <a:buSzPct val="70000"/>
              <a:buBlip>
                <a:blip r:embed="rId2"/>
              </a:buBlip>
            </a:pPr>
            <a:r>
              <a:rPr lang="es-ES" sz="2400" dirty="0" smtClean="0">
                <a:solidFill>
                  <a:srgbClr val="0070C0"/>
                </a:solidFill>
                <a:latin typeface="Impact" panose="020B0806030902050204" pitchFamily="34" charset="0"/>
              </a:rPr>
              <a:t>No se distingue adecuadamente entre reclamación y apelación, y cuando debemos generar una u otra</a:t>
            </a:r>
          </a:p>
        </p:txBody>
      </p:sp>
      <p:sp>
        <p:nvSpPr>
          <p:cNvPr id="5" name="2 Subtítulo"/>
          <p:cNvSpPr txBox="1">
            <a:spLocks/>
          </p:cNvSpPr>
          <p:nvPr/>
        </p:nvSpPr>
        <p:spPr>
          <a:xfrm>
            <a:off x="899591" y="188640"/>
            <a:ext cx="7488833" cy="648072"/>
          </a:xfrm>
          <a:prstGeom prst="rect">
            <a:avLst/>
          </a:prstGeom>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3200" kern="1200">
                <a:solidFill>
                  <a:srgbClr val="005BBF"/>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5BBF"/>
                </a:solidFill>
                <a:latin typeface="Impact" panose="020B080603090205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5BBF"/>
                </a:solidFill>
                <a:latin typeface="Impact" panose="020B080603090205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5BBF"/>
                </a:solidFill>
                <a:latin typeface="Impact" panose="020B080603090205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3600" cap="all" dirty="0" smtClean="0">
                <a:solidFill>
                  <a:srgbClr val="0070C0"/>
                </a:solidFill>
              </a:rPr>
              <a:t>Dificultades implementación</a:t>
            </a:r>
            <a:endParaRPr lang="es-ES" sz="3600" cap="all" dirty="0">
              <a:solidFill>
                <a:srgbClr val="0070C0"/>
              </a:solidFill>
            </a:endParaRPr>
          </a:p>
        </p:txBody>
      </p:sp>
    </p:spTree>
    <p:extLst>
      <p:ext uri="{BB962C8B-B14F-4D97-AF65-F5344CB8AC3E}">
        <p14:creationId xmlns:p14="http://schemas.microsoft.com/office/powerpoint/2010/main" val="3657946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5945578"/>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2950</TotalTime>
  <Words>4161</Words>
  <Application>Microsoft Office PowerPoint</Application>
  <PresentationFormat>Presentación en pantalla (4:3)</PresentationFormat>
  <Paragraphs>349</Paragraphs>
  <Slides>67</Slides>
  <Notes>9</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67</vt:i4>
      </vt:variant>
    </vt:vector>
  </HeadingPairs>
  <TitlesOfParts>
    <vt:vector size="74" baseType="lpstr">
      <vt:lpstr>Arial</vt:lpstr>
      <vt:lpstr>Arial Narrow</vt:lpstr>
      <vt:lpstr>Calibri</vt:lpstr>
      <vt:lpstr>Impact</vt:lpstr>
      <vt:lpstr>Myriad Pro</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RO.6.Acta de Anotación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JA.2.Acta de Tarjetas</vt:lpstr>
      <vt:lpstr>Presentación de PowerPoint</vt:lpstr>
      <vt:lpstr>Presentación de PowerPoint</vt:lpstr>
      <vt:lpstr>Presentación de PowerPoint</vt:lpstr>
      <vt:lpstr>Presentación de PowerPoint</vt:lpstr>
      <vt:lpstr>Presentación de PowerPoint</vt:lpstr>
      <vt:lpstr>JA.Escrito de Reclamación</vt:lpstr>
      <vt:lpstr>Presentación de PowerPoint</vt:lpstr>
      <vt:lpstr>Presentación de PowerPoint</vt:lpstr>
      <vt:lpstr>Presentación de PowerPoint</vt:lpstr>
      <vt:lpstr>JA.Escrito de Apelación</vt:lpstr>
      <vt:lpstr>Presentación de PowerPoint</vt:lpstr>
      <vt:lpstr>Presentación de PowerPoint</vt:lpstr>
      <vt:lpstr>Presentación de PowerPoint</vt:lpstr>
      <vt:lpstr>Presentación de PowerPoint</vt:lpstr>
      <vt:lpstr>Listado de Premiados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FETRI</dc:creator>
  <cp:lastModifiedBy>Jorge Garcia Martinez</cp:lastModifiedBy>
  <cp:revision>38</cp:revision>
  <dcterms:created xsi:type="dcterms:W3CDTF">2013-10-24T14:33:36Z</dcterms:created>
  <dcterms:modified xsi:type="dcterms:W3CDTF">2016-01-05T22:51:41Z</dcterms:modified>
</cp:coreProperties>
</file>