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445" r:id="rId2"/>
    <p:sldId id="459" r:id="rId3"/>
    <p:sldId id="449" r:id="rId4"/>
    <p:sldId id="458" r:id="rId5"/>
    <p:sldId id="465" r:id="rId6"/>
    <p:sldId id="466" r:id="rId7"/>
    <p:sldId id="453" r:id="rId8"/>
    <p:sldId id="455" r:id="rId9"/>
    <p:sldId id="446" r:id="rId10"/>
    <p:sldId id="279" r:id="rId11"/>
    <p:sldId id="280" r:id="rId12"/>
    <p:sldId id="282" r:id="rId13"/>
    <p:sldId id="283" r:id="rId14"/>
    <p:sldId id="284" r:id="rId15"/>
    <p:sldId id="285" r:id="rId16"/>
    <p:sldId id="290" r:id="rId17"/>
    <p:sldId id="447" r:id="rId18"/>
    <p:sldId id="296" r:id="rId19"/>
    <p:sldId id="300" r:id="rId20"/>
    <p:sldId id="301" r:id="rId21"/>
    <p:sldId id="461" r:id="rId22"/>
    <p:sldId id="257" r:id="rId2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23FC7-4002-4A9E-894C-DF29C4C3549C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C95E2-417E-4A9B-A2AA-08152045E6B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7365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5543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5543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5543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5543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5543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5543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554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55436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5543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5543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4" r:id="rId14"/>
    <p:sldLayoutId id="2147483665" r:id="rId15"/>
    <p:sldLayoutId id="2147483666" r:id="rId16"/>
    <p:sldLayoutId id="2147483667" r:id="rId17"/>
    <p:sldLayoutId id="2147483672" r:id="rId18"/>
    <p:sldLayoutId id="2147483678" r:id="rId19"/>
    <p:sldLayoutId id="2147483682" r:id="rId20"/>
    <p:sldLayoutId id="2147483683" r:id="rId2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5BBF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hyperlink" Target="http://www.meteogalicia.es/web/predicion/maritima/graficaMareas.action?idPuerto=1&amp;data=26/06/2016&amp;periodo=1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L,%20POR%20SEGUNDO%20A&#209;O.doc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Jorge\Pictures\Triatlon - Fotos Archivo\91.Oficiales.Grupos\WTP_MADRID_2013_OFICIALES_Yeray_Menendez_002_M1_3988-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742" y="999000"/>
            <a:ext cx="7628515" cy="48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757741" y="5373216"/>
            <a:ext cx="7628515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000" dirty="0" smtClean="0">
                <a:solidFill>
                  <a:schemeClr val="bg1"/>
                </a:solidFill>
              </a:rPr>
              <a:t>FORMACION OFICIALES NIVEL 2</a:t>
            </a:r>
            <a:endParaRPr lang="es-ES" sz="3000" dirty="0">
              <a:solidFill>
                <a:schemeClr val="bg1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Delegado técnico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3974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s-ES" sz="7200" dirty="0" smtClean="0">
              <a:solidFill>
                <a:srgbClr val="0070C0"/>
              </a:solidFill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s-ES" sz="7200" dirty="0" smtClean="0">
              <a:solidFill>
                <a:srgbClr val="0070C0"/>
              </a:solidFill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s-ES" sz="4000" dirty="0" smtClean="0">
              <a:solidFill>
                <a:srgbClr val="0070C0"/>
              </a:solidFill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s-ES" sz="7200" dirty="0">
              <a:solidFill>
                <a:srgbClr val="0070C0"/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Delegado Técnico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5" name="Picture 2" descr="http://www.chateagratis.net/blog/wp-content/uploads/2009/08/interrogac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02122"/>
            <a:ext cx="3500437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202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73 Elipse"/>
          <p:cNvSpPr/>
          <p:nvPr/>
        </p:nvSpPr>
        <p:spPr>
          <a:xfrm>
            <a:off x="571472" y="785794"/>
            <a:ext cx="6929486" cy="4857784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Delegado Técnico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sp>
        <p:nvSpPr>
          <p:cNvPr id="5" name="4 Elipse"/>
          <p:cNvSpPr/>
          <p:nvPr/>
        </p:nvSpPr>
        <p:spPr>
          <a:xfrm>
            <a:off x="1000100" y="1214422"/>
            <a:ext cx="164307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857224" y="3429000"/>
            <a:ext cx="1500198" cy="15001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1142976" y="1643050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Organizador</a:t>
            </a:r>
            <a:endParaRPr lang="es-ES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214810" y="3429000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DT</a:t>
            </a:r>
            <a:endParaRPr lang="es-ES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857884" y="171448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Federación</a:t>
            </a:r>
            <a:endParaRPr lang="es-ES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785786" y="3786190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Responsables </a:t>
            </a:r>
          </a:p>
          <a:p>
            <a:pPr algn="ctr"/>
            <a:r>
              <a:rPr lang="es-ES" sz="1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de </a:t>
            </a:r>
          </a:p>
          <a:p>
            <a:pPr algn="ctr"/>
            <a:r>
              <a:rPr lang="es-ES" sz="1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áreas</a:t>
            </a:r>
            <a:endParaRPr lang="es-ES" sz="12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49 Elipse"/>
          <p:cNvSpPr/>
          <p:nvPr/>
        </p:nvSpPr>
        <p:spPr>
          <a:xfrm>
            <a:off x="3786182" y="2357430"/>
            <a:ext cx="1714512" cy="2714644"/>
          </a:xfrm>
          <a:prstGeom prst="ellipse">
            <a:avLst/>
          </a:prstGeom>
          <a:solidFill>
            <a:schemeClr val="accent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Elipse"/>
          <p:cNvSpPr/>
          <p:nvPr/>
        </p:nvSpPr>
        <p:spPr>
          <a:xfrm>
            <a:off x="5857884" y="1214422"/>
            <a:ext cx="164307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51 CuadroTexto"/>
          <p:cNvSpPr txBox="1"/>
          <p:nvPr/>
        </p:nvSpPr>
        <p:spPr>
          <a:xfrm>
            <a:off x="5857884" y="171448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Federación</a:t>
            </a:r>
            <a:endParaRPr lang="es-ES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3" name="52 Conector recto de flecha"/>
          <p:cNvCxnSpPr/>
          <p:nvPr/>
        </p:nvCxnSpPr>
        <p:spPr>
          <a:xfrm rot="10800000">
            <a:off x="2714613" y="1928802"/>
            <a:ext cx="571504" cy="1588"/>
          </a:xfrm>
          <a:prstGeom prst="straightConnector1">
            <a:avLst/>
          </a:prstGeom>
          <a:ln w="444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62 Elipse"/>
          <p:cNvSpPr/>
          <p:nvPr/>
        </p:nvSpPr>
        <p:spPr>
          <a:xfrm>
            <a:off x="3571868" y="3071810"/>
            <a:ext cx="928694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64 CuadroTexto"/>
          <p:cNvSpPr txBox="1"/>
          <p:nvPr/>
        </p:nvSpPr>
        <p:spPr>
          <a:xfrm>
            <a:off x="3643306" y="3286124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JA/RJO</a:t>
            </a:r>
            <a:endParaRPr lang="es-ES" sz="14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7" name="66 Conector recto de flecha"/>
          <p:cNvCxnSpPr/>
          <p:nvPr/>
        </p:nvCxnSpPr>
        <p:spPr>
          <a:xfrm rot="5400000">
            <a:off x="1320777" y="2964653"/>
            <a:ext cx="786612" cy="794"/>
          </a:xfrm>
          <a:prstGeom prst="straightConnector1">
            <a:avLst/>
          </a:prstGeom>
          <a:ln w="317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70 Elipse"/>
          <p:cNvSpPr/>
          <p:nvPr/>
        </p:nvSpPr>
        <p:spPr>
          <a:xfrm>
            <a:off x="4000496" y="3643314"/>
            <a:ext cx="928694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71 CuadroTexto"/>
          <p:cNvSpPr txBox="1"/>
          <p:nvPr/>
        </p:nvSpPr>
        <p:spPr>
          <a:xfrm>
            <a:off x="3857620" y="3786190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Responsables</a:t>
            </a:r>
          </a:p>
          <a:p>
            <a:pPr algn="ctr"/>
            <a:r>
              <a:rPr lang="es-ES" sz="10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áreas</a:t>
            </a:r>
            <a:endParaRPr lang="es-ES" sz="10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72 CuadroTexto"/>
          <p:cNvSpPr txBox="1"/>
          <p:nvPr/>
        </p:nvSpPr>
        <p:spPr>
          <a:xfrm>
            <a:off x="4071934" y="4286256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Equipo Oficiales</a:t>
            </a:r>
            <a:endParaRPr lang="es-ES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4" name="83 Conector recto de flecha"/>
          <p:cNvCxnSpPr/>
          <p:nvPr/>
        </p:nvCxnSpPr>
        <p:spPr>
          <a:xfrm rot="10800000">
            <a:off x="5286380" y="2000240"/>
            <a:ext cx="571504" cy="1588"/>
          </a:xfrm>
          <a:prstGeom prst="straightConnector1">
            <a:avLst/>
          </a:prstGeom>
          <a:ln w="444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Elipse"/>
          <p:cNvSpPr/>
          <p:nvPr/>
        </p:nvSpPr>
        <p:spPr>
          <a:xfrm>
            <a:off x="3357554" y="1500174"/>
            <a:ext cx="1857388" cy="1000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5" name="84 CuadroTexto"/>
          <p:cNvSpPr txBox="1"/>
          <p:nvPr/>
        </p:nvSpPr>
        <p:spPr>
          <a:xfrm>
            <a:off x="4071934" y="1857364"/>
            <a:ext cx="928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DT</a:t>
            </a:r>
            <a:endParaRPr lang="es-ES" sz="16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85 Arco"/>
          <p:cNvSpPr/>
          <p:nvPr/>
        </p:nvSpPr>
        <p:spPr>
          <a:xfrm rot="13475944">
            <a:off x="3332603" y="2475356"/>
            <a:ext cx="914400" cy="914400"/>
          </a:xfrm>
          <a:prstGeom prst="arc">
            <a:avLst>
              <a:gd name="adj1" fmla="val 17070875"/>
              <a:gd name="adj2" fmla="val 1500626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8" name="87 Conector recto de flecha"/>
          <p:cNvCxnSpPr>
            <a:stCxn id="86" idx="0"/>
          </p:cNvCxnSpPr>
          <p:nvPr/>
        </p:nvCxnSpPr>
        <p:spPr>
          <a:xfrm rot="16200000" flipH="1">
            <a:off x="3381560" y="3183134"/>
            <a:ext cx="94864" cy="6310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92 Rectángulo redondeado"/>
          <p:cNvSpPr/>
          <p:nvPr/>
        </p:nvSpPr>
        <p:spPr>
          <a:xfrm>
            <a:off x="3000364" y="5286388"/>
            <a:ext cx="2428892" cy="6429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4" name="93 CuadroTexto"/>
          <p:cNvSpPr txBox="1"/>
          <p:nvPr/>
        </p:nvSpPr>
        <p:spPr>
          <a:xfrm>
            <a:off x="3500430" y="5429264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005BBF"/>
                </a:solidFill>
                <a:latin typeface="Arial" pitchFamily="34" charset="0"/>
                <a:cs typeface="Arial" pitchFamily="34" charset="0"/>
              </a:rPr>
              <a:t>DEPORTISTAS</a:t>
            </a:r>
            <a:r>
              <a:rPr lang="es-ES" sz="14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/RJO</a:t>
            </a:r>
            <a:endParaRPr lang="es-ES" sz="14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94 Abrir llave"/>
          <p:cNvSpPr/>
          <p:nvPr/>
        </p:nvSpPr>
        <p:spPr>
          <a:xfrm>
            <a:off x="7429520" y="3429000"/>
            <a:ext cx="357190" cy="9286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6" name="95 CuadroTexto"/>
          <p:cNvSpPr txBox="1"/>
          <p:nvPr/>
        </p:nvSpPr>
        <p:spPr>
          <a:xfrm>
            <a:off x="7643834" y="3429000"/>
            <a:ext cx="12858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005BBF"/>
                </a:solidFill>
                <a:latin typeface="Arial" pitchFamily="34" charset="0"/>
                <a:cs typeface="Arial" pitchFamily="34" charset="0"/>
              </a:rPr>
              <a:t>Espectador</a:t>
            </a:r>
          </a:p>
          <a:p>
            <a:r>
              <a:rPr lang="es-ES" sz="1400" b="1" dirty="0" smtClean="0">
                <a:solidFill>
                  <a:srgbClr val="005BBF"/>
                </a:solidFill>
                <a:latin typeface="Arial" pitchFamily="34" charset="0"/>
                <a:cs typeface="Arial" pitchFamily="34" charset="0"/>
              </a:rPr>
              <a:t>Imagen</a:t>
            </a:r>
          </a:p>
          <a:p>
            <a:r>
              <a:rPr lang="es-ES" sz="1400" b="1" dirty="0" smtClean="0">
                <a:solidFill>
                  <a:srgbClr val="005BBF"/>
                </a:solidFill>
                <a:latin typeface="Arial" pitchFamily="34" charset="0"/>
                <a:cs typeface="Arial" pitchFamily="34" charset="0"/>
              </a:rPr>
              <a:t>Patrocinio</a:t>
            </a:r>
          </a:p>
          <a:p>
            <a:r>
              <a:rPr lang="es-ES" sz="1400" b="1" dirty="0" err="1" smtClean="0">
                <a:solidFill>
                  <a:srgbClr val="005BBF"/>
                </a:solidFill>
                <a:latin typeface="Arial" pitchFamily="34" charset="0"/>
                <a:cs typeface="Arial" pitchFamily="34" charset="0"/>
              </a:rPr>
              <a:t>Promoción</a:t>
            </a:r>
            <a:r>
              <a:rPr lang="es-ES" sz="1400" b="1" dirty="0" err="1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J</a:t>
            </a:r>
            <a:endParaRPr lang="es-ES" sz="14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202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Enlace clave entre la Federación y el organizador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Máximo responsable técnico de la competición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Velar por la seguridad e imagen de la competición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Supervisará toda la parte técnica y administrativa de la competición y dará el visto bueno.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Apoyará y asesorará al organizador para que el evento se desarrolle ajustado al reglamento de competición y manual de organizadores.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 smtClean="0">
              <a:solidFill>
                <a:srgbClr val="0070C0"/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Delegado Técnico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202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Cualidades/ habilidades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 smtClean="0">
              <a:solidFill>
                <a:srgbClr val="0070C0"/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Delegado Técnico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Usuario\AppData\Local\Microsoft\Windows\Temporary Internet Files\Content.IE5\EQFOV0E4\Blue_question_mark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85860"/>
            <a:ext cx="4214818" cy="42148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1202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 fontScale="92500" lnSpcReduction="20000"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 smtClean="0">
              <a:solidFill>
                <a:srgbClr val="0070C0"/>
              </a:solidFill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 smtClean="0">
              <a:solidFill>
                <a:srgbClr val="0070C0"/>
              </a:solidFill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 smtClean="0">
              <a:solidFill>
                <a:srgbClr val="0070C0"/>
              </a:solidFill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Capacidad de dirección y trabajo en equipo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Capacidad para trabajar bajo presión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Comunicación.- Capacidad de escuchar y transmitir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Conocimiento.- del deporte y el entorno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Justo.- Aplicación de las normas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Empatía, respeto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 smtClean="0">
              <a:solidFill>
                <a:srgbClr val="0070C0"/>
              </a:solidFill>
            </a:endParaRPr>
          </a:p>
          <a:p>
            <a:pPr lvl="1"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Observación</a:t>
            </a:r>
            <a:r>
              <a:rPr lang="es-ES" sz="2400" dirty="0" smtClean="0">
                <a:solidFill>
                  <a:srgbClr val="0070C0"/>
                </a:solidFill>
                <a:sym typeface="Wingdings" pitchFamily="2" charset="2"/>
              </a:rPr>
              <a:t> atención a los detalles Toma de decisiones</a:t>
            </a:r>
            <a:endParaRPr lang="es-ES" sz="2400" dirty="0" smtClean="0">
              <a:solidFill>
                <a:srgbClr val="0070C0"/>
              </a:solidFill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 smtClean="0">
              <a:solidFill>
                <a:srgbClr val="0070C0"/>
              </a:solidFill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 smtClean="0">
              <a:solidFill>
                <a:srgbClr val="0070C0"/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Delegado Técnico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202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 smtClean="0">
              <a:solidFill>
                <a:srgbClr val="0070C0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Popularización del deporte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Crecimiento de las Competiciones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Mayor número de atletas en las mismas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Organizadores necesitan más apoyo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Vender nuestros conocimientos y experiencia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Despertar la confianza de deportistas y organizadores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 smtClean="0">
              <a:solidFill>
                <a:srgbClr val="0070C0"/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A tener en cuenta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sp>
        <p:nvSpPr>
          <p:cNvPr id="5" name="4 Cerrar llave"/>
          <p:cNvSpPr/>
          <p:nvPr/>
        </p:nvSpPr>
        <p:spPr>
          <a:xfrm>
            <a:off x="6286512" y="2000240"/>
            <a:ext cx="571504" cy="12858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929454" y="2214554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1">
                    <a:lumMod val="75000"/>
                  </a:schemeClr>
                </a:solidFill>
              </a:rPr>
              <a:t>&gt; Riesgo</a:t>
            </a:r>
            <a:endParaRPr lang="es-E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202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 smtClean="0">
              <a:solidFill>
                <a:srgbClr val="0070C0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Ajustar el número de oficiales a las necesidades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Elaborar la hoja de funciones ajustada a </a:t>
            </a:r>
            <a:r>
              <a:rPr lang="es-ES" sz="2400" smtClean="0">
                <a:solidFill>
                  <a:srgbClr val="0070C0"/>
                </a:solidFill>
              </a:rPr>
              <a:t>las necesidades.</a:t>
            </a:r>
            <a:endParaRPr lang="es-ES" sz="2400" dirty="0" smtClean="0">
              <a:solidFill>
                <a:srgbClr val="0070C0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Trabajar coordinados con el organizador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Organigramas 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Responsables de cada área/sector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Trabajamos por el triatlón </a:t>
            </a:r>
            <a:r>
              <a:rPr lang="es-ES" sz="2800" dirty="0" smtClean="0">
                <a:solidFill>
                  <a:srgbClr val="0070C0"/>
                </a:solidFill>
                <a:sym typeface="Wingdings" pitchFamily="2" charset="2"/>
              </a:rPr>
              <a:t></a:t>
            </a:r>
            <a:r>
              <a:rPr lang="es-ES" sz="2800" dirty="0" smtClean="0"/>
              <a:t> Los expertos somos 						NOSOTROS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  <a:sym typeface="Wingdings" pitchFamily="2" charset="2"/>
              </a:rPr>
              <a:t> Apoyamos al organizador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  <a:sym typeface="Wingdings" pitchFamily="2" charset="2"/>
              </a:rPr>
              <a:t>Preservamos la seguridad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400" dirty="0" smtClean="0">
              <a:solidFill>
                <a:srgbClr val="0070C0"/>
              </a:solidFill>
              <a:sym typeface="Wingdings" pitchFamily="2" charset="2"/>
            </a:endParaRPr>
          </a:p>
          <a:p>
            <a:pPr lvl="1">
              <a:buNone/>
            </a:pPr>
            <a:endParaRPr lang="es-ES" sz="2400" dirty="0" smtClean="0">
              <a:solidFill>
                <a:srgbClr val="0070C0"/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Como responder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202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Antes de la </a:t>
            </a:r>
            <a:r>
              <a:rPr lang="es-ES" sz="2800" dirty="0" smtClean="0">
                <a:solidFill>
                  <a:srgbClr val="0070C0"/>
                </a:solidFill>
              </a:rPr>
              <a:t>Competición</a:t>
            </a:r>
          </a:p>
          <a:p>
            <a:pPr lvl="1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Contacto con el Organizador</a:t>
            </a:r>
          </a:p>
          <a:p>
            <a:pPr lvl="1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Tipo de Competición</a:t>
            </a:r>
          </a:p>
          <a:p>
            <a:pPr lvl="1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Condiciones Técnicas</a:t>
            </a:r>
          </a:p>
          <a:p>
            <a:pPr lvl="1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Documentación</a:t>
            </a:r>
          </a:p>
          <a:p>
            <a:pPr lvl="1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Condicionantes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Durante la Competición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Después de la Competición</a:t>
            </a: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temporalización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202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4" name="Rectangle 8"/>
          <p:cNvSpPr>
            <a:spLocks noChangeArrowheads="1"/>
          </p:cNvSpPr>
          <p:nvPr/>
        </p:nvSpPr>
        <p:spPr bwMode="auto">
          <a:xfrm>
            <a:off x="258763" y="2344735"/>
            <a:ext cx="2160587" cy="647700"/>
          </a:xfrm>
          <a:prstGeom prst="rect">
            <a:avLst/>
          </a:prstGeom>
          <a:solidFill>
            <a:srgbClr val="005BB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&gt;1 </a:t>
            </a:r>
            <a:r>
              <a:rPr lang="es-ES" sz="2000" b="1" dirty="0">
                <a:solidFill>
                  <a:schemeClr val="bg1"/>
                </a:solidFill>
                <a:latin typeface="+mj-lt"/>
              </a:rPr>
              <a:t>Mes</a:t>
            </a:r>
          </a:p>
        </p:txBody>
      </p:sp>
      <p:sp>
        <p:nvSpPr>
          <p:cNvPr id="162825" name="Rectangle 9"/>
          <p:cNvSpPr>
            <a:spLocks noChangeArrowheads="1"/>
          </p:cNvSpPr>
          <p:nvPr/>
        </p:nvSpPr>
        <p:spPr bwMode="auto">
          <a:xfrm>
            <a:off x="258763" y="3136897"/>
            <a:ext cx="2665412" cy="647700"/>
          </a:xfrm>
          <a:prstGeom prst="rect">
            <a:avLst/>
          </a:prstGeom>
          <a:solidFill>
            <a:srgbClr val="005BB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Semana de la prueba</a:t>
            </a:r>
            <a:endParaRPr lang="es-E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2828" name="Rectangle 12"/>
          <p:cNvSpPr>
            <a:spLocks noChangeArrowheads="1"/>
          </p:cNvSpPr>
          <p:nvPr/>
        </p:nvSpPr>
        <p:spPr bwMode="auto">
          <a:xfrm>
            <a:off x="2492375" y="2344735"/>
            <a:ext cx="6408738" cy="6477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Revisión de circuitos y documentación. Publicaciones</a:t>
            </a:r>
            <a:endParaRPr lang="es-E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2829" name="Rectangle 13"/>
          <p:cNvSpPr>
            <a:spLocks noChangeArrowheads="1"/>
          </p:cNvSpPr>
          <p:nvPr/>
        </p:nvSpPr>
        <p:spPr bwMode="auto">
          <a:xfrm>
            <a:off x="2995613" y="3136897"/>
            <a:ext cx="5905500" cy="6477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Revisión de temas pendientes</a:t>
            </a:r>
            <a:endParaRPr lang="es-E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2832" name="Rectangle 16"/>
          <p:cNvSpPr>
            <a:spLocks noChangeArrowheads="1"/>
          </p:cNvSpPr>
          <p:nvPr/>
        </p:nvSpPr>
        <p:spPr bwMode="auto">
          <a:xfrm>
            <a:off x="258762" y="3929060"/>
            <a:ext cx="3170229" cy="785824"/>
          </a:xfrm>
          <a:prstGeom prst="rect">
            <a:avLst/>
          </a:prstGeom>
          <a:solidFill>
            <a:srgbClr val="005BB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s-ES" sz="2000" b="1" dirty="0" err="1" smtClean="0">
                <a:solidFill>
                  <a:schemeClr val="bg1"/>
                </a:solidFill>
                <a:latin typeface="+mj-lt"/>
              </a:rPr>
              <a:t>Dia</a:t>
            </a:r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 de la prueba	</a:t>
            </a:r>
            <a:endParaRPr lang="es-E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2833" name="Rectangle 17"/>
          <p:cNvSpPr>
            <a:spLocks noChangeArrowheads="1"/>
          </p:cNvSpPr>
          <p:nvPr/>
        </p:nvSpPr>
        <p:spPr bwMode="auto">
          <a:xfrm>
            <a:off x="3500430" y="3857628"/>
            <a:ext cx="5400675" cy="857256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Supervisión del terreno de juego y medios.</a:t>
            </a:r>
          </a:p>
          <a:p>
            <a:pPr>
              <a:defRPr/>
            </a:pPr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Reunión con organizador. Reunión con JA.</a:t>
            </a:r>
          </a:p>
          <a:p>
            <a:pPr>
              <a:defRPr/>
            </a:pPr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Reunión con todos los responsables de seguridad</a:t>
            </a:r>
            <a:endParaRPr lang="es-E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temporalización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285720" y="4786322"/>
            <a:ext cx="3571900" cy="576262"/>
          </a:xfrm>
          <a:prstGeom prst="rect">
            <a:avLst/>
          </a:prstGeom>
          <a:solidFill>
            <a:srgbClr val="005BB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s-ES" sz="2000" b="1" dirty="0" smtClean="0">
                <a:solidFill>
                  <a:schemeClr val="bg1"/>
                </a:solidFill>
              </a:rPr>
              <a:t>0 Horas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4000496" y="4786322"/>
            <a:ext cx="4929222" cy="500066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s-ES" sz="2000" b="1" dirty="0" smtClean="0">
                <a:solidFill>
                  <a:schemeClr val="bg1"/>
                </a:solidFill>
              </a:rPr>
              <a:t>Competición</a:t>
            </a:r>
            <a:endParaRPr lang="es-ES" sz="2000" b="1" dirty="0">
              <a:solidFill>
                <a:schemeClr val="bg1"/>
              </a:solidFill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06931">
            <a:off x="654907" y="748727"/>
            <a:ext cx="928662" cy="1396432"/>
          </a:xfrm>
          <a:prstGeom prst="rect">
            <a:avLst/>
          </a:prstGeom>
        </p:spPr>
      </p:pic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2058988" y="1552572"/>
            <a:ext cx="6842125" cy="6477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Contactar con el organizador. Datos de la prueba. Apoyo Técnico</a:t>
            </a:r>
            <a:endParaRPr lang="es-E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258763" y="1552572"/>
            <a:ext cx="1728787" cy="647700"/>
          </a:xfrm>
          <a:prstGeom prst="rect">
            <a:avLst/>
          </a:prstGeom>
          <a:solidFill>
            <a:srgbClr val="005BB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s-ES" sz="2000" b="1" dirty="0">
                <a:solidFill>
                  <a:schemeClr val="bg1"/>
                </a:solidFill>
                <a:latin typeface="+mj-lt"/>
              </a:rPr>
              <a:t>3 </a:t>
            </a:r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-2 Meses</a:t>
            </a:r>
            <a:endParaRPr lang="es-E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285720" y="5429264"/>
            <a:ext cx="4000528" cy="652466"/>
          </a:xfrm>
          <a:prstGeom prst="rect">
            <a:avLst/>
          </a:prstGeom>
          <a:solidFill>
            <a:srgbClr val="005BB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15 -30 </a:t>
            </a:r>
            <a:r>
              <a:rPr lang="es-ES" sz="2000" b="1" dirty="0" err="1" smtClean="0">
                <a:solidFill>
                  <a:schemeClr val="bg1"/>
                </a:solidFill>
                <a:latin typeface="+mj-lt"/>
              </a:rPr>
              <a:t>dias</a:t>
            </a:r>
            <a:endParaRPr lang="es-E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4500562" y="5429264"/>
            <a:ext cx="4427508" cy="652466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s-ES" sz="2000" b="1" dirty="0" smtClean="0">
                <a:solidFill>
                  <a:schemeClr val="bg1"/>
                </a:solidFill>
                <a:latin typeface="+mj-lt"/>
              </a:rPr>
              <a:t>Evaluación- Informe</a:t>
            </a:r>
            <a:endParaRPr lang="es-ES" sz="2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372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2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2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62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62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62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62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62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62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4" grpId="0" animBg="1"/>
      <p:bldP spid="162825" grpId="0" animBg="1"/>
      <p:bldP spid="162828" grpId="0" animBg="1"/>
      <p:bldP spid="162829" grpId="0" animBg="1"/>
      <p:bldP spid="162832" grpId="0" animBg="1"/>
      <p:bldP spid="162833" grpId="0" animBg="1"/>
      <p:bldP spid="14" grpId="0" animBg="1"/>
      <p:bldP spid="15" grpId="0" animBg="1"/>
      <p:bldP spid="18" grpId="0" animBg="1"/>
      <p:bldP spid="19" grpId="0" animBg="1"/>
      <p:bldP spid="17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/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Contactar con el </a:t>
            </a:r>
            <a:r>
              <a:rPr lang="es-ES" sz="2800" dirty="0" smtClean="0">
                <a:solidFill>
                  <a:srgbClr val="0070C0"/>
                </a:solidFill>
              </a:rPr>
              <a:t>organizador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Requerir la información necesaria para situar la prueba y ofrecerle toda la documentación que tenemos disponible</a:t>
            </a:r>
          </a:p>
          <a:p>
            <a:pPr lvl="1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Manual de Organizadores . </a:t>
            </a:r>
          </a:p>
          <a:p>
            <a:pPr lvl="1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Reglamento de Competición</a:t>
            </a:r>
            <a:endParaRPr lang="es-ES" sz="2400" dirty="0">
              <a:solidFill>
                <a:srgbClr val="0070C0"/>
              </a:solidFill>
            </a:endParaRPr>
          </a:p>
          <a:p>
            <a:pPr lvl="1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Normativas</a:t>
            </a:r>
            <a:endParaRPr lang="es-ES" sz="2400" dirty="0">
              <a:solidFill>
                <a:srgbClr val="0070C0"/>
              </a:solidFill>
            </a:endParaRPr>
          </a:p>
          <a:p>
            <a:pPr lvl="1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Proyecto</a:t>
            </a:r>
            <a:endParaRPr lang="es-ES" sz="2400" dirty="0">
              <a:solidFill>
                <a:srgbClr val="0070C0"/>
              </a:solidFill>
            </a:endParaRPr>
          </a:p>
          <a:p>
            <a:pPr lvl="1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Información ediciones previas</a:t>
            </a:r>
          </a:p>
          <a:p>
            <a:pPr lvl="2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1800" dirty="0" smtClean="0">
                <a:solidFill>
                  <a:srgbClr val="0070C0"/>
                </a:solidFill>
              </a:rPr>
              <a:t>Informe Delegado Técnico</a:t>
            </a: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Contacto con el organizador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1102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Triatlón</a:t>
            </a:r>
            <a:endParaRPr lang="es-ES" sz="2800" dirty="0">
              <a:solidFill>
                <a:srgbClr val="0070C0"/>
              </a:solidFill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Triatlón de Larga Distancia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Duatlón</a:t>
            </a:r>
            <a:endParaRPr lang="es-ES" sz="2800" dirty="0">
              <a:solidFill>
                <a:srgbClr val="0070C0"/>
              </a:solidFill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Triatlón </a:t>
            </a:r>
            <a:r>
              <a:rPr lang="es-ES" sz="2800" dirty="0">
                <a:solidFill>
                  <a:srgbClr val="0070C0"/>
                </a:solidFill>
              </a:rPr>
              <a:t>Cros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Duatlón </a:t>
            </a:r>
            <a:r>
              <a:rPr lang="es-ES" sz="2800" dirty="0">
                <a:solidFill>
                  <a:srgbClr val="0070C0"/>
                </a:solidFill>
              </a:rPr>
              <a:t>Cros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Acuatlón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Triatlón </a:t>
            </a:r>
            <a:r>
              <a:rPr lang="es-ES" sz="2800" dirty="0">
                <a:solidFill>
                  <a:srgbClr val="0070C0"/>
                </a:solidFill>
              </a:rPr>
              <a:t>de </a:t>
            </a:r>
            <a:r>
              <a:rPr lang="es-ES" sz="2800" dirty="0" smtClean="0">
                <a:solidFill>
                  <a:srgbClr val="0070C0"/>
                </a:solidFill>
              </a:rPr>
              <a:t>Invierno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err="1" smtClean="0">
                <a:solidFill>
                  <a:srgbClr val="0070C0"/>
                </a:solidFill>
              </a:rPr>
              <a:t>Cuadriatlón</a:t>
            </a:r>
            <a:endParaRPr lang="es-ES" sz="2800" dirty="0" smtClean="0">
              <a:solidFill>
                <a:srgbClr val="0070C0"/>
              </a:solidFill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>
              <a:solidFill>
                <a:srgbClr val="0070C0"/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Tipo de competición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4627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Cortas-largas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err="1" smtClean="0">
                <a:solidFill>
                  <a:srgbClr val="0070C0"/>
                </a:solidFill>
              </a:rPr>
              <a:t>Drafting</a:t>
            </a:r>
            <a:endParaRPr lang="es-ES" sz="2800" dirty="0">
              <a:solidFill>
                <a:srgbClr val="0070C0"/>
              </a:solidFill>
            </a:endParaRP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Carretera-montaña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Verano-invierno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Individuales-equipos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Manual-informatizada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>
              <a:solidFill>
                <a:srgbClr val="0070C0"/>
              </a:solidFill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Condiciones de competición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3549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2 Marcador de contenido"/>
          <p:cNvSpPr>
            <a:spLocks noGrp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/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Documentación previa- Organizador</a:t>
            </a:r>
          </a:p>
          <a:p>
            <a:pPr lvl="1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Mapas </a:t>
            </a:r>
            <a:r>
              <a:rPr lang="es-ES" sz="2400" dirty="0">
                <a:solidFill>
                  <a:srgbClr val="0070C0"/>
                </a:solidFill>
              </a:rPr>
              <a:t>y planos de </a:t>
            </a:r>
            <a:r>
              <a:rPr lang="es-ES" sz="2400" dirty="0" smtClean="0">
                <a:solidFill>
                  <a:srgbClr val="0070C0"/>
                </a:solidFill>
              </a:rPr>
              <a:t>situación	2-3 meses antes</a:t>
            </a:r>
          </a:p>
          <a:p>
            <a:pPr lvl="1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400" dirty="0" smtClean="0">
              <a:solidFill>
                <a:srgbClr val="0070C0"/>
              </a:solidFill>
            </a:endParaRPr>
          </a:p>
          <a:p>
            <a:pPr lvl="1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Permisos</a:t>
            </a:r>
          </a:p>
          <a:p>
            <a:pPr lvl="1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Seguros</a:t>
            </a:r>
            <a:endParaRPr lang="es-ES" sz="2400" dirty="0">
              <a:solidFill>
                <a:srgbClr val="0070C0"/>
              </a:solidFill>
            </a:endParaRPr>
          </a:p>
          <a:p>
            <a:pPr lvl="1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Plan de seguridad</a:t>
            </a:r>
          </a:p>
          <a:p>
            <a:pPr lvl="1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400" dirty="0">
              <a:solidFill>
                <a:srgbClr val="0070C0"/>
              </a:solidFill>
            </a:endParaRPr>
          </a:p>
          <a:p>
            <a:pPr lvl="1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400" dirty="0" smtClean="0">
              <a:solidFill>
                <a:srgbClr val="0070C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960440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DOCUMENTACION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documentación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7960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Horas de luz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Mareas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Duración de los permisos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Longitud, anchura y perfil de las vías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Capacidad del área de transición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Otros</a:t>
            </a:r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>
              <a:solidFill>
                <a:srgbClr val="0070C0"/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Condicionantes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2746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Horas de luz/Mareas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57328"/>
            <a:ext cx="4857784" cy="2914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8620" y="3500438"/>
            <a:ext cx="3578222" cy="1150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6143636" y="2071678"/>
          <a:ext cx="2143140" cy="1245301"/>
        </p:xfrm>
        <a:graphic>
          <a:graphicData uri="http://schemas.openxmlformats.org/drawingml/2006/table">
            <a:tbl>
              <a:tblPr/>
              <a:tblGrid>
                <a:gridCol w="714380"/>
                <a:gridCol w="714380"/>
                <a:gridCol w="714380"/>
              </a:tblGrid>
              <a:tr h="168740">
                <a:tc gridSpan="3"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700" b="1" dirty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 </a:t>
                      </a:r>
                      <a:r>
                        <a:rPr lang="es-ES" sz="700" b="1" dirty="0" smtClean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Coruña 26</a:t>
                      </a:r>
                      <a:r>
                        <a:rPr lang="es-ES" sz="700" b="1" baseline="0" dirty="0" smtClean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junio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59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2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s-E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590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Hora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590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Altura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590D"/>
                    </a:solidFill>
                  </a:tcPr>
                </a:tc>
              </a:tr>
              <a:tr h="168740">
                <a:tc>
                  <a:txBody>
                    <a:bodyPr/>
                    <a:lstStyle/>
                    <a:p>
                      <a:pPr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796A0E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Baixamar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1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0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02:55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0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1.0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0D2"/>
                    </a:solidFill>
                  </a:tcPr>
                </a:tc>
              </a:tr>
              <a:tr h="168740">
                <a:tc>
                  <a:txBody>
                    <a:bodyPr/>
                    <a:lstStyle/>
                    <a:p>
                      <a:pPr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796A0E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Preamar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1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65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09:11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65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3.4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65C"/>
                    </a:solidFill>
                  </a:tcPr>
                </a:tc>
              </a:tr>
              <a:tr h="168740">
                <a:tc>
                  <a:txBody>
                    <a:bodyPr/>
                    <a:lstStyle/>
                    <a:p>
                      <a:pPr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700">
                          <a:solidFill>
                            <a:srgbClr val="796A0E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Baixamar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1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0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15:13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0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1.1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0D2"/>
                    </a:solidFill>
                  </a:tcPr>
                </a:tc>
              </a:tr>
              <a:tr h="168740">
                <a:tc>
                  <a:txBody>
                    <a:bodyPr/>
                    <a:lstStyle/>
                    <a:p>
                      <a:pPr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700" dirty="0" err="1">
                          <a:solidFill>
                            <a:srgbClr val="796A0E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Preamar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18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65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21:36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65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8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3.6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3C65C"/>
                    </a:solidFill>
                  </a:tcPr>
                </a:tc>
              </a:tr>
              <a:tr h="168740">
                <a:tc gridSpan="3">
                  <a:txBody>
                    <a:bodyPr/>
                    <a:lstStyle/>
                    <a:p>
                      <a:pPr>
                        <a:lnSpc>
                          <a:spcPts val="1085"/>
                        </a:lnSpc>
                        <a:spcAft>
                          <a:spcPts val="0"/>
                        </a:spcAft>
                      </a:pPr>
                      <a:r>
                        <a:rPr lang="es-ES" sz="700" b="1" u="none" strike="noStrike" dirty="0">
                          <a:solidFill>
                            <a:srgbClr val="3662AF"/>
                          </a:solidFill>
                          <a:latin typeface="Verdana"/>
                          <a:ea typeface="Times New Roman"/>
                          <a:cs typeface="Times New Roman"/>
                          <a:hlinkClick r:id="rId4"/>
                        </a:rPr>
                        <a:t>Evolución da marea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2" descr="C:\Users\Jorge\Pictures\Triatlon Varias\IMG_189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" t="4561" r="24000"/>
          <a:stretch>
            <a:fillRect/>
          </a:stretch>
        </p:blipFill>
        <p:spPr bwMode="auto">
          <a:xfrm>
            <a:off x="1357290" y="4857760"/>
            <a:ext cx="1285884" cy="127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C:\Users\Jorge\Desktop\lightbulb_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42" y="5143512"/>
            <a:ext cx="643365" cy="643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9859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rtlCol="0" anchor="ctr" anchorCtr="0">
            <a:normAutofit/>
          </a:bodyPr>
          <a:lstStyle/>
          <a:p>
            <a:pPr algn="just" fontAlgn="auto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Verificar </a:t>
            </a:r>
            <a:r>
              <a:rPr lang="es-ES" sz="2800" dirty="0" smtClean="0">
                <a:solidFill>
                  <a:srgbClr val="0070C0"/>
                </a:solidFill>
              </a:rPr>
              <a:t>duración y </a:t>
            </a:r>
            <a:r>
              <a:rPr lang="es-ES" sz="2800" dirty="0">
                <a:solidFill>
                  <a:srgbClr val="0070C0"/>
                </a:solidFill>
              </a:rPr>
              <a:t>estudiar </a:t>
            </a:r>
            <a:r>
              <a:rPr lang="es-ES" sz="2800" dirty="0" smtClean="0">
                <a:solidFill>
                  <a:srgbClr val="0070C0"/>
                </a:solidFill>
              </a:rPr>
              <a:t>viabilidad según tipo </a:t>
            </a:r>
            <a:r>
              <a:rPr lang="es-ES" sz="2800" dirty="0">
                <a:solidFill>
                  <a:srgbClr val="0070C0"/>
                </a:solidFill>
              </a:rPr>
              <a:t>de competición</a:t>
            </a:r>
          </a:p>
          <a:p>
            <a:pPr algn="just" fontAlgn="auto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Esto suele afectar a tráfico, pero </a:t>
            </a:r>
            <a:r>
              <a:rPr lang="es-ES" sz="2800" dirty="0" smtClean="0">
                <a:solidFill>
                  <a:srgbClr val="0070C0"/>
                </a:solidFill>
              </a:rPr>
              <a:t>puede </a:t>
            </a:r>
            <a:r>
              <a:rPr lang="es-ES" sz="2800" dirty="0">
                <a:solidFill>
                  <a:srgbClr val="0070C0"/>
                </a:solidFill>
              </a:rPr>
              <a:t>afectar al uso de </a:t>
            </a:r>
            <a:r>
              <a:rPr lang="es-ES" sz="2800" dirty="0" smtClean="0">
                <a:solidFill>
                  <a:srgbClr val="0070C0"/>
                </a:solidFill>
              </a:rPr>
              <a:t>espacios </a:t>
            </a:r>
            <a:r>
              <a:rPr lang="es-ES" sz="2800" dirty="0">
                <a:solidFill>
                  <a:srgbClr val="0070C0"/>
                </a:solidFill>
              </a:rPr>
              <a:t>para la natación, </a:t>
            </a:r>
            <a:r>
              <a:rPr lang="es-ES" sz="2800" dirty="0" smtClean="0">
                <a:solidFill>
                  <a:srgbClr val="0070C0"/>
                </a:solidFill>
              </a:rPr>
              <a:t>puede influir </a:t>
            </a:r>
            <a:r>
              <a:rPr lang="es-ES" sz="2800" dirty="0">
                <a:solidFill>
                  <a:srgbClr val="0070C0"/>
                </a:solidFill>
              </a:rPr>
              <a:t>en el tiempo, </a:t>
            </a:r>
            <a:r>
              <a:rPr lang="es-ES" sz="2800" dirty="0" smtClean="0">
                <a:solidFill>
                  <a:srgbClr val="0070C0"/>
                </a:solidFill>
              </a:rPr>
              <a:t>y en condicionantes </a:t>
            </a:r>
            <a:r>
              <a:rPr lang="es-ES" sz="2800" dirty="0">
                <a:solidFill>
                  <a:srgbClr val="0070C0"/>
                </a:solidFill>
              </a:rPr>
              <a:t>de uso de embarcaciones por tratarse de espacios protegidos</a:t>
            </a:r>
          </a:p>
          <a:p>
            <a:pPr algn="just" eaLnBrk="1" fontAlgn="auto" hangingPunct="1">
              <a:spcBef>
                <a:spcPts val="1200"/>
              </a:spcBef>
              <a:spcAft>
                <a:spcPts val="1200"/>
              </a:spcAft>
              <a:buBlip>
                <a:blip r:embed="rId3"/>
              </a:buBlip>
              <a:defRPr/>
            </a:pPr>
            <a:endParaRPr lang="es-ES" sz="2800" dirty="0">
              <a:solidFill>
                <a:srgbClr val="0070C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Influencia de los permisos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8590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972000"/>
            <a:ext cx="8784000" cy="5040000"/>
          </a:xfrm>
        </p:spPr>
        <p:txBody>
          <a:bodyPr anchor="ctr" anchorCtr="0">
            <a:normAutofit fontScale="92500" lnSpcReduction="10000"/>
          </a:bodyPr>
          <a:lstStyle/>
          <a:p>
            <a:pPr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endParaRPr lang="es-ES" sz="2800" dirty="0" smtClean="0">
              <a:solidFill>
                <a:srgbClr val="0070C0"/>
              </a:solidFill>
            </a:endParaRPr>
          </a:p>
          <a:p>
            <a:pPr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¿</a:t>
            </a:r>
            <a:r>
              <a:rPr lang="es-ES" sz="2800" dirty="0">
                <a:solidFill>
                  <a:srgbClr val="0070C0"/>
                </a:solidFill>
              </a:rPr>
              <a:t>Cuándo</a:t>
            </a:r>
            <a:r>
              <a:rPr lang="es-ES" sz="2800" dirty="0" smtClean="0">
                <a:solidFill>
                  <a:srgbClr val="0070C0"/>
                </a:solidFill>
              </a:rPr>
              <a:t>?	 1-2  meses antes</a:t>
            </a:r>
          </a:p>
          <a:p>
            <a:pPr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Definir </a:t>
            </a:r>
            <a:r>
              <a:rPr lang="es-ES" sz="2800" dirty="0">
                <a:solidFill>
                  <a:srgbClr val="0070C0"/>
                </a:solidFill>
              </a:rPr>
              <a:t>la zona de </a:t>
            </a:r>
            <a:r>
              <a:rPr lang="es-ES" sz="2800" dirty="0" smtClean="0">
                <a:solidFill>
                  <a:srgbClr val="0070C0"/>
                </a:solidFill>
              </a:rPr>
              <a:t>competición. Localización Áreas</a:t>
            </a:r>
            <a:endParaRPr lang="es-ES" sz="2800" dirty="0">
              <a:solidFill>
                <a:srgbClr val="0070C0"/>
              </a:solidFill>
            </a:endParaRPr>
          </a:p>
          <a:p>
            <a:pPr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Analizar históricos de temperaturas, especialmente </a:t>
            </a:r>
            <a:r>
              <a:rPr lang="es-ES" sz="2800" dirty="0" smtClean="0">
                <a:solidFill>
                  <a:srgbClr val="0070C0"/>
                </a:solidFill>
              </a:rPr>
              <a:t>del </a:t>
            </a:r>
            <a:r>
              <a:rPr lang="es-ES" sz="2800" dirty="0">
                <a:solidFill>
                  <a:srgbClr val="0070C0"/>
                </a:solidFill>
              </a:rPr>
              <a:t>agua, y comportamiento de mareas si </a:t>
            </a:r>
            <a:r>
              <a:rPr lang="es-ES" sz="2800" dirty="0" smtClean="0">
                <a:solidFill>
                  <a:srgbClr val="0070C0"/>
                </a:solidFill>
              </a:rPr>
              <a:t>fuese el caso.</a:t>
            </a:r>
          </a:p>
          <a:p>
            <a:pPr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Identificar peligros para prever soluciones</a:t>
            </a:r>
          </a:p>
          <a:p>
            <a:pPr lvl="2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000" dirty="0" smtClean="0">
                <a:solidFill>
                  <a:srgbClr val="0070C0"/>
                </a:solidFill>
              </a:rPr>
              <a:t>Pavimento. Curvas. Alcantarillas. Baches. Zonas de gravilla. Sistemas de drenaje.</a:t>
            </a:r>
          </a:p>
          <a:p>
            <a:pPr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Revisar circuitos y mediciones (Google </a:t>
            </a:r>
            <a:r>
              <a:rPr lang="es-ES" sz="2800" dirty="0" err="1" smtClean="0">
                <a:solidFill>
                  <a:srgbClr val="0070C0"/>
                </a:solidFill>
              </a:rPr>
              <a:t>Earth</a:t>
            </a:r>
            <a:r>
              <a:rPr lang="es-ES" sz="2800" dirty="0" smtClean="0">
                <a:solidFill>
                  <a:srgbClr val="0070C0"/>
                </a:solidFill>
              </a:rPr>
              <a:t>)</a:t>
            </a:r>
          </a:p>
          <a:p>
            <a:pPr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endParaRPr lang="es-ES" sz="2800" dirty="0">
              <a:solidFill>
                <a:srgbClr val="0070C0"/>
              </a:solidFill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Revisión/Visita de CIRCUÍTOS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2078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 fontScale="77500" lnSpcReduction="20000"/>
          </a:bodyPr>
          <a:lstStyle/>
          <a:p>
            <a:pPr marL="540000" lvl="1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3400" dirty="0">
                <a:solidFill>
                  <a:srgbClr val="0070C0"/>
                </a:solidFill>
              </a:rPr>
              <a:t>Es posible hacer la prueba</a:t>
            </a:r>
          </a:p>
          <a:p>
            <a:pPr marL="540000" lvl="1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3400" dirty="0">
                <a:solidFill>
                  <a:srgbClr val="0070C0"/>
                </a:solidFill>
              </a:rPr>
              <a:t>Cronología de las </a:t>
            </a:r>
            <a:r>
              <a:rPr lang="es-ES" sz="3400" dirty="0" smtClean="0">
                <a:solidFill>
                  <a:srgbClr val="0070C0"/>
                </a:solidFill>
              </a:rPr>
              <a:t>pruebas</a:t>
            </a:r>
          </a:p>
          <a:p>
            <a:pPr marL="940050" lvl="2" algn="just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Separación de salidas masculina y femenina</a:t>
            </a:r>
          </a:p>
          <a:p>
            <a:pPr marL="940050" lvl="2" algn="just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No interferencia en ciclismo</a:t>
            </a:r>
          </a:p>
          <a:p>
            <a:pPr marL="940050" lvl="2" algn="just">
              <a:lnSpc>
                <a:spcPct val="110000"/>
              </a:lnSpc>
              <a:spcBef>
                <a:spcPts val="0"/>
              </a:spcBef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Duatlón, simultaneidad</a:t>
            </a:r>
          </a:p>
          <a:p>
            <a:pPr marL="540000" lvl="1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3400" dirty="0">
                <a:solidFill>
                  <a:srgbClr val="0070C0"/>
                </a:solidFill>
              </a:rPr>
              <a:t>Longitud y número de vueltas</a:t>
            </a:r>
          </a:p>
          <a:p>
            <a:pPr marL="540000" lvl="1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3400" dirty="0">
                <a:solidFill>
                  <a:srgbClr val="0070C0"/>
                </a:solidFill>
              </a:rPr>
              <a:t>Numero de participantes</a:t>
            </a:r>
          </a:p>
          <a:p>
            <a:pPr marL="940050" lvl="2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Número </a:t>
            </a:r>
            <a:r>
              <a:rPr lang="es-ES" dirty="0">
                <a:solidFill>
                  <a:srgbClr val="0070C0"/>
                </a:solidFill>
              </a:rPr>
              <a:t>de </a:t>
            </a:r>
            <a:r>
              <a:rPr lang="es-ES" dirty="0" smtClean="0">
                <a:solidFill>
                  <a:srgbClr val="0070C0"/>
                </a:solidFill>
              </a:rPr>
              <a:t>salidas</a:t>
            </a:r>
            <a:endParaRPr lang="es-ES" dirty="0">
              <a:solidFill>
                <a:srgbClr val="0070C0"/>
              </a:solidFill>
            </a:endParaRPr>
          </a:p>
          <a:p>
            <a:pPr marL="940050" lvl="2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Diferencia entre salidas</a:t>
            </a:r>
            <a:endParaRPr lang="es-ES" dirty="0">
              <a:solidFill>
                <a:srgbClr val="0070C0"/>
              </a:solidFill>
            </a:endParaRPr>
          </a:p>
          <a:p>
            <a:pPr marL="540000" lvl="1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3400" dirty="0">
                <a:solidFill>
                  <a:srgbClr val="0070C0"/>
                </a:solidFill>
              </a:rPr>
              <a:t>Límites de tiempo. </a:t>
            </a:r>
          </a:p>
          <a:p>
            <a:pPr marL="540000" lvl="1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3400" dirty="0">
                <a:solidFill>
                  <a:srgbClr val="0070C0"/>
                </a:solidFill>
              </a:rPr>
              <a:t>Medios necesarios</a:t>
            </a:r>
          </a:p>
          <a:p>
            <a:pPr marL="940050" lvl="2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Materiales</a:t>
            </a:r>
          </a:p>
          <a:p>
            <a:pPr marL="940050" lvl="2" algn="just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Oficiales</a:t>
            </a:r>
            <a:endParaRPr lang="es-ES" dirty="0">
              <a:solidFill>
                <a:srgbClr val="0070C0"/>
              </a:solidFill>
            </a:endParaRPr>
          </a:p>
          <a:p>
            <a:pPr marL="540000" lvl="1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3400" dirty="0" smtClean="0">
                <a:solidFill>
                  <a:srgbClr val="0070C0"/>
                </a:solidFill>
              </a:rPr>
              <a:t>Plan </a:t>
            </a:r>
            <a:r>
              <a:rPr lang="es-ES" sz="3400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Decisiones a tomar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9987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rtlCol="0" anchor="ctr" anchorCtr="0">
            <a:normAutofit/>
          </a:bodyPr>
          <a:lstStyle/>
          <a:p>
            <a:pPr marL="540000" lvl="1" algn="just" fontAlgn="auto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Cerrar los </a:t>
            </a:r>
            <a:r>
              <a:rPr lang="es-ES" sz="2400" dirty="0">
                <a:solidFill>
                  <a:srgbClr val="0070C0"/>
                </a:solidFill>
              </a:rPr>
              <a:t>temas pendientes</a:t>
            </a:r>
          </a:p>
          <a:p>
            <a:pPr marL="540000" lvl="1" algn="just" fontAlgn="auto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400" dirty="0">
                <a:solidFill>
                  <a:srgbClr val="0070C0"/>
                </a:solidFill>
              </a:rPr>
              <a:t>Revisión de todos los datos de la </a:t>
            </a:r>
            <a:r>
              <a:rPr lang="es-ES" sz="2400" dirty="0" smtClean="0">
                <a:solidFill>
                  <a:srgbClr val="0070C0"/>
                </a:solidFill>
              </a:rPr>
              <a:t>prueba: </a:t>
            </a:r>
            <a:r>
              <a:rPr lang="es-ES" sz="2400" dirty="0">
                <a:solidFill>
                  <a:srgbClr val="0070C0"/>
                </a:solidFill>
              </a:rPr>
              <a:t>horarios, recorridos, </a:t>
            </a:r>
            <a:r>
              <a:rPr lang="es-ES" sz="2400" dirty="0" err="1">
                <a:solidFill>
                  <a:srgbClr val="0070C0"/>
                </a:solidFill>
              </a:rPr>
              <a:t>etc</a:t>
            </a:r>
            <a:endParaRPr lang="es-ES" sz="2400" dirty="0">
              <a:solidFill>
                <a:srgbClr val="0070C0"/>
              </a:solidFill>
            </a:endParaRPr>
          </a:p>
          <a:p>
            <a:pPr marL="540000" lvl="1" algn="just" fontAlgn="auto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400" dirty="0">
                <a:solidFill>
                  <a:srgbClr val="0070C0"/>
                </a:solidFill>
              </a:rPr>
              <a:t>Revisión de toda la documentación, como permisos, etc.</a:t>
            </a:r>
          </a:p>
          <a:p>
            <a:pPr marL="540000" lvl="1" algn="just" fontAlgn="auto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400" dirty="0">
                <a:solidFill>
                  <a:srgbClr val="0070C0"/>
                </a:solidFill>
              </a:rPr>
              <a:t>Revisión y aprobación de los planes de seguridad, médicos, y todo aquello que requiera </a:t>
            </a:r>
            <a:r>
              <a:rPr lang="es-ES" sz="2400" dirty="0" smtClean="0">
                <a:solidFill>
                  <a:srgbClr val="0070C0"/>
                </a:solidFill>
              </a:rPr>
              <a:t>supervisión técnica</a:t>
            </a:r>
          </a:p>
          <a:p>
            <a:pPr marL="540000" lvl="1" algn="just" fontAlgn="auto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Revisión </a:t>
            </a:r>
            <a:r>
              <a:rPr lang="es-ES" sz="2400" dirty="0">
                <a:solidFill>
                  <a:srgbClr val="0070C0"/>
                </a:solidFill>
              </a:rPr>
              <a:t>de toda la información que se publica (página web, </a:t>
            </a:r>
            <a:r>
              <a:rPr lang="es-ES" sz="2400" dirty="0">
                <a:solidFill>
                  <a:srgbClr val="0070C0"/>
                </a:solidFill>
                <a:hlinkClick r:id="rId3" action="ppaction://hlinkfile"/>
              </a:rPr>
              <a:t>folleto</a:t>
            </a:r>
            <a:r>
              <a:rPr lang="es-ES" sz="2400" dirty="0">
                <a:solidFill>
                  <a:srgbClr val="0070C0"/>
                </a:solidFill>
              </a:rPr>
              <a:t>, cartel</a:t>
            </a:r>
            <a:r>
              <a:rPr lang="es-ES" sz="2400" dirty="0" smtClean="0">
                <a:solidFill>
                  <a:srgbClr val="0070C0"/>
                </a:solidFill>
              </a:rPr>
              <a:t>)</a:t>
            </a:r>
          </a:p>
          <a:p>
            <a:pPr marL="540000" lvl="1" algn="just" fontAlgn="auto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endParaRPr lang="es-ES" sz="2400" dirty="0">
              <a:solidFill>
                <a:srgbClr val="0070C0"/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A falta de una semana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5898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rtlCol="0" anchor="ctr" anchorCtr="0">
            <a:normAutofit/>
          </a:bodyPr>
          <a:lstStyle/>
          <a:p>
            <a:pPr marL="540000" lvl="1" algn="just" fontAlgn="auto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Reunión con el organizador-</a:t>
            </a:r>
          </a:p>
          <a:p>
            <a:pPr marL="940050" lvl="2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000" dirty="0" smtClean="0">
                <a:solidFill>
                  <a:srgbClr val="0070C0"/>
                </a:solidFill>
              </a:rPr>
              <a:t> Confirmación de medios y situación</a:t>
            </a:r>
            <a:endParaRPr lang="es-ES" sz="2000" dirty="0">
              <a:solidFill>
                <a:srgbClr val="0070C0"/>
              </a:solidFill>
            </a:endParaRPr>
          </a:p>
          <a:p>
            <a:pPr marL="540000" lvl="1" algn="just" fontAlgn="auto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Reunión con el JA/RJO </a:t>
            </a:r>
            <a:r>
              <a:rPr lang="es-ES" sz="2400" dirty="0" smtClean="0">
                <a:solidFill>
                  <a:srgbClr val="0070C0"/>
                </a:solidFill>
                <a:sym typeface="Wingdings" pitchFamily="2" charset="2"/>
              </a:rPr>
              <a:t> </a:t>
            </a:r>
            <a:r>
              <a:rPr lang="es-ES" sz="2400" dirty="0" smtClean="0">
                <a:solidFill>
                  <a:srgbClr val="0070C0"/>
                </a:solidFill>
              </a:rPr>
              <a:t>(coordinación equipo oficiales)</a:t>
            </a:r>
          </a:p>
          <a:p>
            <a:pPr marL="540000" lvl="1" algn="just" fontAlgn="auto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Reunión con servicios médicos y de seguridad</a:t>
            </a:r>
          </a:p>
          <a:p>
            <a:pPr marL="540000" lvl="1" algn="just" fontAlgn="auto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Nombrar Jurado de  Competición</a:t>
            </a:r>
          </a:p>
          <a:p>
            <a:pPr marL="540000" lvl="1" algn="just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Reunión técnica</a:t>
            </a:r>
          </a:p>
          <a:p>
            <a:pPr marL="540000" lvl="1" algn="just" fontAlgn="auto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endParaRPr lang="es-ES" sz="2400" dirty="0" smtClean="0">
              <a:solidFill>
                <a:srgbClr val="0070C0"/>
              </a:solidFill>
            </a:endParaRPr>
          </a:p>
          <a:p>
            <a:pPr marL="540000" lvl="1" algn="just" fontAlgn="auto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endParaRPr lang="es-ES" sz="2400" dirty="0">
              <a:solidFill>
                <a:srgbClr val="0070C0"/>
              </a:solidFill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err="1" smtClean="0">
                <a:solidFill>
                  <a:srgbClr val="0070C0"/>
                </a:solidFill>
              </a:rPr>
              <a:t>Dia</a:t>
            </a:r>
            <a:r>
              <a:rPr lang="es-ES" sz="3600" cap="all" dirty="0" smtClean="0">
                <a:solidFill>
                  <a:srgbClr val="0070C0"/>
                </a:solidFill>
              </a:rPr>
              <a:t> de competición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5898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4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2987</TotalTime>
  <Words>640</Words>
  <Application>Microsoft Office PowerPoint</Application>
  <PresentationFormat>Presentación en pantalla (4:3)</PresentationFormat>
  <Paragraphs>182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</dc:creator>
  <cp:lastModifiedBy>Alfonso</cp:lastModifiedBy>
  <cp:revision>121</cp:revision>
  <dcterms:created xsi:type="dcterms:W3CDTF">2013-10-24T14:33:36Z</dcterms:created>
  <dcterms:modified xsi:type="dcterms:W3CDTF">2015-12-21T18:26:18Z</dcterms:modified>
</cp:coreProperties>
</file>