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445" r:id="rId2"/>
    <p:sldId id="307" r:id="rId3"/>
    <p:sldId id="462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450" r:id="rId14"/>
    <p:sldId id="328" r:id="rId15"/>
    <p:sldId id="329" r:id="rId16"/>
    <p:sldId id="330" r:id="rId17"/>
    <p:sldId id="331" r:id="rId18"/>
    <p:sldId id="448" r:id="rId19"/>
    <p:sldId id="332" r:id="rId20"/>
    <p:sldId id="333" r:id="rId21"/>
    <p:sldId id="456" r:id="rId22"/>
    <p:sldId id="334" r:id="rId23"/>
    <p:sldId id="336" r:id="rId24"/>
    <p:sldId id="337" r:id="rId25"/>
    <p:sldId id="338" r:id="rId26"/>
    <p:sldId id="353" r:id="rId27"/>
    <p:sldId id="257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23FC7-4002-4A9E-894C-DF29C4C3549C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C95E2-417E-4A9B-A2AA-08152045E6B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7365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C95E2-417E-4A9B-A2AA-08152045E6B8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414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02759-FB81-4097-A9E5-E080A9CC62A6}" type="datetimeFigureOut">
              <a:rPr lang="es-ES"/>
              <a:pPr>
                <a:defRPr/>
              </a:pPr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09F7-0058-41BA-8E14-7AA4D59CBF5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95543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18DA9-EED0-47D5-97A2-D937A1590A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9191101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21/12/2015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86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5BBF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5BBF"/>
          </a:solidFill>
          <a:latin typeface="Impact" panose="020B080603090205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new.facebook.com/photo.php?pid=915437&amp;id=55975120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Jorge\Pictures\Triatlon - Fotos Archivo\91.Oficiales.Grupos\WTP_MADRID_2013_OFICIALES_Yeray_Menendez_002_M1_3988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742" y="999000"/>
            <a:ext cx="7628515" cy="48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757741" y="5373216"/>
            <a:ext cx="7628515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000" dirty="0" smtClean="0">
                <a:solidFill>
                  <a:schemeClr val="bg1"/>
                </a:solidFill>
              </a:rPr>
              <a:t>FORMACION OFICIALES NIVEL 2</a:t>
            </a:r>
            <a:endParaRPr lang="es-ES" sz="3000" dirty="0">
              <a:solidFill>
                <a:schemeClr val="bg1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Delegado técnico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3974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rmAutofit/>
          </a:bodyPr>
          <a:lstStyle/>
          <a:p>
            <a:pPr algn="ctr"/>
            <a:r>
              <a:rPr lang="es-ES" sz="5400" b="1" cap="all" dirty="0" smtClean="0">
                <a:solidFill>
                  <a:srgbClr val="0070C0"/>
                </a:solidFill>
              </a:rPr>
              <a:t>Planificación</a:t>
            </a:r>
            <a:endParaRPr lang="es-ES" sz="5000" b="1" cap="all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3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Número de socorristas, 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embarcaciones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y sus movimientos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Asistencia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médica y su 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movimiento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Medios de comunicación si hubiese y sus movimientos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Distancias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de cada </a:t>
            </a: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vuelta</a:t>
            </a:r>
            <a:endParaRPr lang="es-ES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Montaje del segmento de natación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Salida</a:t>
            </a:r>
            <a:endParaRPr lang="es-ES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Salida  desde </a:t>
            </a:r>
            <a:r>
              <a:rPr lang="es-ES" sz="2800" dirty="0">
                <a:solidFill>
                  <a:srgbClr val="0070C0"/>
                </a:solidFill>
                <a:latin typeface="Impact" panose="020B0806030902050204" pitchFamily="34" charset="0"/>
              </a:rPr>
              <a:t>la natación</a:t>
            </a: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Planificación natación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3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Control en los giros/Boyas visibles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5" name="4 Imagen" descr="natac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857232"/>
            <a:ext cx="7200952" cy="4808530"/>
          </a:xfrm>
          <a:prstGeom prst="rect">
            <a:avLst/>
          </a:prstGeom>
        </p:spPr>
      </p:pic>
      <p:pic>
        <p:nvPicPr>
          <p:cNvPr id="6" name="Picture 5" descr="C:\Users\Jorge\Desktop\check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9256" y="1857364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062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rge\Pictures\Triatlon Competiciones\2012 Gandia\IMG_057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9027" y="837312"/>
            <a:ext cx="71713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Jorge\Desktop\check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38" y="1500188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Control de la natación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93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2 Marcador de contenido"/>
          <p:cNvSpPr>
            <a:spLocks noGrp="1"/>
          </p:cNvSpPr>
          <p:nvPr>
            <p:ph idx="1"/>
          </p:nvPr>
        </p:nvSpPr>
        <p:spPr>
          <a:xfrm>
            <a:off x="142844" y="1142984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Terreno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Soportes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Numeración- </a:t>
            </a:r>
            <a:r>
              <a:rPr lang="es-ES" sz="2000" dirty="0" smtClean="0">
                <a:solidFill>
                  <a:srgbClr val="0070C0"/>
                </a:solidFill>
              </a:rPr>
              <a:t>(Responsabilidad de los oficiales</a:t>
            </a:r>
            <a:r>
              <a:rPr lang="es-ES" dirty="0" smtClean="0">
                <a:solidFill>
                  <a:srgbClr val="0070C0"/>
                </a:solidFill>
              </a:rPr>
              <a:t>)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Espacios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Flujos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Montaje y desmontaje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Ubicación </a:t>
            </a:r>
            <a:r>
              <a:rPr lang="es-ES" dirty="0">
                <a:solidFill>
                  <a:srgbClr val="0070C0"/>
                </a:solidFill>
              </a:rPr>
              <a:t>de equipos de cronometraje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Seguridad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Accesos de medios de </a:t>
            </a:r>
            <a:r>
              <a:rPr lang="es-ES" dirty="0" smtClean="0">
                <a:solidFill>
                  <a:srgbClr val="0070C0"/>
                </a:solidFill>
              </a:rPr>
              <a:t>comunicación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TRANSICION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36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Jorge\Pictures\Año 2013\2103 Madrid WTS\IMG_012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7199999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5" name="4 Imagen" descr="12019873_10206135163210812_3022689868406376793_n.jpg"/>
          <p:cNvPicPr>
            <a:picLocks noChangeAspect="1"/>
          </p:cNvPicPr>
          <p:nvPr/>
        </p:nvPicPr>
        <p:blipFill>
          <a:blip r:embed="rId3"/>
          <a:srcRect l="862" r="11207" b="24999"/>
          <a:stretch>
            <a:fillRect/>
          </a:stretch>
        </p:blipFill>
        <p:spPr>
          <a:xfrm>
            <a:off x="3071802" y="857232"/>
            <a:ext cx="4929222" cy="2896321"/>
          </a:xfrm>
          <a:prstGeom prst="rect">
            <a:avLst/>
          </a:prstGeom>
        </p:spPr>
      </p:pic>
      <p:pic>
        <p:nvPicPr>
          <p:cNvPr id="6" name="5 Imagen" descr="12115541_819492411481490_8778146263045972874_n.jpg"/>
          <p:cNvPicPr>
            <a:picLocks noChangeAspect="1"/>
          </p:cNvPicPr>
          <p:nvPr/>
        </p:nvPicPr>
        <p:blipFill>
          <a:blip r:embed="rId4"/>
          <a:srcRect l="22890" t="11278" r="8441" b="4135"/>
          <a:stretch>
            <a:fillRect/>
          </a:stretch>
        </p:blipFill>
        <p:spPr>
          <a:xfrm>
            <a:off x="642910" y="1571612"/>
            <a:ext cx="3436168" cy="26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70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transición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5" name="4 Imagen" descr="18651609584_729dcfc2c4.jpg"/>
          <p:cNvPicPr>
            <a:picLocks noChangeAspect="1"/>
          </p:cNvPicPr>
          <p:nvPr/>
        </p:nvPicPr>
        <p:blipFill>
          <a:blip r:embed="rId2"/>
          <a:srcRect l="2750" b="21284"/>
          <a:stretch>
            <a:fillRect/>
          </a:stretch>
        </p:blipFill>
        <p:spPr>
          <a:xfrm>
            <a:off x="1214414" y="1500174"/>
            <a:ext cx="6175396" cy="3328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1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2 Marcador de contenido"/>
          <p:cNvSpPr>
            <a:spLocks noGrp="1"/>
          </p:cNvSpPr>
          <p:nvPr>
            <p:ph idx="1"/>
          </p:nvPr>
        </p:nvSpPr>
        <p:spPr>
          <a:xfrm>
            <a:off x="180000" y="971999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Verificar medición e identificar la </a:t>
            </a:r>
            <a:r>
              <a:rPr lang="es-ES" dirty="0">
                <a:solidFill>
                  <a:srgbClr val="0070C0"/>
                </a:solidFill>
              </a:rPr>
              <a:t>distancia exacta en la </a:t>
            </a:r>
            <a:r>
              <a:rPr lang="es-ES" dirty="0" smtClean="0">
                <a:solidFill>
                  <a:srgbClr val="0070C0"/>
                </a:solidFill>
              </a:rPr>
              <a:t> documentación, reunión y </a:t>
            </a:r>
            <a:r>
              <a:rPr lang="es-ES" dirty="0">
                <a:solidFill>
                  <a:srgbClr val="0070C0"/>
                </a:solidFill>
              </a:rPr>
              <a:t>a los responsables de cronometraje (ej. Si son 42,6 km., no son 40 km.)</a:t>
            </a: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Seguridad y cierre del circuito</a:t>
            </a: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Limpieza y solución de peligros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Marcaje de Km.</a:t>
            </a: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ciclismo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0000" y="972000"/>
            <a:ext cx="7535272" cy="5184000"/>
          </a:xfrm>
        </p:spPr>
        <p:txBody>
          <a:bodyPr anchor="ctr" anchorCtr="0"/>
          <a:lstStyle/>
          <a:p>
            <a:pPr marL="0" lvl="1" indent="0"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dirty="0">
                <a:solidFill>
                  <a:srgbClr val="0070C0"/>
                </a:solidFill>
              </a:rPr>
              <a:t>“ </a:t>
            </a:r>
            <a:r>
              <a:rPr lang="es-ES" dirty="0">
                <a:solidFill>
                  <a:srgbClr val="0070C0"/>
                </a:solidFill>
              </a:rPr>
              <a:t>Los atletas se mueven en una carretera pública</a:t>
            </a:r>
            <a:r>
              <a:rPr lang="en-US" dirty="0" smtClean="0">
                <a:solidFill>
                  <a:srgbClr val="0070C0"/>
                </a:solidFill>
              </a:rPr>
              <a:t>”.</a:t>
            </a:r>
          </a:p>
          <a:p>
            <a:pPr marL="0" lvl="1" indent="0"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¿</a:t>
            </a:r>
            <a:r>
              <a:rPr lang="en-US" dirty="0" err="1">
                <a:solidFill>
                  <a:srgbClr val="0070C0"/>
                </a:solidFill>
              </a:rPr>
              <a:t>Qué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debemos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considerar</a:t>
            </a:r>
            <a:r>
              <a:rPr lang="en-US" dirty="0" smtClean="0">
                <a:solidFill>
                  <a:srgbClr val="0070C0"/>
                </a:solidFill>
              </a:rPr>
              <a:t>?</a:t>
            </a:r>
          </a:p>
          <a:p>
            <a:pPr marL="0" lvl="1" indent="0" algn="ctr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Circuito </a:t>
            </a:r>
            <a:r>
              <a:rPr lang="es-ES" sz="2400" dirty="0">
                <a:solidFill>
                  <a:srgbClr val="0070C0"/>
                </a:solidFill>
              </a:rPr>
              <a:t>seguro y cerrado al tráfico</a:t>
            </a:r>
            <a:endParaRPr lang="en-US" sz="2400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sz="2400" dirty="0" err="1">
                <a:solidFill>
                  <a:srgbClr val="0070C0"/>
                </a:solidFill>
              </a:rPr>
              <a:t>Comportamiento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err="1">
                <a:solidFill>
                  <a:srgbClr val="0070C0"/>
                </a:solidFill>
              </a:rPr>
              <a:t>voluntarios</a:t>
            </a:r>
            <a:endParaRPr lang="en-US" sz="2400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sz="2400" dirty="0" err="1" smtClean="0">
                <a:solidFill>
                  <a:srgbClr val="0070C0"/>
                </a:solidFill>
              </a:rPr>
              <a:t>Vallado</a:t>
            </a:r>
            <a:r>
              <a:rPr lang="en-US" sz="2400" dirty="0" smtClean="0">
                <a:solidFill>
                  <a:srgbClr val="0070C0"/>
                </a:solidFill>
              </a:rPr>
              <a:t>.  </a:t>
            </a:r>
            <a:r>
              <a:rPr lang="en-US" sz="2400" dirty="0" err="1" smtClean="0">
                <a:solidFill>
                  <a:srgbClr val="0070C0"/>
                </a:solidFill>
              </a:rPr>
              <a:t>Protección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zonas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conflictivas</a:t>
            </a:r>
            <a:endParaRPr lang="en-US" sz="2400" dirty="0" smtClean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sz="2400" dirty="0" err="1" smtClean="0">
                <a:solidFill>
                  <a:srgbClr val="0070C0"/>
                </a:solidFill>
              </a:rPr>
              <a:t>Identificación</a:t>
            </a:r>
            <a:r>
              <a:rPr lang="en-US" sz="2400" dirty="0" smtClean="0">
                <a:solidFill>
                  <a:srgbClr val="0070C0"/>
                </a:solidFill>
              </a:rPr>
              <a:t> de </a:t>
            </a:r>
            <a:r>
              <a:rPr lang="en-US" sz="2400" dirty="0" err="1" smtClean="0">
                <a:solidFill>
                  <a:srgbClr val="0070C0"/>
                </a:solidFill>
              </a:rPr>
              <a:t>peligros</a:t>
            </a:r>
            <a:r>
              <a:rPr lang="en-US" sz="2400" dirty="0" smtClean="0">
                <a:solidFill>
                  <a:srgbClr val="0070C0"/>
                </a:solidFill>
              </a:rPr>
              <a:t>. </a:t>
            </a:r>
            <a:r>
              <a:rPr lang="en-US" sz="2400" dirty="0" err="1" smtClean="0">
                <a:solidFill>
                  <a:srgbClr val="0070C0"/>
                </a:solidFill>
              </a:rPr>
              <a:t>Corrección</a:t>
            </a:r>
            <a:r>
              <a:rPr lang="en-US" sz="2400" dirty="0" smtClean="0">
                <a:solidFill>
                  <a:srgbClr val="0070C0"/>
                </a:solidFill>
              </a:rPr>
              <a:t>.</a:t>
            </a:r>
            <a:endParaRPr lang="en-US" sz="2400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sz="2400" dirty="0" err="1">
                <a:solidFill>
                  <a:srgbClr val="0070C0"/>
                </a:solidFill>
              </a:rPr>
              <a:t>Medición</a:t>
            </a:r>
            <a:endParaRPr lang="en-US" sz="2400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n-US" sz="2400" dirty="0">
                <a:solidFill>
                  <a:srgbClr val="0070C0"/>
                </a:solidFill>
              </a:rPr>
              <a:t>Plan de </a:t>
            </a:r>
            <a:r>
              <a:rPr lang="en-US" sz="2400" dirty="0" err="1">
                <a:solidFill>
                  <a:srgbClr val="0070C0"/>
                </a:solidFill>
              </a:rPr>
              <a:t>operaciones</a:t>
            </a:r>
            <a:endParaRPr lang="en-US" sz="2400" dirty="0">
              <a:solidFill>
                <a:srgbClr val="0070C0"/>
              </a:solidFill>
            </a:endParaRPr>
          </a:p>
          <a:p>
            <a:pPr lvl="1" eaLnBrk="1" hangingPunct="1">
              <a:buBlip>
                <a:blip r:embed="rId3"/>
              </a:buBlip>
            </a:pPr>
            <a:endParaRPr lang="en-US" sz="2000" dirty="0" smtClean="0"/>
          </a:p>
        </p:txBody>
      </p:sp>
      <p:sp>
        <p:nvSpPr>
          <p:cNvPr id="10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ciclismo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540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Jorge\Desktop\check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1569343"/>
            <a:ext cx="15716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ciclismo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5" name="4 Imagen" descr="IMG_1230 Triatlón Ferrol 2015 copia.jpg"/>
          <p:cNvPicPr>
            <a:picLocks noChangeAspect="1"/>
          </p:cNvPicPr>
          <p:nvPr/>
        </p:nvPicPr>
        <p:blipFill>
          <a:blip r:embed="rId3"/>
          <a:srcRect l="5592" b="5592"/>
          <a:stretch>
            <a:fillRect/>
          </a:stretch>
        </p:blipFill>
        <p:spPr>
          <a:xfrm>
            <a:off x="714348" y="928670"/>
            <a:ext cx="8201052" cy="507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6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Certificar la </a:t>
            </a:r>
            <a:r>
              <a:rPr lang="es-ES" dirty="0" smtClean="0">
                <a:solidFill>
                  <a:srgbClr val="0070C0"/>
                </a:solidFill>
              </a:rPr>
              <a:t>medición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Ubicar los avituallamientos, y hacer bien los cálculos de agua 2 botellas x triatleta x vuelta</a:t>
            </a: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Limpieza y solución de peligros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Marcaje, </a:t>
            </a:r>
            <a:r>
              <a:rPr lang="es-ES" dirty="0" smtClean="0">
                <a:solidFill>
                  <a:srgbClr val="0070C0"/>
                </a:solidFill>
              </a:rPr>
              <a:t>señalización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Cierre del circuito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Carrera a pie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37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Carrera a pie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4" name="3 Imagen" descr="vueltas meta.JPG"/>
          <p:cNvPicPr>
            <a:picLocks noChangeAspect="1"/>
          </p:cNvPicPr>
          <p:nvPr/>
        </p:nvPicPr>
        <p:blipFill>
          <a:blip r:embed="rId2"/>
          <a:srcRect l="16964" t="4800" r="26786"/>
          <a:stretch>
            <a:fillRect/>
          </a:stretch>
        </p:blipFill>
        <p:spPr>
          <a:xfrm>
            <a:off x="214282" y="1285860"/>
            <a:ext cx="4500594" cy="5086345"/>
          </a:xfrm>
          <a:prstGeom prst="rect">
            <a:avLst/>
          </a:prstGeom>
        </p:spPr>
      </p:pic>
      <p:pic>
        <p:nvPicPr>
          <p:cNvPr id="8" name="7 Imagen" descr="melo.jpg"/>
          <p:cNvPicPr>
            <a:picLocks noChangeAspect="1"/>
          </p:cNvPicPr>
          <p:nvPr/>
        </p:nvPicPr>
        <p:blipFill>
          <a:blip r:embed="rId3"/>
          <a:srcRect l="17187" t="26041" r="46094" b="36458"/>
          <a:stretch>
            <a:fillRect/>
          </a:stretch>
        </p:blipFill>
        <p:spPr>
          <a:xfrm>
            <a:off x="5000628" y="1357298"/>
            <a:ext cx="3357586" cy="2571768"/>
          </a:xfrm>
          <a:prstGeom prst="rect">
            <a:avLst/>
          </a:prstGeom>
        </p:spPr>
      </p:pic>
      <p:pic>
        <p:nvPicPr>
          <p:cNvPr id="5" name="4 Imagen" descr="DSC_00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1214422"/>
            <a:ext cx="4055492" cy="271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7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rmAutofit/>
          </a:bodyPr>
          <a:lstStyle/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Entre 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200 y 400 metros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después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del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área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de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transición</a:t>
            </a:r>
            <a:endParaRPr lang="en-GB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Se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deben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extender 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en +/- 40 metros</a:t>
            </a:r>
            <a:endParaRPr lang="en-GB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Nº de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voluntarios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adecuado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a la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competición</a:t>
            </a:r>
            <a:endParaRPr lang="en-GB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2botellas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por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atleta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y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por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paso</a:t>
            </a:r>
            <a:endParaRPr lang="en-GB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Se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deben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ubicar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contenedores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una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vez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pasado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el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avituallamiento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para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recoger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los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residuos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.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Marcar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zona</a:t>
            </a:r>
            <a:endParaRPr lang="en-GB" sz="28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avituallamientos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79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Jorge\Pictures\Triatlon Varias\Avituallamiento - voluntario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98" t="1886" b="14248"/>
          <a:stretch/>
        </p:blipFill>
        <p:spPr bwMode="auto">
          <a:xfrm>
            <a:off x="1000100" y="1643050"/>
            <a:ext cx="2143140" cy="34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:\Users\Jorge\Desktop\check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0166" y="3643314"/>
            <a:ext cx="928694" cy="92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C:\Users\Jorge\Desktop\check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04" y="2571744"/>
            <a:ext cx="1000132" cy="100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4 Imagen" descr="avi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678" y="857232"/>
            <a:ext cx="2859754" cy="4286280"/>
          </a:xfrm>
          <a:prstGeom prst="rect">
            <a:avLst/>
          </a:prstGeom>
        </p:spPr>
      </p:pic>
      <p:pic>
        <p:nvPicPr>
          <p:cNvPr id="6" name="5 Imagen" descr="avituallamient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4942" y="3714752"/>
            <a:ext cx="3240536" cy="215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0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2 Marcador de contenido"/>
          <p:cNvSpPr>
            <a:spLocks noGrp="1"/>
          </p:cNvSpPr>
          <p:nvPr>
            <p:ph idx="1"/>
          </p:nvPr>
        </p:nvSpPr>
        <p:spPr>
          <a:xfrm>
            <a:off x="180000" y="971999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Anchura del arco de </a:t>
            </a:r>
            <a:r>
              <a:rPr lang="es-ES" dirty="0" smtClean="0">
                <a:solidFill>
                  <a:srgbClr val="0070C0"/>
                </a:solidFill>
              </a:rPr>
              <a:t>meta</a:t>
            </a:r>
            <a:endParaRPr lang="es-ES" dirty="0">
              <a:solidFill>
                <a:srgbClr val="0070C0"/>
              </a:solidFill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Control </a:t>
            </a:r>
            <a:r>
              <a:rPr lang="es-ES" dirty="0">
                <a:solidFill>
                  <a:srgbClr val="0070C0"/>
                </a:solidFill>
              </a:rPr>
              <a:t>de </a:t>
            </a:r>
            <a:r>
              <a:rPr lang="es-ES" dirty="0" smtClean="0">
                <a:solidFill>
                  <a:srgbClr val="0070C0"/>
                </a:solidFill>
              </a:rPr>
              <a:t>accesos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Distancia a la zona de fotógrafos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Ubicación </a:t>
            </a:r>
            <a:r>
              <a:rPr lang="es-ES" dirty="0">
                <a:solidFill>
                  <a:srgbClr val="0070C0"/>
                </a:solidFill>
              </a:rPr>
              <a:t>de los equipos de cronometraje (caso de que los hubiere)</a:t>
            </a:r>
          </a:p>
          <a:p>
            <a:pPr eaLnBrk="1" hangingPunct="1">
              <a:buBlip>
                <a:blip r:embed="rId3"/>
              </a:buBlip>
            </a:pPr>
            <a:endParaRPr lang="es-ES" sz="2800" dirty="0" smtClean="0"/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49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Zona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de meta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segura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con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valla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sólida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de 1 metro de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altura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.  </a:t>
            </a:r>
            <a:endParaRPr lang="en-GB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Línea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de 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meta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claramente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marcada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en el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suelo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, 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debe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tener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una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anchura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de al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menos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5 cm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Cinta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de meta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aprobada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por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el DT, 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solo 2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Oficiales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la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sujetarán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en los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extremos</a:t>
            </a:r>
            <a:endParaRPr lang="en-GB" sz="2800" dirty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endParaRPr lang="en-GB" sz="28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8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80000" y="972000"/>
            <a:ext cx="8784000" cy="50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0">
            <a:no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Zona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postmeta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cerrada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con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valla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. 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Tablón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oficial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- 	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Cerca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de la </a:t>
            </a:r>
            <a:r>
              <a:rPr lang="en-GB" sz="2800" dirty="0" err="1">
                <a:solidFill>
                  <a:srgbClr val="0070C0"/>
                </a:solidFill>
                <a:latin typeface="Impact" panose="020B0806030902050204" pitchFamily="34" charset="0"/>
              </a:rPr>
              <a:t>zona</a:t>
            </a:r>
            <a:r>
              <a:rPr lang="en-GB" sz="2800" dirty="0">
                <a:solidFill>
                  <a:srgbClr val="0070C0"/>
                </a:solidFill>
                <a:latin typeface="Impact" panose="020B0806030902050204" pitchFamily="34" charset="0"/>
              </a:rPr>
              <a:t> de 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meta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Revisar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publicidad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.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Equipos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de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cronometraje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.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El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reloj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de meta,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si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hubiese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,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colocado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de forma visible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Avituallamiento</a:t>
            </a: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 final</a:t>
            </a: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n-GB" sz="2800" dirty="0" smtClean="0">
                <a:solidFill>
                  <a:srgbClr val="0070C0"/>
                </a:solidFill>
                <a:latin typeface="Impact" panose="020B0806030902050204" pitchFamily="34" charset="0"/>
              </a:rPr>
              <a:t>Control de </a:t>
            </a:r>
            <a:r>
              <a:rPr lang="en-GB" sz="2800" dirty="0" err="1" smtClean="0">
                <a:solidFill>
                  <a:srgbClr val="0070C0"/>
                </a:solidFill>
                <a:latin typeface="Impact" panose="020B0806030902050204" pitchFamily="34" charset="0"/>
              </a:rPr>
              <a:t>accesos</a:t>
            </a:r>
            <a:endParaRPr lang="en-GB" sz="2800" dirty="0" smtClean="0">
              <a:solidFill>
                <a:srgbClr val="0070C0"/>
              </a:solidFill>
              <a:latin typeface="Impact" panose="020B0806030902050204" pitchFamily="34" charset="0"/>
            </a:endParaRPr>
          </a:p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endParaRPr lang="en-GB" sz="2800" dirty="0">
              <a:solidFill>
                <a:srgbClr val="0070C0"/>
              </a:solidFill>
              <a:latin typeface="Impact" panose="020B0806030902050204" pitchFamily="34" charset="0"/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8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2" descr="http://photos-b.ak.facebook.com/photos-ak-sf2p/v200/130/118/559751205/n559751205_915457_7700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903"/>
          <a:stretch/>
        </p:blipFill>
        <p:spPr bwMode="auto">
          <a:xfrm>
            <a:off x="971600" y="1120877"/>
            <a:ext cx="7200000" cy="486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7" name="Picture 11" descr="C:\Users\Jorge\Desktop\delet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88" y="371475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1" descr="C:\Users\Jorge\Desktop\delet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3" y="15716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1" descr="C:\Users\Jorge\Desktop\delet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6075" y="268943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1" descr="C:\Users\Jorge\Desktop\delet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1513" y="24208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1" descr="C:\Users\Jorge\Desktop\delet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9118" y="458112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1" descr="C:\Users\Jorge\Desktop\delet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5188" y="32861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C:\Users\Jorge\Desktop\delet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7388" y="329903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 descr="C:\Users\Jorge\Desktop\delete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9118" y="3578327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2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  <p:pic>
        <p:nvPicPr>
          <p:cNvPr id="6" name="Picture 5" descr="1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5984" y="1142984"/>
            <a:ext cx="4655935" cy="501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Jorge\Desktop\check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240" y="5643578"/>
            <a:ext cx="571497" cy="571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Users\Jorge\Desktop\check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45" y="3714745"/>
            <a:ext cx="928694" cy="928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4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Jorge\Pictures\Año 2008\2008 Pulpi Europeo\IMG_30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8226240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C:\Users\Jorge\Desktop\check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2357430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meta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45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En el caso de cronometraje con </a:t>
            </a:r>
            <a:r>
              <a:rPr lang="es-ES" dirty="0" smtClean="0">
                <a:solidFill>
                  <a:srgbClr val="0070C0"/>
                </a:solidFill>
              </a:rPr>
              <a:t>chip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Supervisión de la colocación de los equipos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Dimensiones de los espacios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En el caso de sistemas de alfombras y cajas, </a:t>
            </a:r>
            <a:r>
              <a:rPr lang="es-ES" dirty="0" smtClean="0">
                <a:solidFill>
                  <a:srgbClr val="0070C0"/>
                </a:solidFill>
              </a:rPr>
              <a:t>posibilidad de ocultación </a:t>
            </a:r>
            <a:r>
              <a:rPr lang="es-ES" dirty="0">
                <a:solidFill>
                  <a:srgbClr val="0070C0"/>
                </a:solidFill>
              </a:rPr>
              <a:t>de los equipos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Entrega y recogida de chips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>
                <a:solidFill>
                  <a:srgbClr val="0070C0"/>
                </a:solidFill>
              </a:rPr>
              <a:t>Captura de tiempos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dirty="0" smtClean="0">
                <a:solidFill>
                  <a:srgbClr val="0070C0"/>
                </a:solidFill>
              </a:rPr>
              <a:t>Publicación </a:t>
            </a:r>
            <a:r>
              <a:rPr lang="es-ES" dirty="0">
                <a:solidFill>
                  <a:srgbClr val="0070C0"/>
                </a:solidFill>
              </a:rPr>
              <a:t>de </a:t>
            </a:r>
            <a:r>
              <a:rPr lang="es-ES" dirty="0" smtClean="0">
                <a:solidFill>
                  <a:srgbClr val="0070C0"/>
                </a:solidFill>
              </a:rPr>
              <a:t>resultados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cronometraje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88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2 Marcador de contenido"/>
          <p:cNvSpPr>
            <a:spLocks noGrp="1"/>
          </p:cNvSpPr>
          <p:nvPr>
            <p:ph idx="1"/>
          </p:nvPr>
        </p:nvSpPr>
        <p:spPr>
          <a:xfrm>
            <a:off x="180000" y="971999"/>
            <a:ext cx="8784000" cy="5040000"/>
          </a:xfrm>
        </p:spPr>
        <p:txBody>
          <a:bodyPr anchor="ctr" anchorCtr="0">
            <a:normAutofit/>
          </a:bodyPr>
          <a:lstStyle/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sz="3200" dirty="0" smtClean="0">
                <a:solidFill>
                  <a:srgbClr val="0070C0"/>
                </a:solidFill>
              </a:rPr>
              <a:t>Operación y situación de Servicios médicos en cada sector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sz="3200" dirty="0" smtClean="0">
                <a:solidFill>
                  <a:srgbClr val="0070C0"/>
                </a:solidFill>
              </a:rPr>
              <a:t>Revisar </a:t>
            </a:r>
            <a:r>
              <a:rPr lang="es-ES" sz="3200" dirty="0">
                <a:solidFill>
                  <a:srgbClr val="0070C0"/>
                </a:solidFill>
              </a:rPr>
              <a:t>ubicaciones de ambulancias, médicos, socorristas, etc.; y plan de evacuación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sz="3200" dirty="0" smtClean="0">
                <a:solidFill>
                  <a:srgbClr val="0070C0"/>
                </a:solidFill>
              </a:rPr>
              <a:t>Dotaciones </a:t>
            </a:r>
            <a:r>
              <a:rPr lang="es-ES" sz="3200" dirty="0">
                <a:solidFill>
                  <a:srgbClr val="0070C0"/>
                </a:solidFill>
              </a:rPr>
              <a:t>de ambulancias</a:t>
            </a:r>
          </a:p>
          <a:p>
            <a:pPr marL="342900" lvl="1" indent="-342900" algn="just">
              <a:lnSpc>
                <a:spcPct val="70000"/>
              </a:lnSpc>
              <a:spcBef>
                <a:spcPts val="1800"/>
              </a:spcBef>
              <a:spcAft>
                <a:spcPts val="1800"/>
              </a:spcAft>
              <a:buBlip>
                <a:blip r:embed="rId2"/>
              </a:buBlip>
              <a:defRPr/>
            </a:pPr>
            <a:r>
              <a:rPr lang="es-ES" sz="3200" dirty="0" smtClean="0">
                <a:solidFill>
                  <a:srgbClr val="0070C0"/>
                </a:solidFill>
              </a:rPr>
              <a:t>Confirmación </a:t>
            </a:r>
            <a:r>
              <a:rPr lang="es-ES" sz="3200" dirty="0">
                <a:solidFill>
                  <a:srgbClr val="0070C0"/>
                </a:solidFill>
              </a:rPr>
              <a:t>de que el hospital más próximo está avisado</a:t>
            </a: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Plan médico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17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542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1026" name="Picture 2" descr="C:\Users\Jorge\Documents\Triatlon\Campeonatos\2011\2011 Extremadura\Plan de Seguridad\Presentacion para plan de seguridad\Diapositiva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0" y="500042"/>
            <a:ext cx="29289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0" y="857232"/>
            <a:ext cx="29289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415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2" descr="C:\Users\Jorge\Pictures\Año 2008\2008 Monforte\2008 Monforte 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7560000" cy="50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asistencia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08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2 Marcador de contenido"/>
          <p:cNvSpPr>
            <a:spLocks noGrp="1"/>
          </p:cNvSpPr>
          <p:nvPr>
            <p:ph idx="1"/>
          </p:nvPr>
        </p:nvSpPr>
        <p:spPr>
          <a:xfrm>
            <a:off x="180000" y="972000"/>
            <a:ext cx="8784000" cy="5040000"/>
          </a:xfrm>
        </p:spPr>
        <p:txBody>
          <a:bodyPr anchor="ctr" anchorCtr="0"/>
          <a:lstStyle/>
          <a:p>
            <a:pPr marL="342900" lvl="1" indent="-342900" algn="just">
              <a:lnSpc>
                <a:spcPct val="70000"/>
              </a:lnSpc>
              <a:spcBef>
                <a:spcPts val="1200"/>
              </a:spcBef>
              <a:spcAft>
                <a:spcPts val="1200"/>
              </a:spcAft>
              <a:buBlip>
                <a:blip r:embed="rId2"/>
              </a:buBlip>
              <a:defRPr/>
            </a:pPr>
            <a:r>
              <a:rPr lang="es-ES" sz="3200" dirty="0">
                <a:solidFill>
                  <a:srgbClr val="0070C0"/>
                </a:solidFill>
              </a:rPr>
              <a:t>3 niveles de </a:t>
            </a:r>
            <a:r>
              <a:rPr lang="es-ES" sz="3200" dirty="0" smtClean="0">
                <a:solidFill>
                  <a:srgbClr val="0070C0"/>
                </a:solidFill>
              </a:rPr>
              <a:t>actuación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Retrasar; teniendo en cuenta:</a:t>
            </a: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 smtClean="0">
                <a:solidFill>
                  <a:srgbClr val="0070C0"/>
                </a:solidFill>
              </a:rPr>
              <a:t>Horas de luz</a:t>
            </a:r>
          </a:p>
          <a:p>
            <a:pPr marL="1200150" lvl="3" indent="-342900" algn="just">
              <a:lnSpc>
                <a:spcPct val="70000"/>
              </a:lnSpc>
              <a:spcBef>
                <a:spcPts val="300"/>
              </a:spcBef>
              <a:spcAft>
                <a:spcPts val="300"/>
              </a:spcAft>
              <a:buBlip>
                <a:blip r:embed="rId2"/>
              </a:buBlip>
              <a:defRPr/>
            </a:pPr>
            <a:r>
              <a:rPr lang="es-ES" sz="2400" dirty="0">
                <a:solidFill>
                  <a:srgbClr val="0070C0"/>
                </a:solidFill>
              </a:rPr>
              <a:t>Permisos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>
                <a:solidFill>
                  <a:srgbClr val="0070C0"/>
                </a:solidFill>
              </a:rPr>
              <a:t>Posponer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r>
              <a:rPr lang="es-ES" sz="2800" dirty="0" smtClean="0">
                <a:solidFill>
                  <a:srgbClr val="0070C0"/>
                </a:solidFill>
              </a:rPr>
              <a:t>Cancelar</a:t>
            </a:r>
          </a:p>
          <a:p>
            <a:pPr marL="742950" lvl="2" indent="-342900" algn="just">
              <a:lnSpc>
                <a:spcPct val="70000"/>
              </a:lnSpc>
              <a:spcBef>
                <a:spcPts val="600"/>
              </a:spcBef>
              <a:spcAft>
                <a:spcPts val="600"/>
              </a:spcAft>
              <a:buBlip>
                <a:blip r:embed="rId2"/>
              </a:buBlip>
              <a:defRPr/>
            </a:pPr>
            <a:endParaRPr lang="es-ES" sz="2800" dirty="0">
              <a:solidFill>
                <a:srgbClr val="0070C0"/>
              </a:solidFill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331640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PLAN DE CONTINGENCIA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899591" y="188640"/>
            <a:ext cx="7488833" cy="64807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005BBF"/>
                </a:solidFill>
                <a:latin typeface="Impact" panose="020B080603090205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3600" cap="all" dirty="0" smtClean="0">
                <a:solidFill>
                  <a:srgbClr val="0070C0"/>
                </a:solidFill>
              </a:rPr>
              <a:t>Plan de contingencia</a:t>
            </a:r>
            <a:endParaRPr lang="es-ES" sz="3600" cap="al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17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4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2989</TotalTime>
  <Words>449</Words>
  <Application>Microsoft Office PowerPoint</Application>
  <PresentationFormat>Presentación en pantalla (4:3)</PresentationFormat>
  <Paragraphs>97</Paragraphs>
  <Slides>27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</dc:creator>
  <cp:lastModifiedBy>Alfonso</cp:lastModifiedBy>
  <cp:revision>122</cp:revision>
  <dcterms:created xsi:type="dcterms:W3CDTF">2013-10-24T14:33:36Z</dcterms:created>
  <dcterms:modified xsi:type="dcterms:W3CDTF">2015-12-21T18:27:59Z</dcterms:modified>
</cp:coreProperties>
</file>