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445" r:id="rId2"/>
    <p:sldId id="358" r:id="rId3"/>
    <p:sldId id="359" r:id="rId4"/>
    <p:sldId id="360" r:id="rId5"/>
    <p:sldId id="451" r:id="rId6"/>
    <p:sldId id="362" r:id="rId7"/>
    <p:sldId id="364" r:id="rId8"/>
    <p:sldId id="365" r:id="rId9"/>
    <p:sldId id="366" r:id="rId10"/>
    <p:sldId id="368" r:id="rId11"/>
    <p:sldId id="457" r:id="rId12"/>
    <p:sldId id="373" r:id="rId13"/>
    <p:sldId id="379" r:id="rId14"/>
    <p:sldId id="382" r:id="rId15"/>
    <p:sldId id="383" r:id="rId16"/>
    <p:sldId id="384" r:id="rId17"/>
    <p:sldId id="467" r:id="rId18"/>
    <p:sldId id="385" r:id="rId19"/>
    <p:sldId id="468" r:id="rId20"/>
    <p:sldId id="386" r:id="rId21"/>
    <p:sldId id="387" r:id="rId22"/>
    <p:sldId id="388" r:id="rId23"/>
    <p:sldId id="463" r:id="rId24"/>
    <p:sldId id="389" r:id="rId25"/>
    <p:sldId id="390" r:id="rId26"/>
    <p:sldId id="391" r:id="rId27"/>
    <p:sldId id="392" r:id="rId28"/>
    <p:sldId id="393" r:id="rId29"/>
    <p:sldId id="394" r:id="rId30"/>
    <p:sldId id="395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5" r:id="rId39"/>
    <p:sldId id="406" r:id="rId40"/>
    <p:sldId id="409" r:id="rId41"/>
    <p:sldId id="412" r:id="rId42"/>
    <p:sldId id="415" r:id="rId43"/>
    <p:sldId id="471" r:id="rId44"/>
    <p:sldId id="416" r:id="rId45"/>
    <p:sldId id="417" r:id="rId46"/>
    <p:sldId id="418" r:id="rId47"/>
    <p:sldId id="419" r:id="rId48"/>
    <p:sldId id="469" r:id="rId49"/>
    <p:sldId id="470" r:id="rId50"/>
    <p:sldId id="421" r:id="rId51"/>
    <p:sldId id="428" r:id="rId52"/>
    <p:sldId id="430" r:id="rId53"/>
    <p:sldId id="431" r:id="rId54"/>
    <p:sldId id="434" r:id="rId55"/>
    <p:sldId id="435" r:id="rId56"/>
    <p:sldId id="436" r:id="rId57"/>
    <p:sldId id="437" r:id="rId58"/>
    <p:sldId id="438" r:id="rId59"/>
    <p:sldId id="439" r:id="rId60"/>
    <p:sldId id="440" r:id="rId61"/>
    <p:sldId id="442" r:id="rId62"/>
    <p:sldId id="443" r:id="rId63"/>
    <p:sldId id="473" r:id="rId64"/>
    <p:sldId id="474" r:id="rId65"/>
    <p:sldId id="475" r:id="rId66"/>
    <p:sldId id="476" r:id="rId67"/>
    <p:sldId id="477" r:id="rId68"/>
    <p:sldId id="257" r:id="rId6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23FC7-4002-4A9E-894C-DF29C4C3549C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C95E2-417E-4A9B-A2AA-08152045E6B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365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C95E2-417E-4A9B-A2AA-08152045E6B8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04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B28230-26F4-43C7-874F-292D0051A9BD}" type="slidenum">
              <a:rPr lang="es-ES" smtClean="0"/>
              <a:pPr>
                <a:defRPr/>
              </a:pPr>
              <a:t>55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956628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696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0ECDE6B6-B279-441F-8CCF-3EBAAB828889}" type="slidenum">
              <a:rPr lang="es-ES" smtClean="0"/>
              <a:pPr eaLnBrk="1" hangingPunct="1"/>
              <a:t>64</a:t>
            </a:fld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88275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8DA9-EED0-47D5-97A2-D937A1590A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9110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86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5BBF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2.png"/><Relationship Id="rId2" Type="http://schemas.openxmlformats.org/officeDocument/2006/relationships/audio" Target="file:///C:\Users\Jorge\Desktop\Seminario%20Madrid\Bso%20Olimpiadas%20John%20Williams%20-%20The%20Olympic%20Spirit(toros%20para%20todos).mp3" TargetMode="External"/><Relationship Id="rId1" Type="http://schemas.openxmlformats.org/officeDocument/2006/relationships/audio" Target="file:///C:\Users\Jorge\Documents\Triatlon\Fanfarrias%20principales\Bso%20Olimpiadas%20John%20Williams%20-%20The%20Olympic%20Spirit(toros%20para%20todos).mp3" TargetMode="Externa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orge\Pictures\Triatlon - Fotos Archivo\91.Oficiales.Grupos\WTP_MADRID_2013_OFICIALES_Yeray_Menendez_002_M1_3988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42" y="999000"/>
            <a:ext cx="7628515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757741" y="5373216"/>
            <a:ext cx="7628515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 smtClean="0">
                <a:solidFill>
                  <a:schemeClr val="bg1"/>
                </a:solidFill>
              </a:rPr>
              <a:t>FORMACION OFICIALES NIVEL 2</a:t>
            </a:r>
            <a:endParaRPr lang="es-ES" sz="3000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3974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orge\Pictures\Triatlon - Fotos Archivo\02.Marcajes y Control de Material\553334_3557410536117_1298358911_33454001_18169890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1071546"/>
            <a:ext cx="7341476" cy="489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material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1028" name="Picture 4" descr="C:\Users\Usuario\AppData\Local\Microsoft\Windows\Temporary Internet Files\Content.IE5\XTB7LHLQ\question-mark-3963-large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2000" y="3135000"/>
            <a:ext cx="360000" cy="588000"/>
          </a:xfrm>
          <a:prstGeom prst="rect">
            <a:avLst/>
          </a:prstGeom>
          <a:noFill/>
        </p:spPr>
      </p:pic>
      <p:pic>
        <p:nvPicPr>
          <p:cNvPr id="1038" name="Picture 14" descr="C:\Users\Usuario\AppData\Local\Microsoft\Windows\Temporary Internet Files\Content.IE5\XOPY0YBH\1interrogantes[1].png"/>
          <p:cNvPicPr>
            <a:picLocks noChangeAspect="1" noChangeArrowheads="1"/>
          </p:cNvPicPr>
          <p:nvPr/>
        </p:nvPicPr>
        <p:blipFill>
          <a:blip r:embed="rId4"/>
          <a:srcRect t="40250" r="60747" b="26603"/>
          <a:stretch>
            <a:fillRect/>
          </a:stretch>
        </p:blipFill>
        <p:spPr bwMode="auto">
          <a:xfrm rot="354404">
            <a:off x="6733525" y="1089932"/>
            <a:ext cx="1840650" cy="1840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053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2 Marcador de contenido"/>
          <p:cNvSpPr>
            <a:spLocks noGrp="1"/>
          </p:cNvSpPr>
          <p:nvPr>
            <p:ph idx="1"/>
          </p:nvPr>
        </p:nvSpPr>
        <p:spPr>
          <a:xfrm>
            <a:off x="179999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_tradnl" sz="3200" dirty="0" smtClean="0">
                <a:solidFill>
                  <a:srgbClr val="0070C0"/>
                </a:solidFill>
              </a:rPr>
              <a:t>Competición abierta 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_tradnl" sz="3200" dirty="0" err="1" smtClean="0">
                <a:solidFill>
                  <a:srgbClr val="0070C0"/>
                </a:solidFill>
              </a:rPr>
              <a:t>Drafting</a:t>
            </a:r>
            <a:r>
              <a:rPr lang="es-ES_tradnl" sz="3200" dirty="0" smtClean="0">
                <a:solidFill>
                  <a:srgbClr val="0070C0"/>
                </a:solidFill>
              </a:rPr>
              <a:t> permitido o no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_tradnl" sz="3200" dirty="0" smtClean="0">
                <a:solidFill>
                  <a:srgbClr val="0070C0"/>
                </a:solidFill>
              </a:rPr>
              <a:t>Sólo </a:t>
            </a:r>
            <a:r>
              <a:rPr lang="es-ES_tradnl" sz="3200" dirty="0">
                <a:solidFill>
                  <a:srgbClr val="0070C0"/>
                </a:solidFill>
              </a:rPr>
              <a:t>se permiten manillares de curva tradicional, y correctamente </a:t>
            </a:r>
            <a:r>
              <a:rPr lang="es-ES_tradnl" sz="3200" dirty="0" smtClean="0">
                <a:solidFill>
                  <a:srgbClr val="0070C0"/>
                </a:solidFill>
              </a:rPr>
              <a:t>taponados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endParaRPr lang="es-ES" sz="3200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Manillares / acoples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5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acoples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6913" y="1571657"/>
            <a:ext cx="4175153" cy="2348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1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1500174"/>
            <a:ext cx="739171" cy="739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Jorge\Pictures\2010 Garmin Triatlon\2010 Garmin Triatlon 2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8104" y="3429000"/>
            <a:ext cx="3250279" cy="2259632"/>
          </a:xfrm>
          <a:prstGeom prst="rect">
            <a:avLst/>
          </a:prstGeom>
          <a:noFill/>
        </p:spPr>
      </p:pic>
      <p:sp>
        <p:nvSpPr>
          <p:cNvPr id="8" name="7 Elipse"/>
          <p:cNvSpPr/>
          <p:nvPr/>
        </p:nvSpPr>
        <p:spPr>
          <a:xfrm>
            <a:off x="8172400" y="4653136"/>
            <a:ext cx="648072" cy="86409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31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480"/>
          <a:stretch>
            <a:fillRect/>
          </a:stretch>
        </p:blipFill>
        <p:spPr bwMode="auto">
          <a:xfrm>
            <a:off x="1000100" y="1571612"/>
            <a:ext cx="6720000" cy="380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acoples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1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_tradnl" dirty="0">
                <a:solidFill>
                  <a:srgbClr val="0070C0"/>
                </a:solidFill>
              </a:rPr>
              <a:t>El casco debe tener una certificación para su uso </a:t>
            </a:r>
            <a:r>
              <a:rPr lang="es-ES_tradnl" dirty="0" smtClean="0">
                <a:solidFill>
                  <a:srgbClr val="0070C0"/>
                </a:solidFill>
              </a:rPr>
              <a:t>ciclista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_tradnl" dirty="0">
                <a:solidFill>
                  <a:srgbClr val="0070C0"/>
                </a:solidFill>
              </a:rPr>
              <a:t>No está permitido una alteración a cualquier parte del casco, incluyendo la correa, o la omisión de cualquier parte del casco, incluyendo la cubierta externa de paño, caso que la hubiera</a:t>
            </a:r>
            <a:r>
              <a:rPr lang="es-ES_tradnl" dirty="0" smtClean="0">
                <a:solidFill>
                  <a:srgbClr val="0070C0"/>
                </a:solidFill>
              </a:rPr>
              <a:t>.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_tradnl" dirty="0" smtClean="0">
                <a:solidFill>
                  <a:srgbClr val="0070C0"/>
                </a:solidFill>
              </a:rPr>
              <a:t>Recordar a los oficiales a través del JA colocación en el AT.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endParaRPr lang="es-ES" sz="3200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casco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94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Revisión material con especial atención a los acoples, </a:t>
            </a:r>
            <a:r>
              <a:rPr lang="es-ES" dirty="0" smtClean="0">
                <a:solidFill>
                  <a:srgbClr val="0070C0"/>
                </a:solidFill>
              </a:rPr>
              <a:t>y cascos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Muchos oficiales en el control de material, pocos a lo largo de la transición, para orientar y enseñar a los atletas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Falta de previsión para tener </a:t>
            </a:r>
            <a:r>
              <a:rPr lang="es-ES" dirty="0" smtClean="0">
                <a:solidFill>
                  <a:srgbClr val="0070C0"/>
                </a:solidFill>
              </a:rPr>
              <a:t>listados. Coordinar previamente con el organizador y/o Federación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Dificultades de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13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728" y="1500174"/>
            <a:ext cx="8229600" cy="4525963"/>
          </a:xfrm>
        </p:spPr>
        <p:txBody>
          <a:bodyPr/>
          <a:lstStyle/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Ok del Director de Carrera (Seguridad)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Ok del Responsable Médico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Ok del Responsable de Cronometraje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Ok del Juez Arbitro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OK Responsables de </a:t>
            </a:r>
            <a:r>
              <a:rPr lang="es-ES" dirty="0" err="1" smtClean="0">
                <a:solidFill>
                  <a:srgbClr val="0070C0"/>
                </a:solidFill>
              </a:rPr>
              <a:t>Area</a:t>
            </a:r>
            <a:endParaRPr lang="es-ES" dirty="0" smtClean="0">
              <a:solidFill>
                <a:srgbClr val="0070C0"/>
              </a:solidFill>
            </a:endParaRPr>
          </a:p>
        </p:txBody>
      </p:sp>
      <p:pic>
        <p:nvPicPr>
          <p:cNvPr id="79876" name="Picture 4" descr="C:\Users\Jorge\Desktop\stopwatch_ru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2714620"/>
            <a:ext cx="403229" cy="403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5" descr="C:\Users\Jorge\Desktop\doct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2214554"/>
            <a:ext cx="395295" cy="395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Picture 8" descr="E:\emule\Incoming\Iconexperience Collections 1-6 Full Update Retail\IconExperience Collections 1-6 Full+Update Retail\Collection 2 - Objects and People\48x48\shadow\policeman_us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643050"/>
            <a:ext cx="466738" cy="4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2" name="Picture 10" descr="E:\emule\Incoming\Iconexperience Collections 1-6 Full Update Retail\IconExperience Collections 1-6 Full+Update Retail\Collection 2 - Objects and People\48x48\shadow\users3_preference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9290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3" name="Picture 11" descr="E:\emule\Incoming\Iconexperience Collections 1-6 Full Update Retail\IconExperience Collections 1-6 Full+Update Retail\Collection 2 - Objects and People\48x48\shadow\user_headse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3357562"/>
            <a:ext cx="53816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errar llave"/>
          <p:cNvSpPr/>
          <p:nvPr/>
        </p:nvSpPr>
        <p:spPr>
          <a:xfrm>
            <a:off x="928662" y="1214422"/>
            <a:ext cx="857232" cy="3357586"/>
          </a:xfrm>
          <a:prstGeom prst="rightBrac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79884" name="Picture 12" descr="C:\Users\Jorge\Desktop\megaphon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4143380"/>
            <a:ext cx="1500181" cy="150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5" name="Picture 13" descr="E:\emule\Incoming\Iconexperience Collections 1-6 Full Update Retail\IconExperience Collections 1-6 Full+Update Retail\Collection 2 - Objects and People\48x48\shadow\trafficlight_gree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4429132"/>
            <a:ext cx="1166830" cy="116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salida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2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¿Cómo?</a:t>
            </a:r>
            <a:r>
              <a:rPr lang="hu-HU" sz="2800" dirty="0">
                <a:solidFill>
                  <a:srgbClr val="0070C0"/>
                </a:solidFill>
                <a:latin typeface="Impact" panose="020B0806030902050204" pitchFamily="34" charset="0"/>
              </a:rPr>
              <a:t>	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	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Alineación</a:t>
            </a:r>
            <a:endParaRPr lang="es-ES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¿Quién</a:t>
            </a:r>
            <a:r>
              <a:rPr lang="hu-HU" sz="2800" dirty="0">
                <a:solidFill>
                  <a:srgbClr val="0070C0"/>
                </a:solidFill>
                <a:latin typeface="Impact" panose="020B0806030902050204" pitchFamily="34" charset="0"/>
              </a:rPr>
              <a:t>?		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Oficiales</a:t>
            </a:r>
            <a:endParaRPr lang="hu-HU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¿Dónde?</a:t>
            </a:r>
            <a:r>
              <a:rPr lang="hu-HU" sz="2800" dirty="0">
                <a:solidFill>
                  <a:srgbClr val="0070C0"/>
                </a:solidFill>
                <a:latin typeface="Impact" panose="020B0806030902050204" pitchFamily="34" charset="0"/>
              </a:rPr>
              <a:t>		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Decide el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DT</a:t>
            </a:r>
            <a:endParaRPr lang="hu-HU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¿Cuándo?</a:t>
            </a:r>
            <a:r>
              <a:rPr lang="hu-HU" sz="2800" dirty="0">
                <a:solidFill>
                  <a:srgbClr val="0070C0"/>
                </a:solidFill>
                <a:latin typeface="Impact" panose="020B0806030902050204" pitchFamily="34" charset="0"/>
              </a:rPr>
              <a:t>	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unos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minutos antes de la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salida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endParaRPr lang="es-ES" sz="28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salida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6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Salida = preparación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7" name="6 Imagen" descr="11218995_10206135095689124_5833046185842372451_n.jpg"/>
          <p:cNvPicPr>
            <a:picLocks noChangeAspect="1"/>
          </p:cNvPicPr>
          <p:nvPr/>
        </p:nvPicPr>
        <p:blipFill>
          <a:blip r:embed="rId2"/>
          <a:srcRect t="4297" b="12500"/>
          <a:stretch>
            <a:fillRect/>
          </a:stretch>
        </p:blipFill>
        <p:spPr>
          <a:xfrm>
            <a:off x="285720" y="1142984"/>
            <a:ext cx="8143900" cy="4517351"/>
          </a:xfrm>
          <a:prstGeom prst="rect">
            <a:avLst/>
          </a:prstGeom>
        </p:spPr>
      </p:pic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142844" y="4714884"/>
            <a:ext cx="714348" cy="730242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1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Salida = orden = organización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4 Imagen" descr="SAM_20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85875"/>
            <a:ext cx="7620000" cy="4286250"/>
          </a:xfrm>
          <a:prstGeom prst="rect">
            <a:avLst/>
          </a:prstGeom>
        </p:spPr>
      </p:pic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428728" y="3643314"/>
            <a:ext cx="373050" cy="708036"/>
          </a:xfrm>
          <a:prstGeom prst="ellips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41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El Delegado Técnico se coloca en la línea de visión de la salida nula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El Juez Arbitro en el centro detrás de los triatletas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 Oficiales en los extremos. 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El Delegado Técnico dice “A sus puestos”</a:t>
            </a:r>
          </a:p>
          <a:p>
            <a:pPr eaLnBrk="1" hangingPunct="1"/>
            <a:r>
              <a:rPr lang="es-ES" dirty="0" smtClean="0">
                <a:solidFill>
                  <a:srgbClr val="0070C0"/>
                </a:solidFill>
              </a:rPr>
              <a:t>El Juez Arbitro hace sonar la bocina</a:t>
            </a:r>
          </a:p>
        </p:txBody>
      </p:sp>
      <p:pic>
        <p:nvPicPr>
          <p:cNvPr id="81924" name="Picture 4" descr="C:\Users\Jorge\Desktop\microphone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131162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Jorge\Desktop\microphone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4526310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 descr="C:\Users\Jorge\Desktop\flag_r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45462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nauticaavinyo.com/catalog/images/1042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5214950"/>
            <a:ext cx="654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Oficiales en la salida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9" name="Picture 10" descr="E:\emule\Incoming\Iconexperience Collections 1-6 Full Update Retail\IconExperience Collections 1-6 Full+Update Retail\Collection 2 - Objects and People\48x48\shadow\users3_preference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3571876"/>
            <a:ext cx="474662" cy="474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40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orge\Pictures\Año 2013\2013 Palamos\JORGE_OFICIALES\BTP_PALAMOS_OFICIALES_005__M1_217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" r="2001"/>
          <a:stretch/>
        </p:blipFill>
        <p:spPr bwMode="auto">
          <a:xfrm>
            <a:off x="285720" y="928670"/>
            <a:ext cx="6942353" cy="344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err="1" smtClean="0">
                <a:solidFill>
                  <a:srgbClr val="0070C0"/>
                </a:solidFill>
              </a:rPr>
              <a:t>saLida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4276" name="Picture 4" descr="http://imagenes.renr.es/resources/jpg/1/1/14420917673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786058"/>
            <a:ext cx="4786314" cy="3190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327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311" y="925566"/>
            <a:ext cx="756000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6340" y="3857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1954" y="4005064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Salida irregular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5332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669" y="981288"/>
            <a:ext cx="7579739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5" y="3214688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15 segundos en t1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45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triathlon.org/images/prog/id_2489_2008MadridBGTriathlonWorldCupEliteMen20080525_126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2428868"/>
            <a:ext cx="5373493" cy="370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Jorge\Pictures\Triatlon Varias\Ciclismo - atent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41" r="12695" b="23864"/>
          <a:stretch>
            <a:fillRect/>
          </a:stretch>
        </p:blipFill>
        <p:spPr bwMode="auto">
          <a:xfrm>
            <a:off x="642910" y="1214422"/>
            <a:ext cx="5286412" cy="292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¿qué hace el </a:t>
            </a:r>
            <a:r>
              <a:rPr lang="es-ES" sz="3600" cap="all" dirty="0" err="1" smtClean="0">
                <a:solidFill>
                  <a:srgbClr val="0070C0"/>
                </a:solidFill>
              </a:rPr>
              <a:t>dt</a:t>
            </a:r>
            <a:r>
              <a:rPr lang="es-ES" sz="3600" cap="all" dirty="0" smtClean="0">
                <a:solidFill>
                  <a:srgbClr val="0070C0"/>
                </a:solidFill>
              </a:rPr>
              <a:t> a partir de aquí?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idx="1"/>
          </p:nvPr>
        </p:nvSpPr>
        <p:spPr>
          <a:xfrm>
            <a:off x="357188" y="714375"/>
            <a:ext cx="8229600" cy="4525963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endParaRPr lang="es-ES" dirty="0" smtClean="0"/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Moverse en el sentido de la competición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Supervisión de los espacios futuros. Anticipación </a:t>
            </a:r>
            <a:r>
              <a:rPr lang="es-ES" dirty="0" err="1" smtClean="0"/>
              <a:t>ubicandose</a:t>
            </a:r>
            <a:r>
              <a:rPr lang="es-ES" dirty="0" smtClean="0"/>
              <a:t> en sitios clave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Solución de imprevistos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Apoyo en el terreno </a:t>
            </a:r>
            <a:r>
              <a:rPr lang="es-ES" dirty="0" smtClean="0">
                <a:solidFill>
                  <a:schemeClr val="bg1"/>
                </a:solidFill>
              </a:rPr>
              <a:t>de juego</a:t>
            </a:r>
          </a:p>
          <a:p>
            <a:pPr eaLnBrk="1" hangingPunct="1">
              <a:buBlip>
                <a:blip r:embed="rId2"/>
              </a:buBlip>
            </a:pPr>
            <a:r>
              <a:rPr lang="es-ES" dirty="0" smtClean="0"/>
              <a:t>Meta</a:t>
            </a:r>
          </a:p>
          <a:p>
            <a:pPr eaLnBrk="1" hangingPunct="1">
              <a:buBlip>
                <a:blip r:embed="rId2"/>
              </a:buBlip>
            </a:pPr>
            <a:endParaRPr lang="es-ES" dirty="0" smtClean="0"/>
          </a:p>
        </p:txBody>
      </p:sp>
      <p:sp>
        <p:nvSpPr>
          <p:cNvPr id="12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¿qué hace el </a:t>
            </a:r>
            <a:r>
              <a:rPr lang="es-ES" sz="3600" cap="all" dirty="0" err="1" smtClean="0">
                <a:solidFill>
                  <a:srgbClr val="0070C0"/>
                </a:solidFill>
              </a:rPr>
              <a:t>dt</a:t>
            </a:r>
            <a:r>
              <a:rPr lang="es-ES" sz="3600" cap="all" dirty="0" smtClean="0">
                <a:solidFill>
                  <a:srgbClr val="0070C0"/>
                </a:solidFill>
              </a:rPr>
              <a:t> a partir de aquí?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 txBox="1">
            <a:spLocks/>
          </p:cNvSpPr>
          <p:nvPr/>
        </p:nvSpPr>
        <p:spPr>
          <a:xfrm>
            <a:off x="857224" y="3214686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Operaciones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2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Responsable de Natación</a:t>
            </a:r>
            <a:endParaRPr lang="hu-HU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Asistentes </a:t>
            </a:r>
            <a:r>
              <a:rPr lang="es-ES" dirty="0" smtClean="0">
                <a:solidFill>
                  <a:srgbClr val="0070C0"/>
                </a:solidFill>
              </a:rPr>
              <a:t>(según dimensiones de competición)</a:t>
            </a:r>
            <a:endParaRPr lang="es-E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Revisar</a:t>
            </a:r>
            <a:r>
              <a:rPr lang="en-US" dirty="0" smtClean="0">
                <a:solidFill>
                  <a:srgbClr val="0070C0"/>
                </a:solidFill>
              </a:rPr>
              <a:t> en la </a:t>
            </a:r>
            <a:r>
              <a:rPr lang="en-US" dirty="0" err="1" smtClean="0">
                <a:solidFill>
                  <a:srgbClr val="0070C0"/>
                </a:solidFill>
              </a:rPr>
              <a:t>salida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Anchura</a:t>
            </a:r>
            <a:endParaRPr lang="en-US" dirty="0" smtClean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Línea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salida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marcada</a:t>
            </a:r>
            <a:endParaRPr lang="hu-HU" dirty="0" smtClean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Línea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de </a:t>
            </a:r>
            <a:r>
              <a:rPr lang="en-US" dirty="0" err="1" smtClean="0">
                <a:solidFill>
                  <a:srgbClr val="0070C0"/>
                </a:solidFill>
              </a:rPr>
              <a:t>presalida</a:t>
            </a:r>
            <a:r>
              <a:rPr lang="en-US" dirty="0" smtClean="0">
                <a:solidFill>
                  <a:srgbClr val="0070C0"/>
                </a:solidFill>
              </a:rPr>
              <a:t> o </a:t>
            </a:r>
            <a:r>
              <a:rPr lang="en-US" dirty="0" err="1" smtClean="0">
                <a:solidFill>
                  <a:srgbClr val="0070C0"/>
                </a:solidFill>
              </a:rPr>
              <a:t>situación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cámaras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llamada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Chequear</a:t>
            </a:r>
            <a:r>
              <a:rPr lang="en-US" dirty="0">
                <a:solidFill>
                  <a:srgbClr val="0070C0"/>
                </a:solidFill>
              </a:rPr>
              <a:t> el </a:t>
            </a:r>
            <a:r>
              <a:rPr lang="en-US" dirty="0" err="1">
                <a:solidFill>
                  <a:srgbClr val="0070C0"/>
                </a:solidFill>
              </a:rPr>
              <a:t>sonido</a:t>
            </a:r>
            <a:r>
              <a:rPr lang="en-US" dirty="0">
                <a:solidFill>
                  <a:srgbClr val="0070C0"/>
                </a:solidFill>
              </a:rPr>
              <a:t> y </a:t>
            </a:r>
            <a:r>
              <a:rPr lang="en-US" dirty="0" smtClean="0">
                <a:solidFill>
                  <a:srgbClr val="0070C0"/>
                </a:solidFill>
              </a:rPr>
              <a:t>el </a:t>
            </a:r>
            <a:r>
              <a:rPr lang="en-US" dirty="0" err="1">
                <a:solidFill>
                  <a:srgbClr val="0070C0"/>
                </a:solidFill>
              </a:rPr>
              <a:t>sistema</a:t>
            </a:r>
            <a:r>
              <a:rPr lang="en-US" dirty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salida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Operaciones en natación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2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Verificar la medición del recorrido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Distancia a la primera boya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Giros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Profundidad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Salida </a:t>
            </a:r>
            <a:r>
              <a:rPr lang="es-ES" dirty="0">
                <a:solidFill>
                  <a:srgbClr val="0070C0"/>
                </a:solidFill>
              </a:rPr>
              <a:t>de la natación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Medición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de la </a:t>
            </a:r>
            <a:r>
              <a:rPr lang="en-US" dirty="0" err="1" smtClean="0">
                <a:solidFill>
                  <a:srgbClr val="0070C0"/>
                </a:solidFill>
              </a:rPr>
              <a:t>temperatura</a:t>
            </a: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Garantizar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canoas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suficientes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70C0"/>
                </a:solidFill>
              </a:rPr>
              <a:t>Si </a:t>
            </a:r>
            <a:r>
              <a:rPr lang="en-US" dirty="0" err="1" smtClean="0">
                <a:solidFill>
                  <a:srgbClr val="0070C0"/>
                </a:solidFill>
              </a:rPr>
              <a:t>es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posible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cámaras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de video para </a:t>
            </a:r>
            <a:r>
              <a:rPr lang="en-US" dirty="0" err="1">
                <a:solidFill>
                  <a:srgbClr val="0070C0"/>
                </a:solidFill>
              </a:rPr>
              <a:t>grabar</a:t>
            </a:r>
            <a:r>
              <a:rPr lang="en-US" dirty="0">
                <a:solidFill>
                  <a:srgbClr val="0070C0"/>
                </a:solidFill>
              </a:rPr>
              <a:t> los </a:t>
            </a:r>
            <a:r>
              <a:rPr lang="en-US" dirty="0" err="1" smtClean="0">
                <a:solidFill>
                  <a:srgbClr val="0070C0"/>
                </a:solidFill>
              </a:rPr>
              <a:t>giros</a:t>
            </a:r>
            <a:endParaRPr lang="en-US" dirty="0" smtClean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Operaciones en natación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84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Medición de la temperatura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1 hora antes de la salida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Errores </a:t>
            </a:r>
            <a:r>
              <a:rPr lang="es-ES" dirty="0">
                <a:solidFill>
                  <a:srgbClr val="0070C0"/>
                </a:solidFill>
              </a:rPr>
              <a:t>en la medición del recorrido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Organizar plan de seguridad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Oficiales y canoas </a:t>
            </a:r>
            <a:r>
              <a:rPr lang="es-ES" dirty="0">
                <a:solidFill>
                  <a:srgbClr val="0070C0"/>
                </a:solidFill>
              </a:rPr>
              <a:t>en los giros -&gt; atletas acortan </a:t>
            </a:r>
            <a:r>
              <a:rPr lang="es-ES" dirty="0" smtClean="0">
                <a:solidFill>
                  <a:srgbClr val="0070C0"/>
                </a:solidFill>
              </a:rPr>
              <a:t>recorrido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Delimitar  y marcar zonas de salida . Acceso a AT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Dificultades de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3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3 Marcador de contenido" descr="snapshot2009021121172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4 Elipse"/>
          <p:cNvSpPr/>
          <p:nvPr/>
        </p:nvSpPr>
        <p:spPr>
          <a:xfrm>
            <a:off x="5786438" y="3143250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6715125" y="3357563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5214938" y="47863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357813" y="4286250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072063" y="442912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4714875" y="3500438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929188" y="357187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5786438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5429250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5214938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5214938" y="36433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3929063" y="30718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4500563" y="357187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5357813" y="3143250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00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4" name="Picture 4" descr="http://3.bp.blogspot.com/-gyD7Ikm56bE/UBmvG-x72AI/AAAAAAAAArA/-r0M62_hjg0/s1600/IMG_19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6111768" cy="4071966"/>
          </a:xfrm>
          <a:prstGeom prst="rect">
            <a:avLst/>
          </a:prstGeom>
          <a:noFill/>
        </p:spPr>
      </p:pic>
      <p:pic>
        <p:nvPicPr>
          <p:cNvPr id="6" name="Picture 2" descr="http://2.bp.blogspot.com/-F44hJiigcuk/UBuEEhtRwwI/AAAAAAAAAr4/sqYaKxraWTM/s1600/IMG_19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928934"/>
            <a:ext cx="3999022" cy="2664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orge\Pictures\578082_3304414168945_1225728336_32368386_161239347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1928802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2143116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56" y="164305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2026992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Jorge\Desktop\check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2235" y="1756574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16" y="-27385"/>
            <a:ext cx="1877188" cy="23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30515" y="3717032"/>
            <a:ext cx="5005827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b="0" dirty="0" smtClean="0">
                <a:solidFill>
                  <a:schemeClr val="bg1"/>
                </a:solidFill>
                <a:latin typeface="Impact" panose="020B0806030902050204" pitchFamily="34" charset="0"/>
              </a:rPr>
              <a:t>¿Cuántas embarcaciones están bien colocadas?</a:t>
            </a:r>
            <a:endParaRPr lang="es-ES" sz="2800" b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1" y="927119"/>
            <a:ext cx="6862788" cy="4806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38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orge\Pictures\Año 2013\2013 Palamos\con_firma\AGEMASTER\052_BTP_PALAMOS_AGEMASTER_JR_NAVARRO_023__MQA26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704457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26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09" y="971999"/>
            <a:ext cx="3510557" cy="5040000"/>
          </a:xfrm>
        </p:spPr>
        <p:txBody>
          <a:bodyPr anchor="ctr" anchorCtr="0"/>
          <a:lstStyle/>
          <a:p>
            <a:pPr marL="0" lvl="1" indent="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s-ES" dirty="0">
                <a:solidFill>
                  <a:srgbClr val="0070C0"/>
                </a:solidFill>
              </a:rPr>
              <a:t>Seguro e igual para todos los atletas</a:t>
            </a:r>
            <a:r>
              <a:rPr lang="en-US" dirty="0">
                <a:solidFill>
                  <a:srgbClr val="0070C0"/>
                </a:solidFill>
              </a:rPr>
              <a:t>:</a:t>
            </a:r>
          </a:p>
          <a:p>
            <a:pPr marL="342900" lvl="1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>
                <a:solidFill>
                  <a:srgbClr val="0070C0"/>
                </a:solidFill>
              </a:rPr>
              <a:t>Diseño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>
                <a:solidFill>
                  <a:srgbClr val="0070C0"/>
                </a:solidFill>
              </a:rPr>
              <a:t>Señalización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>
                <a:solidFill>
                  <a:srgbClr val="0070C0"/>
                </a:solidFill>
              </a:rPr>
              <a:t>Espacios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>
                <a:solidFill>
                  <a:srgbClr val="0070C0"/>
                </a:solidFill>
              </a:rPr>
              <a:t>Soluciones</a:t>
            </a:r>
            <a:r>
              <a:rPr lang="en-US" sz="2400" dirty="0">
                <a:solidFill>
                  <a:srgbClr val="0070C0"/>
                </a:solidFill>
              </a:rPr>
              <a:t> en el </a:t>
            </a:r>
            <a:r>
              <a:rPr lang="en-US" sz="2400" dirty="0" err="1">
                <a:solidFill>
                  <a:srgbClr val="0070C0"/>
                </a:solidFill>
              </a:rPr>
              <a:t>espacio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disponible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 smtClean="0">
                <a:solidFill>
                  <a:srgbClr val="0070C0"/>
                </a:solidFill>
              </a:rPr>
              <a:t>Área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controlada</a:t>
            </a:r>
            <a:endParaRPr lang="en-US" sz="2400" dirty="0" smtClean="0"/>
          </a:p>
        </p:txBody>
      </p:sp>
      <p:pic>
        <p:nvPicPr>
          <p:cNvPr id="18" name="Picture 17" descr="DSC_02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2376088"/>
            <a:ext cx="3413888" cy="245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Área de 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9" name="Picture 2" descr="c:\Users\Jorge\Pictures\Triatlon Competiciones\2011 Gijon\26074_1170001189959_1825873419_328294_6362606_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1714488"/>
            <a:ext cx="4929984" cy="328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articipantes en el Triatlón do Miño. J. VÁZQUEZ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643314"/>
            <a:ext cx="3788723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7755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480" y="1500174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6" name="Picture 2" descr="https://lh5.googleusercontent.com/-mV4BiN0UeWg/U6WQBJNi2GI/AAAAAAABVGQ/dcheGHFqS6A/w1353-h903-no/aSC_998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142984"/>
            <a:ext cx="7782797" cy="51942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3310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Organizar </a:t>
            </a:r>
            <a:r>
              <a:rPr lang="es-ES" dirty="0">
                <a:solidFill>
                  <a:srgbClr val="0070C0"/>
                </a:solidFill>
              </a:rPr>
              <a:t>control de material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Supervisar</a:t>
            </a:r>
            <a:r>
              <a:rPr lang="en-US" dirty="0">
                <a:solidFill>
                  <a:srgbClr val="0070C0"/>
                </a:solidFill>
              </a:rPr>
              <a:t> la </a:t>
            </a:r>
            <a:r>
              <a:rPr lang="en-US" dirty="0" err="1">
                <a:solidFill>
                  <a:srgbClr val="0070C0"/>
                </a:solidFill>
              </a:rPr>
              <a:t>configuración</a:t>
            </a:r>
            <a:r>
              <a:rPr lang="en-US" dirty="0">
                <a:solidFill>
                  <a:srgbClr val="0070C0"/>
                </a:solidFill>
              </a:rPr>
              <a:t> de la </a:t>
            </a:r>
            <a:r>
              <a:rPr lang="en-US" dirty="0" err="1">
                <a:solidFill>
                  <a:srgbClr val="0070C0"/>
                </a:solidFill>
              </a:rPr>
              <a:t>transición</a:t>
            </a:r>
            <a:endParaRPr lang="hu-HU" dirty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Flujos</a:t>
            </a:r>
            <a:endParaRPr lang="en-US" dirty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Soportes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(</a:t>
            </a:r>
            <a:r>
              <a:rPr lang="en-US" dirty="0" err="1">
                <a:solidFill>
                  <a:srgbClr val="0070C0"/>
                </a:solidFill>
              </a:rPr>
              <a:t>altura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numeración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espacios</a:t>
            </a:r>
            <a:r>
              <a:rPr lang="en-US" dirty="0">
                <a:solidFill>
                  <a:srgbClr val="0070C0"/>
                </a:solidFill>
              </a:rPr>
              <a:t>, etc</a:t>
            </a:r>
            <a:r>
              <a:rPr lang="en-US" dirty="0" smtClean="0">
                <a:solidFill>
                  <a:srgbClr val="0070C0"/>
                </a:solidFill>
              </a:rPr>
              <a:t>.)</a:t>
            </a: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Asegurar</a:t>
            </a:r>
            <a:r>
              <a:rPr lang="en-US" dirty="0" smtClean="0">
                <a:solidFill>
                  <a:srgbClr val="0070C0"/>
                </a:solidFill>
              </a:rPr>
              <a:t> la </a:t>
            </a:r>
            <a:r>
              <a:rPr lang="en-US" dirty="0" err="1" smtClean="0">
                <a:solidFill>
                  <a:srgbClr val="0070C0"/>
                </a:solidFill>
              </a:rPr>
              <a:t>seguridad</a:t>
            </a:r>
            <a:r>
              <a:rPr lang="en-US" dirty="0" smtClean="0">
                <a:solidFill>
                  <a:srgbClr val="0070C0"/>
                </a:solidFill>
              </a:rPr>
              <a:t> en el interior del </a:t>
            </a:r>
            <a:r>
              <a:rPr lang="en-US" dirty="0" err="1" smtClean="0">
                <a:solidFill>
                  <a:srgbClr val="0070C0"/>
                </a:solidFill>
              </a:rPr>
              <a:t>área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transición</a:t>
            </a:r>
            <a:endParaRPr lang="en-US" dirty="0" smtClean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Moqueta</a:t>
            </a:r>
            <a:endParaRPr lang="en-US" dirty="0" smtClean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Peligros</a:t>
            </a:r>
            <a:endParaRPr lang="en-US" dirty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Supervisar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líneas</a:t>
            </a:r>
            <a:r>
              <a:rPr lang="en-US" dirty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montaje</a:t>
            </a:r>
            <a:r>
              <a:rPr lang="en-US" dirty="0" smtClean="0">
                <a:solidFill>
                  <a:srgbClr val="0070C0"/>
                </a:solidFill>
              </a:rPr>
              <a:t>/</a:t>
            </a:r>
            <a:r>
              <a:rPr lang="en-US" dirty="0" err="1" smtClean="0">
                <a:solidFill>
                  <a:srgbClr val="0070C0"/>
                </a:solidFill>
              </a:rPr>
              <a:t>desmontaje</a:t>
            </a:r>
            <a:endParaRPr lang="en-US" dirty="0" smtClean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Distribuir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banderas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para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oficiales</a:t>
            </a:r>
            <a:endParaRPr lang="en-US" dirty="0" smtClean="0">
              <a:solidFill>
                <a:srgbClr val="0070C0"/>
              </a:solidFill>
            </a:endParaRP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Organizar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la </a:t>
            </a:r>
            <a:r>
              <a:rPr lang="en-US" dirty="0" err="1">
                <a:solidFill>
                  <a:srgbClr val="0070C0"/>
                </a:solidFill>
              </a:rPr>
              <a:t>distribución</a:t>
            </a:r>
            <a:r>
              <a:rPr lang="en-US" dirty="0">
                <a:solidFill>
                  <a:srgbClr val="0070C0"/>
                </a:solidFill>
              </a:rPr>
              <a:t> de </a:t>
            </a:r>
            <a:r>
              <a:rPr lang="en-US" dirty="0" err="1">
                <a:solidFill>
                  <a:srgbClr val="0070C0"/>
                </a:solidFill>
              </a:rPr>
              <a:t>oficiales</a:t>
            </a:r>
            <a:r>
              <a:rPr lang="en-US" dirty="0">
                <a:solidFill>
                  <a:srgbClr val="0070C0"/>
                </a:solidFill>
              </a:rPr>
              <a:t> en el </a:t>
            </a:r>
            <a:r>
              <a:rPr lang="en-US" dirty="0" err="1">
                <a:solidFill>
                  <a:srgbClr val="0070C0"/>
                </a:solidFill>
              </a:rPr>
              <a:t>área</a:t>
            </a:r>
            <a:r>
              <a:rPr lang="en-US" dirty="0">
                <a:solidFill>
                  <a:srgbClr val="0070C0"/>
                </a:solidFill>
              </a:rPr>
              <a:t> de </a:t>
            </a:r>
            <a:r>
              <a:rPr lang="en-US" dirty="0" err="1">
                <a:solidFill>
                  <a:srgbClr val="0070C0"/>
                </a:solidFill>
              </a:rPr>
              <a:t>transición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Oficiales en el área de 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25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Área de 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39938" name="Picture 2" descr="Resultado de imagen de triatlon arteix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7900" y="1928802"/>
            <a:ext cx="5485058" cy="35909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57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Responsabilidad sobre la numeración del área de transición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Seguridad en el AT durante la Competición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Los oficiales deben fijarse en el flujo del AT: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Los atletas deben correr en el flujo asignado, y acortar no está permitido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Cascos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Circular en bicicleta en </a:t>
            </a:r>
            <a:r>
              <a:rPr lang="es-ES" dirty="0" smtClean="0">
                <a:solidFill>
                  <a:srgbClr val="0070C0"/>
                </a:solidFill>
              </a:rPr>
              <a:t>AT</a:t>
            </a:r>
            <a:endParaRPr lang="es-E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Marcas en los espacios (polvos, toallas, mochilas...)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Área de 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8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583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8372" name="Picture 2" descr="C:\Users\Jorge\Desktop\FORMACION OFICIALES 2008\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60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 descr="C:\Users\Jorge\Pictures\555672_3373901998776_100341984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39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 descr="100_0167_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718"/>
          <a:stretch/>
        </p:blipFill>
        <p:spPr bwMode="auto">
          <a:xfrm>
            <a:off x="745805" y="836712"/>
            <a:ext cx="7633552" cy="523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198884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09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2" descr="C:\Users\Jorge\Desktop\FORMACION OFICIALES 2008\pinedo2007_26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049636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4568426" y="1124744"/>
            <a:ext cx="1785937" cy="21431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Área de 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26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Jorge\Imagenes\Triatlon Varias\Teruel Prueba Nacional 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33" b="7064"/>
          <a:stretch/>
        </p:blipFill>
        <p:spPr bwMode="auto">
          <a:xfrm>
            <a:off x="2286000" y="138545"/>
            <a:ext cx="4572000" cy="623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3643313" y="785813"/>
            <a:ext cx="1071562" cy="15001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38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rge\Pictures\1044799_160360410818849_130831819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771" y="909280"/>
            <a:ext cx="7536449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Elipse"/>
          <p:cNvSpPr/>
          <p:nvPr/>
        </p:nvSpPr>
        <p:spPr>
          <a:xfrm>
            <a:off x="3203848" y="1484784"/>
            <a:ext cx="2664296" cy="44644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1043608" y="260648"/>
            <a:ext cx="6400800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000" dirty="0" smtClean="0"/>
              <a:t>AREA DE TRANSICION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16326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Telefono Jorge\2013-09-15 06.29.3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79" b="2547"/>
          <a:stretch/>
        </p:blipFill>
        <p:spPr bwMode="auto">
          <a:xfrm>
            <a:off x="1619672" y="157018"/>
            <a:ext cx="5472608" cy="655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Elipse"/>
          <p:cNvSpPr/>
          <p:nvPr/>
        </p:nvSpPr>
        <p:spPr>
          <a:xfrm>
            <a:off x="2928926" y="4214818"/>
            <a:ext cx="2857520" cy="24488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318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Jorge\Pictures\Triatlon - Fotos Archivo\20.Transicion\26978_1137595419835_1825873419_275340_2741672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670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Área de 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Picture 14" descr="C:\Users\Usuario\AppData\Local\Microsoft\Windows\Temporary Internet Files\Content.IE5\XOPY0YBH\1interrogantes[1].png"/>
          <p:cNvPicPr>
            <a:picLocks noChangeAspect="1" noChangeArrowheads="1"/>
          </p:cNvPicPr>
          <p:nvPr/>
        </p:nvPicPr>
        <p:blipFill>
          <a:blip r:embed="rId3"/>
          <a:srcRect t="40250" r="60747" b="26603"/>
          <a:stretch>
            <a:fillRect/>
          </a:stretch>
        </p:blipFill>
        <p:spPr bwMode="auto">
          <a:xfrm rot="354404">
            <a:off x="4601066" y="1672116"/>
            <a:ext cx="3523403" cy="3523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266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Oficial Responsable de Ciclismo</a:t>
            </a:r>
            <a:endParaRPr lang="hu-HU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Asistentes</a:t>
            </a:r>
            <a:endParaRPr lang="hu-HU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Verificar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superficie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topografía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Asegurar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que</a:t>
            </a:r>
            <a:r>
              <a:rPr lang="en-US" dirty="0">
                <a:solidFill>
                  <a:srgbClr val="0070C0"/>
                </a:solidFill>
              </a:rPr>
              <a:t> el </a:t>
            </a:r>
            <a:r>
              <a:rPr lang="en-US" dirty="0" err="1" smtClean="0">
                <a:solidFill>
                  <a:srgbClr val="0070C0"/>
                </a:solidFill>
              </a:rPr>
              <a:t>circuíto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está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barrido</a:t>
            </a:r>
            <a:r>
              <a:rPr lang="en-US" dirty="0" smtClean="0">
                <a:solidFill>
                  <a:srgbClr val="0070C0"/>
                </a:solidFill>
              </a:rPr>
              <a:t> y </a:t>
            </a:r>
            <a:r>
              <a:rPr lang="en-US" dirty="0" err="1" smtClean="0">
                <a:solidFill>
                  <a:srgbClr val="0070C0"/>
                </a:solidFill>
              </a:rPr>
              <a:t>limpio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Asegurar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todo</a:t>
            </a:r>
            <a:r>
              <a:rPr lang="en-US" dirty="0">
                <a:solidFill>
                  <a:srgbClr val="0070C0"/>
                </a:solidFill>
              </a:rPr>
              <a:t> el </a:t>
            </a:r>
            <a:r>
              <a:rPr lang="en-US" dirty="0" err="1">
                <a:solidFill>
                  <a:srgbClr val="0070C0"/>
                </a:solidFill>
              </a:rPr>
              <a:t>circuito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seguro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>
                <a:solidFill>
                  <a:srgbClr val="0070C0"/>
                </a:solidFill>
              </a:rPr>
              <a:t>Control </a:t>
            </a:r>
            <a:r>
              <a:rPr lang="en-US" dirty="0" err="1">
                <a:solidFill>
                  <a:srgbClr val="0070C0"/>
                </a:solidFill>
              </a:rPr>
              <a:t>sobre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retirados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>
                <a:solidFill>
                  <a:srgbClr val="0070C0"/>
                </a:solidFill>
              </a:rPr>
              <a:t>Control </a:t>
            </a:r>
            <a:r>
              <a:rPr lang="en-US" dirty="0" err="1" smtClean="0">
                <a:solidFill>
                  <a:srgbClr val="0070C0"/>
                </a:solidFill>
              </a:rPr>
              <a:t>sobre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doblados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70C0"/>
                </a:solidFill>
              </a:rPr>
              <a:t>Control de </a:t>
            </a:r>
            <a:r>
              <a:rPr lang="en-US" dirty="0" err="1" smtClean="0">
                <a:solidFill>
                  <a:srgbClr val="0070C0"/>
                </a:solidFill>
              </a:rPr>
              <a:t>cierre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70C0"/>
                </a:solidFill>
              </a:rPr>
              <a:t>Control de drafting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Oficiales en ciclismo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22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C:\Users\Jorge\Pictures\Telefono Jorge\2013-07-28 08.41.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" y="13723"/>
            <a:ext cx="9135928" cy="682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Flecha abajo"/>
          <p:cNvSpPr/>
          <p:nvPr/>
        </p:nvSpPr>
        <p:spPr>
          <a:xfrm>
            <a:off x="2411760" y="4581128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abajo"/>
          <p:cNvSpPr/>
          <p:nvPr/>
        </p:nvSpPr>
        <p:spPr>
          <a:xfrm>
            <a:off x="3644280" y="4235489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abajo"/>
          <p:cNvSpPr/>
          <p:nvPr/>
        </p:nvSpPr>
        <p:spPr>
          <a:xfrm>
            <a:off x="3923928" y="2492896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abajo"/>
          <p:cNvSpPr/>
          <p:nvPr/>
        </p:nvSpPr>
        <p:spPr>
          <a:xfrm>
            <a:off x="4530483" y="2105236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bajo"/>
          <p:cNvSpPr/>
          <p:nvPr/>
        </p:nvSpPr>
        <p:spPr>
          <a:xfrm>
            <a:off x="7164288" y="1752499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59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n-GB" sz="3600" dirty="0">
                <a:solidFill>
                  <a:srgbClr val="0070C0"/>
                </a:solidFill>
                <a:latin typeface="Impact" panose="020B0806030902050204" pitchFamily="34" charset="0"/>
              </a:rPr>
              <a:t>Giros </a:t>
            </a:r>
            <a:r>
              <a:rPr lang="en-GB" sz="3600" dirty="0" err="1">
                <a:solidFill>
                  <a:srgbClr val="0070C0"/>
                </a:solidFill>
                <a:latin typeface="Impact" panose="020B0806030902050204" pitchFamily="34" charset="0"/>
              </a:rPr>
              <a:t>estrechos</a:t>
            </a:r>
            <a:endParaRPr lang="en-GB" sz="36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n-GB" sz="3600" dirty="0">
                <a:solidFill>
                  <a:srgbClr val="0070C0"/>
                </a:solidFill>
                <a:latin typeface="Impact" panose="020B0806030902050204" pitchFamily="34" charset="0"/>
              </a:rPr>
              <a:t>Control de </a:t>
            </a:r>
            <a:r>
              <a:rPr lang="en-GB" sz="3600" dirty="0" err="1">
                <a:solidFill>
                  <a:srgbClr val="0070C0"/>
                </a:solidFill>
                <a:latin typeface="Impact" panose="020B0806030902050204" pitchFamily="34" charset="0"/>
              </a:rPr>
              <a:t>vehículos</a:t>
            </a:r>
            <a:r>
              <a:rPr lang="en-GB" sz="36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3600" dirty="0" err="1">
                <a:solidFill>
                  <a:srgbClr val="0070C0"/>
                </a:solidFill>
                <a:latin typeface="Impact" panose="020B0806030902050204" pitchFamily="34" charset="0"/>
              </a:rPr>
              <a:t>autorizados</a:t>
            </a:r>
            <a:endParaRPr lang="en-GB" sz="36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n-GB" sz="3600" dirty="0" err="1">
                <a:solidFill>
                  <a:srgbClr val="0070C0"/>
                </a:solidFill>
                <a:latin typeface="Impact" panose="020B0806030902050204" pitchFamily="34" charset="0"/>
              </a:rPr>
              <a:t>Identificación</a:t>
            </a:r>
            <a:r>
              <a:rPr lang="en-GB" sz="3600" dirty="0">
                <a:solidFill>
                  <a:srgbClr val="0070C0"/>
                </a:solidFill>
                <a:latin typeface="Impact" panose="020B0806030902050204" pitchFamily="34" charset="0"/>
              </a:rPr>
              <a:t> del </a:t>
            </a:r>
            <a:r>
              <a:rPr lang="en-GB" sz="3600" dirty="0" err="1">
                <a:solidFill>
                  <a:srgbClr val="0070C0"/>
                </a:solidFill>
                <a:latin typeface="Impact" panose="020B0806030902050204" pitchFamily="34" charset="0"/>
              </a:rPr>
              <a:t>último</a:t>
            </a:r>
            <a:endParaRPr lang="en-GB" sz="36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n-GB" sz="36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Seguridad</a:t>
            </a:r>
            <a:endParaRPr lang="en-GB" sz="3600" dirty="0" smtClean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Dificultades de implementación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8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Drafting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857496"/>
            <a:ext cx="6281762" cy="125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Estimar</a:t>
            </a:r>
            <a:r>
              <a:rPr lang="en-US" dirty="0" smtClean="0">
                <a:solidFill>
                  <a:srgbClr val="0070C0"/>
                </a:solidFill>
              </a:rPr>
              <a:t>  22-25 m. </a:t>
            </a:r>
            <a:r>
              <a:rPr lang="en-US" dirty="0" err="1" smtClean="0">
                <a:solidFill>
                  <a:srgbClr val="0070C0"/>
                </a:solidFill>
              </a:rPr>
              <a:t>por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atleta</a:t>
            </a:r>
            <a:r>
              <a:rPr lang="en-US" dirty="0" smtClean="0">
                <a:solidFill>
                  <a:srgbClr val="0070C0"/>
                </a:solidFill>
              </a:rPr>
              <a:t> a la </a:t>
            </a:r>
            <a:r>
              <a:rPr lang="en-US" dirty="0" err="1" smtClean="0">
                <a:solidFill>
                  <a:srgbClr val="0070C0"/>
                </a:solidFill>
              </a:rPr>
              <a:t>hora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 smtClean="0">
                <a:solidFill>
                  <a:srgbClr val="0070C0"/>
                </a:solidFill>
              </a:rPr>
              <a:t>diseñar</a:t>
            </a:r>
            <a:r>
              <a:rPr lang="en-US" dirty="0" smtClean="0">
                <a:solidFill>
                  <a:srgbClr val="0070C0"/>
                </a:solidFill>
              </a:rPr>
              <a:t> el </a:t>
            </a:r>
            <a:r>
              <a:rPr lang="en-US" dirty="0" err="1" smtClean="0">
                <a:solidFill>
                  <a:srgbClr val="0070C0"/>
                </a:solidFill>
              </a:rPr>
              <a:t>circuíto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defRPr/>
            </a:pP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defRPr/>
            </a:pP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  <a:defRPr/>
            </a:pPr>
            <a:endParaRPr lang="en-US" dirty="0" smtClean="0">
              <a:solidFill>
                <a:srgbClr val="0070C0"/>
              </a:solidFill>
            </a:endParaRPr>
          </a:p>
          <a:p>
            <a:pPr marL="3028950" lvl="7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4000" b="1" dirty="0" smtClean="0">
              <a:solidFill>
                <a:srgbClr val="0070C0"/>
              </a:solidFill>
            </a:endParaRPr>
          </a:p>
          <a:p>
            <a:pPr marL="3028950" lvl="7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4000" b="1" dirty="0" smtClean="0">
                <a:solidFill>
                  <a:srgbClr val="0070C0"/>
                </a:solidFill>
              </a:rPr>
              <a:t>10 metros</a:t>
            </a:r>
          </a:p>
        </p:txBody>
      </p:sp>
    </p:spTree>
    <p:extLst>
      <p:ext uri="{BB962C8B-B14F-4D97-AF65-F5344CB8AC3E}">
        <p14:creationId xmlns:p14="http://schemas.microsoft.com/office/powerpoint/2010/main" val="94575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orge\Pictures\Triatlon - Fotos Archivo\91.Oficiales\24078_1360553824211_1542510953_1504437_3522211_n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292" y="1243013"/>
            <a:ext cx="7947148" cy="506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91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Responsable de carrera a pie</a:t>
            </a:r>
            <a:endParaRPr lang="hu-HU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hu-HU" dirty="0">
                <a:solidFill>
                  <a:srgbClr val="0070C0"/>
                </a:solidFill>
              </a:rPr>
              <a:t>As</a:t>
            </a:r>
            <a:r>
              <a:rPr lang="es-ES" dirty="0" err="1">
                <a:solidFill>
                  <a:srgbClr val="0070C0"/>
                </a:solidFill>
              </a:rPr>
              <a:t>istentes</a:t>
            </a:r>
            <a:endParaRPr lang="hu-HU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Verificar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medición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Seguridad</a:t>
            </a:r>
            <a:r>
              <a:rPr lang="en-US" dirty="0" smtClean="0">
                <a:solidFill>
                  <a:srgbClr val="0070C0"/>
                </a:solidFill>
              </a:rPr>
              <a:t>  y </a:t>
            </a:r>
            <a:r>
              <a:rPr lang="en-US" dirty="0" err="1" smtClean="0">
                <a:solidFill>
                  <a:srgbClr val="0070C0"/>
                </a:solidFill>
              </a:rPr>
              <a:t>limpieza</a:t>
            </a:r>
            <a:r>
              <a:rPr lang="en-US" dirty="0" smtClean="0">
                <a:solidFill>
                  <a:srgbClr val="0070C0"/>
                </a:solidFill>
              </a:rPr>
              <a:t> del </a:t>
            </a:r>
            <a:r>
              <a:rPr lang="en-US" dirty="0" err="1">
                <a:solidFill>
                  <a:srgbClr val="0070C0"/>
                </a:solidFill>
              </a:rPr>
              <a:t>circuito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Verificar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situación</a:t>
            </a:r>
            <a:r>
              <a:rPr lang="en-US" dirty="0" smtClean="0">
                <a:solidFill>
                  <a:srgbClr val="0070C0"/>
                </a:solidFill>
              </a:rPr>
              <a:t> de </a:t>
            </a:r>
            <a:r>
              <a:rPr lang="en-US" dirty="0" err="1">
                <a:solidFill>
                  <a:srgbClr val="0070C0"/>
                </a:solidFill>
              </a:rPr>
              <a:t>voluntarios</a:t>
            </a:r>
            <a:r>
              <a:rPr lang="en-US" dirty="0">
                <a:solidFill>
                  <a:srgbClr val="0070C0"/>
                </a:solidFill>
              </a:rPr>
              <a:t> y </a:t>
            </a:r>
            <a:r>
              <a:rPr lang="en-US" dirty="0" err="1" smtClean="0">
                <a:solidFill>
                  <a:srgbClr val="0070C0"/>
                </a:solidFill>
              </a:rPr>
              <a:t>dispositivos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de </a:t>
            </a:r>
            <a:r>
              <a:rPr lang="en-US" dirty="0" err="1">
                <a:solidFill>
                  <a:srgbClr val="0070C0"/>
                </a:solidFill>
              </a:rPr>
              <a:t>seguridad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Identificar</a:t>
            </a:r>
            <a:r>
              <a:rPr lang="en-US" dirty="0">
                <a:solidFill>
                  <a:srgbClr val="0070C0"/>
                </a:solidFill>
              </a:rPr>
              <a:t> al primer y </a:t>
            </a:r>
            <a:r>
              <a:rPr lang="en-US" dirty="0" err="1">
                <a:solidFill>
                  <a:srgbClr val="0070C0"/>
                </a:solidFill>
              </a:rPr>
              <a:t>último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atleta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Asegurar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que</a:t>
            </a:r>
            <a:r>
              <a:rPr lang="en-US" dirty="0" smtClean="0">
                <a:solidFill>
                  <a:srgbClr val="0070C0"/>
                </a:solidFill>
              </a:rPr>
              <a:t> los </a:t>
            </a:r>
            <a:r>
              <a:rPr lang="en-US" dirty="0" err="1" smtClean="0">
                <a:solidFill>
                  <a:srgbClr val="0070C0"/>
                </a:solidFill>
              </a:rPr>
              <a:t>atletas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retirados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llegan</a:t>
            </a:r>
            <a:r>
              <a:rPr lang="en-US" dirty="0" smtClean="0">
                <a:solidFill>
                  <a:srgbClr val="0070C0"/>
                </a:solidFill>
              </a:rPr>
              <a:t> con </a:t>
            </a:r>
            <a:r>
              <a:rPr lang="en-US" dirty="0" err="1" smtClean="0">
                <a:solidFill>
                  <a:srgbClr val="0070C0"/>
                </a:solidFill>
              </a:rPr>
              <a:t>seguridad</a:t>
            </a:r>
            <a:r>
              <a:rPr lang="en-US" dirty="0" smtClean="0">
                <a:solidFill>
                  <a:srgbClr val="0070C0"/>
                </a:solidFill>
              </a:rPr>
              <a:t> a la </a:t>
            </a:r>
            <a:r>
              <a:rPr lang="en-US" dirty="0" err="1" smtClean="0">
                <a:solidFill>
                  <a:srgbClr val="0070C0"/>
                </a:solidFill>
              </a:rPr>
              <a:t>transición</a:t>
            </a:r>
            <a:endParaRPr lang="en-US" dirty="0" smtClean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Verificar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Avituallamientos</a:t>
            </a:r>
            <a:r>
              <a:rPr lang="en-US" dirty="0" smtClean="0">
                <a:solidFill>
                  <a:srgbClr val="0070C0"/>
                </a:solidFill>
              </a:rPr>
              <a:t>.- </a:t>
            </a:r>
            <a:r>
              <a:rPr lang="en-US" dirty="0" err="1" smtClean="0">
                <a:solidFill>
                  <a:srgbClr val="0070C0"/>
                </a:solidFill>
              </a:rPr>
              <a:t>Situación</a:t>
            </a:r>
            <a:r>
              <a:rPr lang="en-US" dirty="0" smtClean="0">
                <a:solidFill>
                  <a:srgbClr val="0070C0"/>
                </a:solidFill>
              </a:rPr>
              <a:t>, </a:t>
            </a:r>
            <a:r>
              <a:rPr lang="en-US" dirty="0" err="1" smtClean="0">
                <a:solidFill>
                  <a:srgbClr val="0070C0"/>
                </a:solidFill>
              </a:rPr>
              <a:t>voluntarios</a:t>
            </a:r>
            <a:r>
              <a:rPr lang="en-US" dirty="0" smtClean="0">
                <a:solidFill>
                  <a:srgbClr val="0070C0"/>
                </a:solidFill>
              </a:rPr>
              <a:t> y </a:t>
            </a:r>
            <a:r>
              <a:rPr lang="en-US" dirty="0" err="1" smtClean="0">
                <a:solidFill>
                  <a:srgbClr val="0070C0"/>
                </a:solidFill>
              </a:rPr>
              <a:t>suficiente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agua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Oficiales en 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5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Responsabilidad sobre la medición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Responsabilidad para asegurar que el recorrido esta </a:t>
            </a:r>
            <a:r>
              <a:rPr lang="es-ES" dirty="0" smtClean="0">
                <a:solidFill>
                  <a:srgbClr val="0070C0"/>
                </a:solidFill>
              </a:rPr>
              <a:t>listo.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Identificación de primero y último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Observar posibles ayudas externas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Control punto/s de giro/s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orge\Pictures\Triatlon - Fotos Archivo\40.Carrera a Pie\228768_207961475893031_100000375418339_649007_71188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575783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66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7" name="6 Imagen" descr="oficiales carrera a p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975199"/>
            <a:ext cx="7269190" cy="485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6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Carrera a pie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85992"/>
            <a:ext cx="50863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Jorge\Pictures\Año 2013\2013 Palamos\con_firma\AGEMASTER\089_BTP_PALAMOS_AGEMASTER_Yeray_Menendez_037__M5_767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793"/>
          <a:stretch/>
        </p:blipFill>
        <p:spPr bwMode="auto">
          <a:xfrm>
            <a:off x="1907705" y="699548"/>
            <a:ext cx="5021750" cy="565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66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Jorge\Pictures\Triatlon Varias\Meta - como no debe ser, fall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359686"/>
            <a:ext cx="4857784" cy="365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0000" y="972000"/>
            <a:ext cx="4344375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endParaRPr lang="en-US" dirty="0" smtClean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endParaRPr lang="en-US" dirty="0" smtClean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r>
              <a:rPr lang="en-US" dirty="0" err="1" smtClean="0">
                <a:solidFill>
                  <a:srgbClr val="0070C0"/>
                </a:solidFill>
              </a:rPr>
              <a:t>Diseño</a:t>
            </a: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Limpieza</a:t>
            </a: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Servicios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Médicos</a:t>
            </a: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Zona de Recuperación</a:t>
            </a: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Seguridad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META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3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12" name="Picture 3" descr="Ana Burgos y prens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64" y="2143116"/>
            <a:ext cx="2435377" cy="365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123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2 Marcador de contenido"/>
          <p:cNvSpPr>
            <a:spLocks noGrp="1"/>
          </p:cNvSpPr>
          <p:nvPr>
            <p:ph idx="1"/>
          </p:nvPr>
        </p:nvSpPr>
        <p:spPr>
          <a:xfrm>
            <a:off x="180000" y="971999"/>
            <a:ext cx="8784000" cy="5040000"/>
          </a:xfrm>
        </p:spPr>
        <p:txBody>
          <a:bodyPr anchor="ctr" anchorCtr="0"/>
          <a:lstStyle/>
          <a:p>
            <a:pPr indent="17463" algn="just" eaLnBrk="1" hangingPunct="1">
              <a:buFont typeface="Arial" charset="0"/>
              <a:buNone/>
            </a:pPr>
            <a:r>
              <a:rPr lang="es-ES_tradnl" sz="2800" dirty="0" smtClean="0">
                <a:solidFill>
                  <a:srgbClr val="FF0000"/>
                </a:solidFill>
              </a:rPr>
              <a:t>Un atleta será definido como “finalizado” en el momento en que cualquier parte del torso, sin incluir la cabeza, cuello, hombros, brazos o piernas, cruza la línea de meta.</a:t>
            </a:r>
          </a:p>
          <a:p>
            <a:pPr indent="17463" algn="just" eaLnBrk="1" hangingPunct="1">
              <a:buFont typeface="Arial" charset="0"/>
              <a:buNone/>
            </a:pPr>
            <a:r>
              <a:rPr lang="es-ES_tradnl" sz="2800" dirty="0" smtClean="0">
                <a:solidFill>
                  <a:srgbClr val="FF0000"/>
                </a:solidFill>
              </a:rPr>
              <a:t>La cinta de meta será sujetada a ambos extremos por los oficiales de llegada, quienes decidirán el orden de entrada.</a:t>
            </a:r>
            <a:endParaRPr lang="es-ES" sz="2800" dirty="0" smtClean="0">
              <a:solidFill>
                <a:srgbClr val="FF000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Definición de llegada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4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Oficial responsable de Meta</a:t>
            </a:r>
            <a:endParaRPr lang="hu-HU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Revisa</a:t>
            </a:r>
            <a:r>
              <a:rPr lang="en-US" dirty="0">
                <a:solidFill>
                  <a:srgbClr val="0070C0"/>
                </a:solidFill>
              </a:rPr>
              <a:t> la </a:t>
            </a:r>
            <a:r>
              <a:rPr lang="en-US" dirty="0" err="1">
                <a:solidFill>
                  <a:srgbClr val="0070C0"/>
                </a:solidFill>
              </a:rPr>
              <a:t>configuración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>
                <a:solidFill>
                  <a:srgbClr val="0070C0"/>
                </a:solidFill>
              </a:rPr>
              <a:t>Se </a:t>
            </a:r>
            <a:r>
              <a:rPr lang="en-US" dirty="0" err="1">
                <a:solidFill>
                  <a:srgbClr val="0070C0"/>
                </a:solidFill>
              </a:rPr>
              <a:t>hace</a:t>
            </a:r>
            <a:r>
              <a:rPr lang="en-US" dirty="0">
                <a:solidFill>
                  <a:srgbClr val="0070C0"/>
                </a:solidFill>
              </a:rPr>
              <a:t> cargo de la </a:t>
            </a:r>
            <a:r>
              <a:rPr lang="en-US" dirty="0" err="1">
                <a:solidFill>
                  <a:srgbClr val="0070C0"/>
                </a:solidFill>
              </a:rPr>
              <a:t>cinta</a:t>
            </a:r>
            <a:r>
              <a:rPr lang="en-US" dirty="0">
                <a:solidFill>
                  <a:srgbClr val="0070C0"/>
                </a:solidFill>
              </a:rPr>
              <a:t> de meta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Supervisa</a:t>
            </a:r>
            <a:r>
              <a:rPr lang="en-US" dirty="0">
                <a:solidFill>
                  <a:srgbClr val="0070C0"/>
                </a:solidFill>
              </a:rPr>
              <a:t> la </a:t>
            </a:r>
            <a:r>
              <a:rPr lang="en-US" dirty="0" err="1">
                <a:solidFill>
                  <a:srgbClr val="0070C0"/>
                </a:solidFill>
              </a:rPr>
              <a:t>colocación</a:t>
            </a:r>
            <a:r>
              <a:rPr lang="en-US" dirty="0">
                <a:solidFill>
                  <a:srgbClr val="0070C0"/>
                </a:solidFill>
              </a:rPr>
              <a:t> de la </a:t>
            </a:r>
            <a:r>
              <a:rPr lang="en-US" dirty="0" err="1">
                <a:solidFill>
                  <a:srgbClr val="0070C0"/>
                </a:solidFill>
              </a:rPr>
              <a:t>línea</a:t>
            </a:r>
            <a:r>
              <a:rPr lang="en-US" dirty="0">
                <a:solidFill>
                  <a:srgbClr val="0070C0"/>
                </a:solidFill>
              </a:rPr>
              <a:t> de meta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Organiza</a:t>
            </a:r>
            <a:r>
              <a:rPr lang="en-US" dirty="0">
                <a:solidFill>
                  <a:srgbClr val="0070C0"/>
                </a:solidFill>
              </a:rPr>
              <a:t> la </a:t>
            </a:r>
            <a:r>
              <a:rPr lang="en-US" dirty="0" err="1">
                <a:solidFill>
                  <a:srgbClr val="0070C0"/>
                </a:solidFill>
              </a:rPr>
              <a:t>asistencia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médica</a:t>
            </a:r>
            <a:r>
              <a:rPr lang="en-US" dirty="0">
                <a:solidFill>
                  <a:srgbClr val="0070C0"/>
                </a:solidFill>
              </a:rPr>
              <a:t> y los </a:t>
            </a:r>
            <a:r>
              <a:rPr lang="en-US" dirty="0" err="1">
                <a:solidFill>
                  <a:srgbClr val="0070C0"/>
                </a:solidFill>
              </a:rPr>
              <a:t>medios</a:t>
            </a:r>
            <a:r>
              <a:rPr lang="en-US" dirty="0">
                <a:solidFill>
                  <a:srgbClr val="0070C0"/>
                </a:solidFill>
              </a:rPr>
              <a:t> de </a:t>
            </a:r>
            <a:r>
              <a:rPr lang="en-US" dirty="0" err="1">
                <a:solidFill>
                  <a:srgbClr val="0070C0"/>
                </a:solidFill>
              </a:rPr>
              <a:t>comunicación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Supervisa</a:t>
            </a:r>
            <a:r>
              <a:rPr lang="en-US" dirty="0">
                <a:solidFill>
                  <a:srgbClr val="0070C0"/>
                </a:solidFill>
              </a:rPr>
              <a:t> la </a:t>
            </a:r>
            <a:r>
              <a:rPr lang="en-US" dirty="0" err="1">
                <a:solidFill>
                  <a:srgbClr val="0070C0"/>
                </a:solidFill>
              </a:rPr>
              <a:t>colocación</a:t>
            </a:r>
            <a:r>
              <a:rPr lang="en-US" dirty="0">
                <a:solidFill>
                  <a:srgbClr val="0070C0"/>
                </a:solidFill>
              </a:rPr>
              <a:t> de los </a:t>
            </a:r>
            <a:r>
              <a:rPr lang="en-US" dirty="0" err="1">
                <a:solidFill>
                  <a:srgbClr val="0070C0"/>
                </a:solidFill>
              </a:rPr>
              <a:t>equipos</a:t>
            </a:r>
            <a:r>
              <a:rPr lang="en-US" dirty="0">
                <a:solidFill>
                  <a:srgbClr val="0070C0"/>
                </a:solidFill>
              </a:rPr>
              <a:t> de </a:t>
            </a:r>
            <a:r>
              <a:rPr lang="en-US" dirty="0" err="1">
                <a:solidFill>
                  <a:srgbClr val="0070C0"/>
                </a:solidFill>
              </a:rPr>
              <a:t>cronometraje</a:t>
            </a:r>
            <a:endParaRPr lang="en-US" dirty="0">
              <a:solidFill>
                <a:srgbClr val="0070C0"/>
              </a:solidFill>
            </a:endParaRP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dirty="0" err="1">
                <a:solidFill>
                  <a:srgbClr val="0070C0"/>
                </a:solidFill>
              </a:rPr>
              <a:t>Asegura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que</a:t>
            </a:r>
            <a:r>
              <a:rPr lang="en-US" dirty="0">
                <a:solidFill>
                  <a:srgbClr val="0070C0"/>
                </a:solidFill>
              </a:rPr>
              <a:t> el </a:t>
            </a:r>
            <a:r>
              <a:rPr lang="en-US" dirty="0" err="1">
                <a:solidFill>
                  <a:srgbClr val="0070C0"/>
                </a:solidFill>
              </a:rPr>
              <a:t>cronometraje</a:t>
            </a:r>
            <a:r>
              <a:rPr lang="en-US" dirty="0">
                <a:solidFill>
                  <a:srgbClr val="0070C0"/>
                </a:solidFill>
              </a:rPr>
              <a:t> manual </a:t>
            </a:r>
            <a:r>
              <a:rPr lang="en-US" dirty="0" err="1">
                <a:solidFill>
                  <a:srgbClr val="0070C0"/>
                </a:solidFill>
              </a:rPr>
              <a:t>esté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preparado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Oficiales en 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942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942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74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 descr="C:\Users\Jorge\Pictures\Triatlon Varias\Meta - lo que sob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5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1071546"/>
            <a:ext cx="126365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6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Jorge\Pictures\Triatlon Competiciones\2012 SerTRI Aviles\SERTRI_AVILES_YERAY_MENENDEZ_M5_50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898828"/>
            <a:ext cx="7714440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96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993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9933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6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9913" y="4068763"/>
            <a:ext cx="133508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76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971999"/>
            <a:ext cx="8784000" cy="5040000"/>
          </a:xfrm>
        </p:spPr>
        <p:txBody>
          <a:bodyPr rtlCol="0" anchor="ctr" anchorCtr="0">
            <a:normAutofit/>
          </a:bodyPr>
          <a:lstStyle/>
          <a:p>
            <a:pPr marL="342900" lvl="1" indent="-342900" algn="just" fontAlgn="auto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Los triatletas tienden a caerse como un efecto dominó</a:t>
            </a:r>
          </a:p>
          <a:p>
            <a:pPr marL="342900" lvl="1" indent="-342900" algn="just" fontAlgn="auto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Solo los oficiales deben estar en primera línea, </a:t>
            </a:r>
            <a:endParaRPr lang="es-ES" dirty="0" smtClean="0">
              <a:solidFill>
                <a:srgbClr val="0070C0"/>
              </a:solidFill>
            </a:endParaRPr>
          </a:p>
          <a:p>
            <a:pPr marL="342900" lvl="1" indent="-342900" algn="just" fontAlgn="auto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Según las condiciones de carrera tener agua en primera instancia. Ayudar a continuar a la zona de recuperación o </a:t>
            </a:r>
            <a:r>
              <a:rPr lang="es-ES" dirty="0" err="1" smtClean="0">
                <a:solidFill>
                  <a:srgbClr val="0070C0"/>
                </a:solidFill>
              </a:rPr>
              <a:t>postmeta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 fontAlgn="auto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La asistencia médica </a:t>
            </a:r>
            <a:r>
              <a:rPr lang="es-ES" dirty="0" smtClean="0">
                <a:solidFill>
                  <a:srgbClr val="0070C0"/>
                </a:solidFill>
              </a:rPr>
              <a:t>en </a:t>
            </a:r>
            <a:r>
              <a:rPr lang="es-ES" dirty="0">
                <a:solidFill>
                  <a:srgbClr val="0070C0"/>
                </a:solidFill>
              </a:rPr>
              <a:t>un segundo plano, para actuar en caso de necesidad</a:t>
            </a:r>
          </a:p>
          <a:p>
            <a:pPr marL="342900" lvl="1" indent="-342900" algn="just" fontAlgn="auto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Metas estrechas, pueden provocar problemas como el que se ve a continuación</a:t>
            </a: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Lo que sucede en la 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60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416" y="908720"/>
            <a:ext cx="756000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7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 descr="C:\Users\Jorge\Pictures\Triatlon Varias\Meta - congest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1" b="7878"/>
          <a:stretch/>
        </p:blipFill>
        <p:spPr bwMode="auto">
          <a:xfrm>
            <a:off x="1928813" y="157018"/>
            <a:ext cx="4572000" cy="616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48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72000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6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Triatlon - Fotos Archivo\43.Meta\Ican Detra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16632"/>
            <a:ext cx="5400000" cy="40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orge\Pictures\Triatlon - Fotos Archivo\43.Meta\Ican adelant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5400000" cy="38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96752"/>
            <a:ext cx="1066800" cy="1333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48343" y="2743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¿Pensáis que es la misma competición?</a:t>
            </a:r>
          </a:p>
        </p:txBody>
      </p:sp>
    </p:spTree>
    <p:extLst>
      <p:ext uri="{BB962C8B-B14F-4D97-AF65-F5344CB8AC3E}">
        <p14:creationId xmlns:p14="http://schemas.microsoft.com/office/powerpoint/2010/main" val="155371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2 Marcador de contenido"/>
          <p:cNvSpPr>
            <a:spLocks noGrp="1"/>
          </p:cNvSpPr>
          <p:nvPr>
            <p:ph idx="1"/>
          </p:nvPr>
        </p:nvSpPr>
        <p:spPr>
          <a:xfrm>
            <a:off x="582031" y="1340768"/>
            <a:ext cx="8229600" cy="4972050"/>
          </a:xfrm>
        </p:spPr>
        <p:txBody>
          <a:bodyPr>
            <a:normAutofit lnSpcReduction="10000"/>
          </a:bodyPr>
          <a:lstStyle/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Preparar la entrega con el organizador.</a:t>
            </a:r>
          </a:p>
          <a:p>
            <a:pPr>
              <a:buBlip>
                <a:blip r:embed="rId2"/>
              </a:buBlip>
            </a:pPr>
            <a:r>
              <a:rPr lang="es-ES" sz="2400" dirty="0"/>
              <a:t>Revisar </a:t>
            </a:r>
            <a:r>
              <a:rPr lang="es-ES" sz="2400" dirty="0" smtClean="0"/>
              <a:t>que </a:t>
            </a:r>
            <a:r>
              <a:rPr lang="es-ES" sz="2400" dirty="0"/>
              <a:t>el número de trofeos se ajusta al reglamento.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Tener en cuenta el número de autoridades que entran a entregar, en función de las entregas que haya.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Revisar la colocación del </a:t>
            </a:r>
            <a:r>
              <a:rPr lang="es-ES" sz="2400" dirty="0" err="1" smtClean="0"/>
              <a:t>podium</a:t>
            </a:r>
            <a:r>
              <a:rPr lang="es-ES" sz="2400" dirty="0" smtClean="0"/>
              <a:t>. Publicidad .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Si hay flores y trofeo. Protocolariamente, autoridades deportivas entregan medallas, autoridades políticas flores.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Educar a los atletas  preparándolos  anticipada mente en zona  cercana al </a:t>
            </a:r>
            <a:r>
              <a:rPr lang="es-ES" sz="2400" dirty="0" err="1" smtClean="0"/>
              <a:t>podium</a:t>
            </a:r>
            <a:r>
              <a:rPr lang="es-ES" sz="2400" dirty="0" smtClean="0"/>
              <a:t> a la espera de que el locutor les nombre para subir al mismo.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Siempre se sigue el protocolo olímpico 3º-2º-1º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Los atletas deben ir vestidos acorde a la categoría del evento y normativa reguladora</a:t>
            </a:r>
          </a:p>
        </p:txBody>
      </p:sp>
      <p:pic>
        <p:nvPicPr>
          <p:cNvPr id="60420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5040560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3600" b="0" dirty="0" smtClean="0">
                <a:solidFill>
                  <a:srgbClr val="005BBF"/>
                </a:solidFill>
                <a:latin typeface="Impact" panose="020B0806030902050204" pitchFamily="34" charset="0"/>
              </a:rPr>
              <a:t>ENTREGA PREMIOS</a:t>
            </a:r>
            <a:endParaRPr lang="es-ES" sz="3600" b="0" dirty="0">
              <a:solidFill>
                <a:srgbClr val="005BB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58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Freeform 41"/>
          <p:cNvSpPr>
            <a:spLocks/>
          </p:cNvSpPr>
          <p:nvPr/>
        </p:nvSpPr>
        <p:spPr bwMode="auto">
          <a:xfrm>
            <a:off x="34925" y="2133600"/>
            <a:ext cx="9074150" cy="2590800"/>
          </a:xfrm>
          <a:custGeom>
            <a:avLst/>
            <a:gdLst/>
            <a:ahLst/>
            <a:cxnLst>
              <a:cxn ang="0">
                <a:pos x="5716" y="589"/>
              </a:cxn>
              <a:cxn ang="0">
                <a:pos x="2087" y="589"/>
              </a:cxn>
              <a:cxn ang="0">
                <a:pos x="1270" y="0"/>
              </a:cxn>
              <a:cxn ang="0">
                <a:pos x="0" y="0"/>
              </a:cxn>
              <a:cxn ang="0">
                <a:pos x="0" y="1632"/>
              </a:cxn>
              <a:cxn ang="0">
                <a:pos x="5716" y="1632"/>
              </a:cxn>
              <a:cxn ang="0">
                <a:pos x="5716" y="589"/>
              </a:cxn>
            </a:cxnLst>
            <a:rect l="0" t="0" r="r" b="b"/>
            <a:pathLst>
              <a:path w="5716" h="1632">
                <a:moveTo>
                  <a:pt x="5716" y="589"/>
                </a:moveTo>
                <a:lnTo>
                  <a:pt x="2087" y="589"/>
                </a:lnTo>
                <a:lnTo>
                  <a:pt x="1270" y="0"/>
                </a:lnTo>
                <a:lnTo>
                  <a:pt x="0" y="0"/>
                </a:lnTo>
                <a:lnTo>
                  <a:pt x="0" y="1632"/>
                </a:lnTo>
                <a:lnTo>
                  <a:pt x="5716" y="1632"/>
                </a:lnTo>
                <a:lnTo>
                  <a:pt x="5716" y="589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63" name="Oval 15"/>
          <p:cNvSpPr>
            <a:spLocks noChangeArrowheads="1"/>
          </p:cNvSpPr>
          <p:nvPr/>
        </p:nvSpPr>
        <p:spPr bwMode="auto">
          <a:xfrm>
            <a:off x="8678863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2064" name="Oval 16"/>
          <p:cNvSpPr>
            <a:spLocks noChangeArrowheads="1"/>
          </p:cNvSpPr>
          <p:nvPr/>
        </p:nvSpPr>
        <p:spPr bwMode="auto">
          <a:xfrm>
            <a:off x="824865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7818438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>
            <a:off x="7388225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>
            <a:off x="6956425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2068" name="Oval 20"/>
          <p:cNvSpPr>
            <a:spLocks noChangeArrowheads="1"/>
          </p:cNvSpPr>
          <p:nvPr/>
        </p:nvSpPr>
        <p:spPr bwMode="auto">
          <a:xfrm>
            <a:off x="6526213" y="378936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2069" name="Oval 21"/>
          <p:cNvSpPr>
            <a:spLocks noChangeArrowheads="1"/>
          </p:cNvSpPr>
          <p:nvPr/>
        </p:nvSpPr>
        <p:spPr bwMode="auto">
          <a:xfrm>
            <a:off x="6096000" y="3789363"/>
            <a:ext cx="287338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6096000" y="38608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70008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2</a:t>
            </a:r>
          </a:p>
        </p:txBody>
      </p:sp>
      <p:sp>
        <p:nvSpPr>
          <p:cNvPr id="2059" name="Oval 11"/>
          <p:cNvSpPr>
            <a:spLocks noChangeArrowheads="1"/>
          </p:cNvSpPr>
          <p:nvPr/>
        </p:nvSpPr>
        <p:spPr bwMode="auto">
          <a:xfrm>
            <a:off x="1481138" y="2660650"/>
            <a:ext cx="460375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1068388" y="2660650"/>
            <a:ext cx="458787" cy="3000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09600" y="2300288"/>
            <a:ext cx="1422400" cy="58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 flipH="1">
            <a:off x="379413" y="4941888"/>
            <a:ext cx="56324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2241550" y="5013325"/>
            <a:ext cx="1757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>
                <a:latin typeface="+mj-lt"/>
              </a:rPr>
              <a:t> aprox   -  50 mts</a:t>
            </a:r>
          </a:p>
        </p:txBody>
      </p:sp>
      <p:sp>
        <p:nvSpPr>
          <p:cNvPr id="2078" name="Line 30"/>
          <p:cNvSpPr>
            <a:spLocks noChangeShapeType="1"/>
          </p:cNvSpPr>
          <p:nvPr/>
        </p:nvSpPr>
        <p:spPr bwMode="auto">
          <a:xfrm flipH="1">
            <a:off x="323850" y="2600325"/>
            <a:ext cx="9525" cy="2124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pic>
        <p:nvPicPr>
          <p:cNvPr id="61459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Bso Olimpiadas John Williams - The Olympic Spirit(toros para todos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1 Título"/>
          <p:cNvSpPr txBox="1">
            <a:spLocks/>
          </p:cNvSpPr>
          <p:nvPr/>
        </p:nvSpPr>
        <p:spPr>
          <a:xfrm>
            <a:off x="1331640" y="28104"/>
            <a:ext cx="48965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3600" b="0" dirty="0" smtClean="0">
                <a:solidFill>
                  <a:srgbClr val="005BBF"/>
                </a:solidFill>
                <a:latin typeface="Impact" panose="020B0806030902050204" pitchFamily="34" charset="0"/>
              </a:rPr>
              <a:t>ENTREGA PREMIOS</a:t>
            </a:r>
            <a:endParaRPr lang="es-ES" sz="3600" b="0" dirty="0">
              <a:solidFill>
                <a:srgbClr val="005BB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55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audio>
              <p:cMediaNode numSld="4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numSld="4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Freeform 32"/>
          <p:cNvSpPr>
            <a:spLocks/>
          </p:cNvSpPr>
          <p:nvPr/>
        </p:nvSpPr>
        <p:spPr bwMode="auto">
          <a:xfrm>
            <a:off x="34925" y="1700213"/>
            <a:ext cx="9074150" cy="4608512"/>
          </a:xfrm>
          <a:custGeom>
            <a:avLst/>
            <a:gdLst/>
            <a:ahLst/>
            <a:cxnLst>
              <a:cxn ang="0">
                <a:pos x="3221" y="0"/>
              </a:cxn>
              <a:cxn ang="0">
                <a:pos x="1543" y="0"/>
              </a:cxn>
              <a:cxn ang="0">
                <a:pos x="409" y="1044"/>
              </a:cxn>
              <a:cxn ang="0">
                <a:pos x="0" y="1044"/>
              </a:cxn>
              <a:cxn ang="0">
                <a:pos x="0" y="2903"/>
              </a:cxn>
              <a:cxn ang="0">
                <a:pos x="5716" y="2903"/>
              </a:cxn>
              <a:cxn ang="0">
                <a:pos x="5716" y="1089"/>
              </a:cxn>
              <a:cxn ang="0">
                <a:pos x="4718" y="1089"/>
              </a:cxn>
              <a:cxn ang="0">
                <a:pos x="3221" y="0"/>
              </a:cxn>
            </a:cxnLst>
            <a:rect l="0" t="0" r="r" b="b"/>
            <a:pathLst>
              <a:path w="5716" h="2903">
                <a:moveTo>
                  <a:pt x="3221" y="0"/>
                </a:moveTo>
                <a:lnTo>
                  <a:pt x="1543" y="0"/>
                </a:lnTo>
                <a:lnTo>
                  <a:pt x="409" y="1044"/>
                </a:lnTo>
                <a:lnTo>
                  <a:pt x="0" y="1044"/>
                </a:lnTo>
                <a:lnTo>
                  <a:pt x="0" y="2903"/>
                </a:lnTo>
                <a:lnTo>
                  <a:pt x="5716" y="2903"/>
                </a:lnTo>
                <a:lnTo>
                  <a:pt x="5716" y="1089"/>
                </a:lnTo>
                <a:lnTo>
                  <a:pt x="4718" y="1089"/>
                </a:lnTo>
                <a:lnTo>
                  <a:pt x="3221" y="0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5143500" y="400050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P</a:t>
            </a: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2286000" y="40005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2752725" y="2684463"/>
            <a:ext cx="833438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140200" y="2708275"/>
            <a:ext cx="833438" cy="5048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3419475" y="2684463"/>
            <a:ext cx="830263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2571750" y="2000250"/>
            <a:ext cx="2574925" cy="10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0" y="6308725"/>
            <a:ext cx="9109075" cy="95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5143500" y="342900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2286000" y="34290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356100" y="2263775"/>
            <a:ext cx="360363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3705225" y="2263775"/>
            <a:ext cx="361950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2924175" y="2276475"/>
            <a:ext cx="423863" cy="3016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2</a:t>
            </a:r>
          </a:p>
        </p:txBody>
      </p:sp>
      <p:pic>
        <p:nvPicPr>
          <p:cNvPr id="63504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1331640" y="28104"/>
            <a:ext cx="48965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3600" b="0" dirty="0" smtClean="0">
                <a:solidFill>
                  <a:srgbClr val="005BBF"/>
                </a:solidFill>
                <a:latin typeface="Impact" panose="020B0806030902050204" pitchFamily="34" charset="0"/>
              </a:rPr>
              <a:t>ENTREGA PREMIOS</a:t>
            </a:r>
            <a:endParaRPr lang="es-ES" sz="3600" b="0" dirty="0">
              <a:solidFill>
                <a:srgbClr val="005BB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56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36818E-6 L 0.00399 0.0848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4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3 C 1.38889E-6 -0.00115 0.17239 -0.00949 0.20712 -0.00995 C 0.24132 -0.01041 0.24201 -0.00625 0.20712 -0.00416 C 0.1717 -0.00231 1.38889E-6 0.00116 1.38889E-6 -0.00023 Z " pathEditMode="relative" rAng="0" ptsTypes="aaaa">
                                      <p:cBhvr>
                                        <p:cTn id="9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1" y="-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949 C -0.00087 0.00834 -0.06233 0.00093 -0.07396 0.00047 C -0.08594 0.00047 -0.08385 0.00556 -0.07118 0.00718 C -0.0585 0.0088 0.00018 0.01065 -0.00017 0.00949 Z " pathEditMode="relative" rAng="0" ptsTypes="aaaa">
                                      <p:cBhvr>
                                        <p:cTn id="11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1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C -0.01997 -0.0007 0.07152 2.96296E-6 0.10989 0.00069 C 0.14826 0.00139 0.24843 0.00463 0.2302 0.00463 C 0.21197 0.00463 0.01944 0.00162 4.44444E-6 2.96296E-6 Z " pathEditMode="relative" rAng="0" ptsTypes="aaaa">
                                      <p:cBhvr>
                                        <p:cTn id="14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24" y="1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-0.00677 0.00069 -0.03716 0.00578 -0.05052 0.00671 C -0.06389 0.0074 -0.07882 0.00671 -0.08091 0.00671 C -0.08299 0.00671 -0.07552 0.00972 -0.06389 0.00879 C -0.05209 0.0081 -0.02084 0.0044 -0.01025 0.00301 C 0.00034 0.00139 0.00677 -0.0007 3.88889E-6 2.96296E-6 Z " pathEditMode="relative" rAng="0" ptsTypes="aaaaaa">
                                      <p:cBhvr>
                                        <p:cTn id="16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942E-6 C 0.00295 0.03446 0.00625 0.06915 0.00764 0.08302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4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3 C 0.0026 -0.00139 0.07187 -0.0088 0.08333 -0.00903 C 0.09548 -0.00949 0.08385 -0.00371 0.06944 -0.00209 C 0.05538 -0.0007 -0.00191 0.00069 1.38889E-6 -0.00023 Z " pathEditMode="relative" rAng="0" ptsTypes="aaaa">
                                      <p:cBhvr>
                                        <p:cTn id="23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-41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C -0.00729 0.0007 -0.10277 0.00486 -0.14062 0.00533 C -0.17864 0.00579 -0.23524 0.0044 -0.22795 0.00371 C -0.22066 0.00278 -0.13489 0.00162 -0.09704 0.00116 C -0.0592 0.00047 -0.02031 0.00023 -4.16667E-6 -2.22222E-6 Z " pathEditMode="relative" rAng="-207523" ptsTypes="aaaaa">
                                      <p:cBhvr>
                                        <p:cTn id="25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C -0.00659 0.00046 0.025 0.00555 0.0375 0.00463 C 0.03351 0.00602 0.0823 0.00509 0.07639 0.00416 C 0.06997 0.0037 0.00643 -0.00023 -3.88889E-6 3.33333E-6 Z " pathEditMode="relative" rAng="10636422" ptsTypes="aaaa">
                                      <p:cBhvr>
                                        <p:cTn id="28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5" y="27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07407E-6 C 0.00972 0.00069 0.01128 0.00208 -0.02761 0.00069 C -0.06632 -0.00047 -0.21632 -0.00695 -0.23247 -0.00764 C -0.24861 -0.00834 -0.14896 -0.00371 -0.12466 -0.00301 C -0.10052 -0.00255 -0.10799 -0.0051 -0.08733 -0.00463 C -0.06667 -0.00417 -0.0099 -0.00093 2.77778E-6 4.07407E-6 Z " pathEditMode="relative" rAng="0" ptsTypes="aaaaaa">
                                      <p:cBhvr>
                                        <p:cTn id="30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36818E-6 L -0.00382 0.08487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4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72063E-6 C 0.06857 -0.00324 0.13663 -0.00671 0.15781 -0.00948 C 0.17864 -0.01203 0.15434 -0.01781 0.12552 -0.01642 C 0.0967 -0.01503 0.04028 -0.0081 -0.01597 -0.00116 " pathEditMode="relative" rAng="10383497" ptsTypes="aaaA">
                                      <p:cBhvr>
                                        <p:cTn id="37" dur="5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2" y="-67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14524E-7 C -0.05729 0.0074 -0.11475 0.01411 -0.13576 0.01434 C -0.15711 0.01388 -0.15086 0.00208 -0.12691 -0.00139 C -0.1026 -0.00509 -0.04722 -0.00601 0.00834 -0.00694 " pathEditMode="relative" rAng="11185823" ptsTypes="aaaA">
                                      <p:cBhvr>
                                        <p:cTn id="39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C -0.04028 -0.00301 0.0901 0.00486 0.11719 0.00555 C 0.14427 0.00625 0.15312 0.00463 0.16233 0.00416 C 0.17153 0.0037 0.1993 0.00347 0.17222 0.00277 C 0.14514 0.00208 0.03594 0.00046 1.38889E-6 3.33333E-6 Z " pathEditMode="relative" rAng="0" ptsTypes="aaaaa">
                                      <p:cBhvr>
                                        <p:cTn id="42" dur="5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16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0.0125 0.00046 -0.05486 -0.00371 -0.08073 -0.00486 C -0.10642 -0.00672 -0.16892 -0.00811 -0.15556 -0.00741 C -0.14219 -0.00672 -0.0125 -0.00047 8.33333E-7 3.7037E-6 Z " pathEditMode="relative" rAng="0" ptsTypes="aaaa">
                                      <p:cBhvr>
                                        <p:cTn id="44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0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099" grpId="1" animBg="1"/>
      <p:bldP spid="4099" grpId="2" animBg="1"/>
      <p:bldP spid="4099" grpId="3" animBg="1"/>
      <p:bldP spid="4104" grpId="0" animBg="1"/>
      <p:bldP spid="4104" grpId="1" animBg="1"/>
      <p:bldP spid="4104" grpId="2" animBg="1"/>
      <p:bldP spid="4104" grpId="3" animBg="1"/>
      <p:bldP spid="4100" grpId="0" animBg="1"/>
      <p:bldP spid="4100" grpId="1" animBg="1"/>
      <p:bldP spid="4100" grpId="2" animBg="1"/>
      <p:bldP spid="4100" grpId="3" animBg="1"/>
      <p:bldP spid="4105" grpId="0" animBg="1"/>
      <p:bldP spid="4105" grpId="1" animBg="1"/>
      <p:bldP spid="4105" grpId="2" animBg="1"/>
      <p:bldP spid="4105" grpId="3" animBg="1"/>
      <p:bldP spid="4101" grpId="0" animBg="1"/>
      <p:bldP spid="4101" grpId="1" animBg="1"/>
      <p:bldP spid="4102" grpId="0" animBg="1"/>
      <p:bldP spid="410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"/>
          <p:cNvSpPr>
            <a:spLocks/>
          </p:cNvSpPr>
          <p:nvPr/>
        </p:nvSpPr>
        <p:spPr bwMode="auto">
          <a:xfrm>
            <a:off x="69850" y="1500188"/>
            <a:ext cx="9074150" cy="4608512"/>
          </a:xfrm>
          <a:custGeom>
            <a:avLst/>
            <a:gdLst/>
            <a:ahLst/>
            <a:cxnLst>
              <a:cxn ang="0">
                <a:pos x="3221" y="0"/>
              </a:cxn>
              <a:cxn ang="0">
                <a:pos x="1543" y="0"/>
              </a:cxn>
              <a:cxn ang="0">
                <a:pos x="409" y="1044"/>
              </a:cxn>
              <a:cxn ang="0">
                <a:pos x="0" y="1044"/>
              </a:cxn>
              <a:cxn ang="0">
                <a:pos x="0" y="2903"/>
              </a:cxn>
              <a:cxn ang="0">
                <a:pos x="5716" y="2903"/>
              </a:cxn>
              <a:cxn ang="0">
                <a:pos x="5716" y="1089"/>
              </a:cxn>
              <a:cxn ang="0">
                <a:pos x="4718" y="1089"/>
              </a:cxn>
              <a:cxn ang="0">
                <a:pos x="3221" y="0"/>
              </a:cxn>
            </a:cxnLst>
            <a:rect l="0" t="0" r="r" b="b"/>
            <a:pathLst>
              <a:path w="5716" h="2903">
                <a:moveTo>
                  <a:pt x="3221" y="0"/>
                </a:moveTo>
                <a:lnTo>
                  <a:pt x="1543" y="0"/>
                </a:lnTo>
                <a:lnTo>
                  <a:pt x="409" y="1044"/>
                </a:lnTo>
                <a:lnTo>
                  <a:pt x="0" y="1044"/>
                </a:lnTo>
                <a:lnTo>
                  <a:pt x="0" y="2903"/>
                </a:lnTo>
                <a:lnTo>
                  <a:pt x="5716" y="2903"/>
                </a:lnTo>
                <a:lnTo>
                  <a:pt x="5716" y="1089"/>
                </a:lnTo>
                <a:lnTo>
                  <a:pt x="4718" y="1089"/>
                </a:lnTo>
                <a:lnTo>
                  <a:pt x="3221" y="0"/>
                </a:lnTo>
                <a:close/>
              </a:path>
            </a:pathLst>
          </a:cu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2014538" y="3783013"/>
            <a:ext cx="287337" cy="287337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F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5613400" y="3733800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2787650" y="2484438"/>
            <a:ext cx="833438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175125" y="2508250"/>
            <a:ext cx="833438" cy="5048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3</a:t>
            </a:r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3454400" y="2484438"/>
            <a:ext cx="830263" cy="5286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1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622550" y="1851025"/>
            <a:ext cx="2574925" cy="1031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b="1">
              <a:latin typeface="+mj-lt"/>
            </a:endParaRP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2230438" y="3276600"/>
            <a:ext cx="287337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M</a:t>
            </a:r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5397500" y="3228975"/>
            <a:ext cx="288925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P</a:t>
            </a:r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4391025" y="20637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3</a:t>
            </a:r>
          </a:p>
        </p:txBody>
      </p:sp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3740150" y="20637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 dirty="0">
                <a:latin typeface="+mj-lt"/>
              </a:rPr>
              <a:t>1</a:t>
            </a:r>
          </a:p>
        </p:txBody>
      </p:sp>
      <p:sp>
        <p:nvSpPr>
          <p:cNvPr id="5143" name="Oval 23"/>
          <p:cNvSpPr>
            <a:spLocks noChangeArrowheads="1"/>
          </p:cNvSpPr>
          <p:nvPr/>
        </p:nvSpPr>
        <p:spPr bwMode="auto">
          <a:xfrm>
            <a:off x="2959100" y="2076450"/>
            <a:ext cx="287338" cy="287338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s-ES" b="1">
                <a:latin typeface="+mj-lt"/>
              </a:rPr>
              <a:t>2</a:t>
            </a:r>
          </a:p>
        </p:txBody>
      </p:sp>
      <p:pic>
        <p:nvPicPr>
          <p:cNvPr id="64527" name="Picture 19" descr="E:\emule\Incoming\Iconexperience Collections 1-6 Full Update Retail\IconExperience Collections 1-6 Full+Update Retail\Collection 4 - Network and Security\48x48\shadow\certific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92868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1 Título"/>
          <p:cNvSpPr txBox="1">
            <a:spLocks/>
          </p:cNvSpPr>
          <p:nvPr/>
        </p:nvSpPr>
        <p:spPr>
          <a:xfrm>
            <a:off x="1331640" y="28104"/>
            <a:ext cx="48965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3600" b="0" dirty="0" smtClean="0">
                <a:solidFill>
                  <a:srgbClr val="005BBF"/>
                </a:solidFill>
                <a:latin typeface="Impact" panose="020B0806030902050204" pitchFamily="34" charset="0"/>
              </a:rPr>
              <a:t>ENTREGA PREMIOS</a:t>
            </a:r>
            <a:endParaRPr lang="es-ES" sz="3600" b="0" dirty="0">
              <a:solidFill>
                <a:srgbClr val="005BBF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81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14431E-6 C 0.00677 0.03123 -0.0382 0.15218 0.0408 0.18687 C 0.11979 0.22156 0.38073 0.20421 0.47413 0.20814 C 0.56753 0.21208 0.55625 0.20999 0.60173 0.20999 C 0.64722 0.20999 0.71649 0.20861 0.7467 0.20814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17" y="110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876E-7 C -0.00243 0.03862 -0.05608 0.18455 -0.01458 0.2315 C 0.02691 0.27845 0.16684 0.27428 0.24913 0.28191 C 0.33142 0.28955 0.42396 0.27891 0.47951 0.27798 C 0.53507 0.27706 0.54618 0.27521 0.58246 0.2759 C 0.61875 0.2766 0.67326 0.28076 0.69705 0.28191 " pathEditMode="relative" rAng="0" ptsTypes="aaaaaa">
                                      <p:cBhvr>
                                        <p:cTn id="8" dur="5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1447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-0.00208 C -0.02014 0.01665 -0.06094 0.04209 -0.0757 0.10985 C -0.09046 0.17762 -0.12275 0.34945 -0.0974 0.40518 C -0.07205 0.46092 0.03489 0.43779 0.07639 0.44496 C 0.11788 0.45213 0.1302 0.44727 0.15173 0.44866 C 0.17326 0.45005 0.18628 0.45282 0.20555 0.45352 C 0.22482 0.45421 0.24149 0.45305 0.26788 0.45352 C 0.29427 0.45398 0.3276 0.4556 0.36354 0.4556 C 0.39948 0.4556 0.44739 0.45398 0.48385 0.45352 C 0.52031 0.45305 0.5618 0.45352 0.58229 0.45352 " pathEditMode="relative" rAng="0" ptsTypes="aaaaaaaaaa">
                                      <p:cBhvr>
                                        <p:cTn id="10" dur="5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72" y="231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301 C 0.00018 -0.00278 0.00417 -0.00232 -0.0085 -0.00162 C -0.02118 -0.00093 -0.05243 -0.00718 -0.07413 0.00093 C -0.09583 0.00903 -0.12048 0.00671 -0.13837 0.04653 C -0.15625 0.08611 -0.17777 0.1787 -0.18159 0.23843 C -0.18559 0.29838 -0.19236 0.37153 -0.16198 0.40555 C -0.13142 0.43935 -0.0467 0.43542 0.00174 0.44167 C 0.05035 0.44815 0.0842 0.44259 0.129 0.44352 C 0.17361 0.44444 0.21111 0.44514 0.26875 0.44745 C 0.32639 0.44977 0.43229 0.45509 0.47535 0.45694 " pathEditMode="relative" rAng="0" ptsTypes="aaaaaaaaaa">
                                      <p:cBhvr>
                                        <p:cTn id="12" dur="50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2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0962E-6 C -0.02586 0.00116 -0.11701 -0.0111 -0.1552 0.00671 C -0.1934 0.02452 -0.21597 0.0407 -0.22916 0.10708 C -0.24236 0.17345 -0.28958 0.3469 -0.23489 0.40449 C -0.1802 0.46207 0.02865 0.44496 0.09844 0.45259 C 0.16823 0.46022 0.15122 0.45074 0.18386 0.45074 C 0.2165 0.45074 0.26216 0.4519 0.2941 0.45259 C 0.32605 0.45329 0.35834 0.45421 0.37518 0.45467 " pathEditMode="relative" rAng="0" ptsTypes="aaaaaaaa">
                                      <p:cBhvr>
                                        <p:cTn id="14" dur="5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22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5661E-6 C -0.00677 0.0044 -0.01233 0.00833 -0.01493 0.02105 C -0.01754 0.03377 -0.02084 0.05111 -0.01528 0.07609 C -0.00972 0.10107 -0.00712 0.14894 0.01805 0.17091 C 0.04323 0.19288 0.10416 0.20051 0.13559 0.20745 C 0.16701 0.21439 0.19184 0.21208 0.20659 0.21323 " pathEditMode="relative" rAng="0" ptsTypes="aaaaaa">
                                      <p:cBhvr>
                                        <p:cTn id="17" dur="5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8" y="1070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181 -0.00462 C -0.01441 0.01596 -0.02726 0.0865 -0.02778 0.11887 C -0.0283 0.15125 -0.02518 0.16651 -0.01476 0.19033 C -0.00434 0.21416 -0.00139 0.24491 0.03455 0.2618 C 0.07048 0.27868 0.16649 0.28515 0.20121 0.2914 " pathEditMode="relative" rAng="0" ptsTypes="aaaaa">
                                      <p:cBhvr>
                                        <p:cTn id="19" dur="5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6" y="14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3" grpId="1" animBg="1"/>
      <p:bldP spid="5124" grpId="0" animBg="1"/>
      <p:bldP spid="5124" grpId="1" animBg="1"/>
      <p:bldP spid="5139" grpId="0" animBg="1"/>
      <p:bldP spid="5139" grpId="1" animBg="1"/>
      <p:bldP spid="5140" grpId="0" animBg="1"/>
      <p:bldP spid="5140" grpId="1" animBg="1"/>
      <p:bldP spid="5141" grpId="0" animBg="1"/>
      <p:bldP spid="5141" grpId="1" animBg="1"/>
      <p:bldP spid="5142" grpId="0" animBg="1"/>
      <p:bldP spid="514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72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72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s-ES" sz="4000" dirty="0" smtClean="0">
                <a:solidFill>
                  <a:srgbClr val="0070C0"/>
                </a:solidFill>
              </a:rPr>
              <a:t>EVENTO  </a:t>
            </a:r>
            <a:r>
              <a:rPr lang="es-ES" sz="4000" dirty="0" smtClean="0">
                <a:solidFill>
                  <a:srgbClr val="0070C0"/>
                </a:solidFill>
                <a:sym typeface="Wingdings" pitchFamily="2" charset="2"/>
              </a:rPr>
              <a:t> FEDERACIÓNTRIATLÓN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El buen resultado de una competición es el beneficio de todos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40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72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sp>
        <p:nvSpPr>
          <p:cNvPr id="8" name="7 Elipse"/>
          <p:cNvSpPr/>
          <p:nvPr/>
        </p:nvSpPr>
        <p:spPr>
          <a:xfrm>
            <a:off x="3214678" y="2214554"/>
            <a:ext cx="2571768" cy="1357322"/>
          </a:xfrm>
          <a:prstGeom prst="ellips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714348" y="2214554"/>
            <a:ext cx="2000264" cy="1357322"/>
          </a:xfrm>
          <a:prstGeom prst="ellips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6143636" y="1988840"/>
            <a:ext cx="2286016" cy="1654474"/>
          </a:xfrm>
          <a:prstGeom prst="ellipse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22905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4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1115</Words>
  <Application>Microsoft Office PowerPoint</Application>
  <PresentationFormat>Presentación en pantalla (4:3)</PresentationFormat>
  <Paragraphs>234</Paragraphs>
  <Slides>68</Slides>
  <Notes>3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6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Drafting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Carrera a pie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¿Pensáis que es la misma competición?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</dc:creator>
  <cp:lastModifiedBy>Alfonso</cp:lastModifiedBy>
  <cp:revision>123</cp:revision>
  <dcterms:created xsi:type="dcterms:W3CDTF">2013-10-24T14:33:36Z</dcterms:created>
  <dcterms:modified xsi:type="dcterms:W3CDTF">2015-12-21T18:28:54Z</dcterms:modified>
</cp:coreProperties>
</file>